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81" r:id="rId5"/>
    <p:sldMasterId id="2147483660" r:id="rId6"/>
  </p:sldMasterIdLst>
  <p:notesMasterIdLst>
    <p:notesMasterId r:id="rId28"/>
  </p:notesMasterIdLst>
  <p:sldIdLst>
    <p:sldId id="367" r:id="rId7"/>
    <p:sldId id="368" r:id="rId8"/>
    <p:sldId id="338" r:id="rId9"/>
    <p:sldId id="339" r:id="rId10"/>
    <p:sldId id="344" r:id="rId11"/>
    <p:sldId id="347" r:id="rId12"/>
    <p:sldId id="366" r:id="rId13"/>
    <p:sldId id="341" r:id="rId14"/>
    <p:sldId id="360" r:id="rId15"/>
    <p:sldId id="363" r:id="rId16"/>
    <p:sldId id="361" r:id="rId17"/>
    <p:sldId id="362" r:id="rId18"/>
    <p:sldId id="364" r:id="rId19"/>
    <p:sldId id="357" r:id="rId20"/>
    <p:sldId id="355" r:id="rId21"/>
    <p:sldId id="356" r:id="rId22"/>
    <p:sldId id="358" r:id="rId23"/>
    <p:sldId id="359" r:id="rId24"/>
    <p:sldId id="343" r:id="rId25"/>
    <p:sldId id="365" r:id="rId26"/>
    <p:sldId id="35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ta Santelli" initials="RS" lastIdx="3" clrIdx="0">
    <p:extLst>
      <p:ext uri="{19B8F6BF-5375-455C-9EA6-DF929625EA0E}">
        <p15:presenceInfo xmlns:p15="http://schemas.microsoft.com/office/powerpoint/2012/main" userId="7abd5a273bfe915e" providerId="Windows Live"/>
      </p:ext>
    </p:extLst>
  </p:cmAuthor>
  <p:cmAuthor id="2" name="Lexi Timoll" initials="LT" lastIdx="14" clrIdx="1">
    <p:extLst>
      <p:ext uri="{19B8F6BF-5375-455C-9EA6-DF929625EA0E}">
        <p15:presenceInfo xmlns:p15="http://schemas.microsoft.com/office/powerpoint/2012/main" userId="c7af4e14e7c06c0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5A1C"/>
    <a:srgbClr val="2F5597"/>
    <a:srgbClr val="FFFFFF"/>
    <a:srgbClr val="FFC000"/>
    <a:srgbClr val="8FAADC"/>
    <a:srgbClr val="DBDBDB"/>
    <a:srgbClr val="4472C4"/>
    <a:srgbClr val="DE876C"/>
    <a:srgbClr val="D34C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BF4114-85E9-46FF-80CA-3016CACD4CC0}" v="3" dt="2024-06-20T13:40:56.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8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diagrams/_rels/data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4DACDC-3258-498C-9F86-20821230CC6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018FA51-BF48-4374-9EC7-58D59936E78C}">
      <dgm:prSet/>
      <dgm:spPr/>
      <dgm:t>
        <a:bodyPr/>
        <a:lstStyle/>
        <a:p>
          <a:r>
            <a:rPr lang="en-US" dirty="0">
              <a:latin typeface="Arial"/>
              <a:cs typeface="Arial"/>
            </a:rPr>
            <a:t>Approaches to Host Agency Community Service Assignments (CSA) </a:t>
          </a:r>
        </a:p>
      </dgm:t>
    </dgm:pt>
    <dgm:pt modelId="{EC61B547-E274-42F8-9F65-5B91450A6CC9}" type="parTrans" cxnId="{6F827187-B4BB-45BE-8294-1CB94F01E635}">
      <dgm:prSet/>
      <dgm:spPr/>
      <dgm:t>
        <a:bodyPr/>
        <a:lstStyle/>
        <a:p>
          <a:endParaRPr lang="en-US"/>
        </a:p>
      </dgm:t>
    </dgm:pt>
    <dgm:pt modelId="{BA48D3FF-BB2F-4A85-90F9-7280038980BF}" type="sibTrans" cxnId="{6F827187-B4BB-45BE-8294-1CB94F01E635}">
      <dgm:prSet/>
      <dgm:spPr/>
      <dgm:t>
        <a:bodyPr/>
        <a:lstStyle/>
        <a:p>
          <a:endParaRPr lang="en-US"/>
        </a:p>
      </dgm:t>
    </dgm:pt>
    <dgm:pt modelId="{FCFE3836-F994-4EBB-AF5D-61C7859F1926}">
      <dgm:prSet/>
      <dgm:spPr/>
      <dgm:t>
        <a:bodyPr/>
        <a:lstStyle/>
        <a:p>
          <a:pPr rtl="0"/>
          <a:r>
            <a:rPr lang="en-US" dirty="0">
              <a:latin typeface="Arial"/>
              <a:cs typeface="Arial"/>
            </a:rPr>
            <a:t>Steps to Shift to Upskilling and Reskilling for Job Seekers in their CSA</a:t>
          </a:r>
        </a:p>
      </dgm:t>
    </dgm:pt>
    <dgm:pt modelId="{4D9F66D1-EEE2-493E-9984-9669DA16DE0A}" type="parTrans" cxnId="{C03B5693-420F-44F9-964B-F08B65F64705}">
      <dgm:prSet/>
      <dgm:spPr/>
      <dgm:t>
        <a:bodyPr/>
        <a:lstStyle/>
        <a:p>
          <a:endParaRPr lang="en-US"/>
        </a:p>
      </dgm:t>
    </dgm:pt>
    <dgm:pt modelId="{8538A38B-7375-4C78-9589-4C63AD8C1EDA}" type="sibTrans" cxnId="{C03B5693-420F-44F9-964B-F08B65F64705}">
      <dgm:prSet/>
      <dgm:spPr/>
      <dgm:t>
        <a:bodyPr/>
        <a:lstStyle/>
        <a:p>
          <a:endParaRPr lang="en-US"/>
        </a:p>
      </dgm:t>
    </dgm:pt>
    <dgm:pt modelId="{0174C2D9-9528-4683-AF4D-B8BD91073806}">
      <dgm:prSet/>
      <dgm:spPr/>
      <dgm:t>
        <a:bodyPr/>
        <a:lstStyle/>
        <a:p>
          <a:r>
            <a:rPr lang="en-US">
              <a:latin typeface="Arial"/>
              <a:cs typeface="Arial"/>
            </a:rPr>
            <a:t>Examples of Upskilling and Reskilling </a:t>
          </a:r>
          <a:endParaRPr lang="en-US" dirty="0">
            <a:latin typeface="Arial"/>
            <a:cs typeface="Arial"/>
          </a:endParaRPr>
        </a:p>
      </dgm:t>
    </dgm:pt>
    <dgm:pt modelId="{97B57A7D-630F-40CB-B5CC-F70155B2ACC0}" type="parTrans" cxnId="{B349F81D-60D6-4782-9858-76988DC202D9}">
      <dgm:prSet/>
      <dgm:spPr/>
      <dgm:t>
        <a:bodyPr/>
        <a:lstStyle/>
        <a:p>
          <a:endParaRPr lang="en-US"/>
        </a:p>
      </dgm:t>
    </dgm:pt>
    <dgm:pt modelId="{86B5D5EA-D360-49C4-8F5E-3AE1C44A2ED7}" type="sibTrans" cxnId="{B349F81D-60D6-4782-9858-76988DC202D9}">
      <dgm:prSet/>
      <dgm:spPr/>
      <dgm:t>
        <a:bodyPr/>
        <a:lstStyle/>
        <a:p>
          <a:endParaRPr lang="en-US"/>
        </a:p>
      </dgm:t>
    </dgm:pt>
    <dgm:pt modelId="{9BE8D9F0-CEDB-44AB-9D1B-B8A830264F52}" type="pres">
      <dgm:prSet presAssocID="{E94DACDC-3258-498C-9F86-20821230CC68}" presName="linear" presStyleCnt="0">
        <dgm:presLayoutVars>
          <dgm:animLvl val="lvl"/>
          <dgm:resizeHandles val="exact"/>
        </dgm:presLayoutVars>
      </dgm:prSet>
      <dgm:spPr/>
    </dgm:pt>
    <dgm:pt modelId="{9EA200C5-B828-41B1-A76E-0E278C334DFD}" type="pres">
      <dgm:prSet presAssocID="{6018FA51-BF48-4374-9EC7-58D59936E78C}" presName="parentText" presStyleLbl="node1" presStyleIdx="0" presStyleCnt="3">
        <dgm:presLayoutVars>
          <dgm:chMax val="0"/>
          <dgm:bulletEnabled val="1"/>
        </dgm:presLayoutVars>
      </dgm:prSet>
      <dgm:spPr/>
    </dgm:pt>
    <dgm:pt modelId="{5E682EEF-674E-4A0D-8D68-8C5BA713DBD3}" type="pres">
      <dgm:prSet presAssocID="{BA48D3FF-BB2F-4A85-90F9-7280038980BF}" presName="spacer" presStyleCnt="0"/>
      <dgm:spPr/>
    </dgm:pt>
    <dgm:pt modelId="{3916EE9B-5705-4ECD-A25C-1E1DD1F88A4C}" type="pres">
      <dgm:prSet presAssocID="{FCFE3836-F994-4EBB-AF5D-61C7859F1926}" presName="parentText" presStyleLbl="node1" presStyleIdx="1" presStyleCnt="3">
        <dgm:presLayoutVars>
          <dgm:chMax val="0"/>
          <dgm:bulletEnabled val="1"/>
        </dgm:presLayoutVars>
      </dgm:prSet>
      <dgm:spPr/>
    </dgm:pt>
    <dgm:pt modelId="{989504F3-0C3D-47A4-BF59-98946FE24772}" type="pres">
      <dgm:prSet presAssocID="{8538A38B-7375-4C78-9589-4C63AD8C1EDA}" presName="spacer" presStyleCnt="0"/>
      <dgm:spPr/>
    </dgm:pt>
    <dgm:pt modelId="{81B9A900-DD60-40B9-8B90-4FBDC954795B}" type="pres">
      <dgm:prSet presAssocID="{0174C2D9-9528-4683-AF4D-B8BD91073806}" presName="parentText" presStyleLbl="node1" presStyleIdx="2" presStyleCnt="3">
        <dgm:presLayoutVars>
          <dgm:chMax val="0"/>
          <dgm:bulletEnabled val="1"/>
        </dgm:presLayoutVars>
      </dgm:prSet>
      <dgm:spPr/>
    </dgm:pt>
  </dgm:ptLst>
  <dgm:cxnLst>
    <dgm:cxn modelId="{18F1B40E-E6F7-4AA4-B49C-BBA18C77DAF9}" type="presOf" srcId="{6018FA51-BF48-4374-9EC7-58D59936E78C}" destId="{9EA200C5-B828-41B1-A76E-0E278C334DFD}" srcOrd="0" destOrd="0" presId="urn:microsoft.com/office/officeart/2005/8/layout/vList2"/>
    <dgm:cxn modelId="{B349F81D-60D6-4782-9858-76988DC202D9}" srcId="{E94DACDC-3258-498C-9F86-20821230CC68}" destId="{0174C2D9-9528-4683-AF4D-B8BD91073806}" srcOrd="2" destOrd="0" parTransId="{97B57A7D-630F-40CB-B5CC-F70155B2ACC0}" sibTransId="{86B5D5EA-D360-49C4-8F5E-3AE1C44A2ED7}"/>
    <dgm:cxn modelId="{AE6D5147-96EE-4A74-8AAC-099272F137C9}" type="presOf" srcId="{E94DACDC-3258-498C-9F86-20821230CC68}" destId="{9BE8D9F0-CEDB-44AB-9D1B-B8A830264F52}" srcOrd="0" destOrd="0" presId="urn:microsoft.com/office/officeart/2005/8/layout/vList2"/>
    <dgm:cxn modelId="{0823F859-7E94-41F3-ACBC-1953D898F828}" type="presOf" srcId="{0174C2D9-9528-4683-AF4D-B8BD91073806}" destId="{81B9A900-DD60-40B9-8B90-4FBDC954795B}" srcOrd="0" destOrd="0" presId="urn:microsoft.com/office/officeart/2005/8/layout/vList2"/>
    <dgm:cxn modelId="{6F827187-B4BB-45BE-8294-1CB94F01E635}" srcId="{E94DACDC-3258-498C-9F86-20821230CC68}" destId="{6018FA51-BF48-4374-9EC7-58D59936E78C}" srcOrd="0" destOrd="0" parTransId="{EC61B547-E274-42F8-9F65-5B91450A6CC9}" sibTransId="{BA48D3FF-BB2F-4A85-90F9-7280038980BF}"/>
    <dgm:cxn modelId="{C03B5693-420F-44F9-964B-F08B65F64705}" srcId="{E94DACDC-3258-498C-9F86-20821230CC68}" destId="{FCFE3836-F994-4EBB-AF5D-61C7859F1926}" srcOrd="1" destOrd="0" parTransId="{4D9F66D1-EEE2-493E-9984-9669DA16DE0A}" sibTransId="{8538A38B-7375-4C78-9589-4C63AD8C1EDA}"/>
    <dgm:cxn modelId="{D9F046DE-0AC4-48E6-B33B-D7CAC7CD56E0}" type="presOf" srcId="{FCFE3836-F994-4EBB-AF5D-61C7859F1926}" destId="{3916EE9B-5705-4ECD-A25C-1E1DD1F88A4C}" srcOrd="0" destOrd="0" presId="urn:microsoft.com/office/officeart/2005/8/layout/vList2"/>
    <dgm:cxn modelId="{4BC56294-E450-43A7-A8D0-A8E1322A881A}" type="presParOf" srcId="{9BE8D9F0-CEDB-44AB-9D1B-B8A830264F52}" destId="{9EA200C5-B828-41B1-A76E-0E278C334DFD}" srcOrd="0" destOrd="0" presId="urn:microsoft.com/office/officeart/2005/8/layout/vList2"/>
    <dgm:cxn modelId="{D17B9622-D4DB-4461-88F5-E45D561919A1}" type="presParOf" srcId="{9BE8D9F0-CEDB-44AB-9D1B-B8A830264F52}" destId="{5E682EEF-674E-4A0D-8D68-8C5BA713DBD3}" srcOrd="1" destOrd="0" presId="urn:microsoft.com/office/officeart/2005/8/layout/vList2"/>
    <dgm:cxn modelId="{6F9ED48E-C7DC-4A6C-B105-CE19927EF6F6}" type="presParOf" srcId="{9BE8D9F0-CEDB-44AB-9D1B-B8A830264F52}" destId="{3916EE9B-5705-4ECD-A25C-1E1DD1F88A4C}" srcOrd="2" destOrd="0" presId="urn:microsoft.com/office/officeart/2005/8/layout/vList2"/>
    <dgm:cxn modelId="{F0DE6761-2579-4611-835A-B0E96FE19A1B}" type="presParOf" srcId="{9BE8D9F0-CEDB-44AB-9D1B-B8A830264F52}" destId="{989504F3-0C3D-47A4-BF59-98946FE24772}" srcOrd="3" destOrd="0" presId="urn:microsoft.com/office/officeart/2005/8/layout/vList2"/>
    <dgm:cxn modelId="{D463E0E3-79D6-418D-B9F4-CE25C343D54B}" type="presParOf" srcId="{9BE8D9F0-CEDB-44AB-9D1B-B8A830264F52}" destId="{81B9A900-DD60-40B9-8B90-4FBDC954795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A187D6-EFD0-4EB1-BF51-CC1E4F2C319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8F443E3-9DB9-49FB-9578-2502F0536CD2}">
      <dgm:prSet/>
      <dgm:spPr/>
      <dgm:t>
        <a:bodyPr/>
        <a:lstStyle/>
        <a:p>
          <a:pPr>
            <a:lnSpc>
              <a:spcPct val="100000"/>
            </a:lnSpc>
          </a:pPr>
          <a:r>
            <a:rPr lang="en-US"/>
            <a:t>Step 1: Find the answers to the questions</a:t>
          </a:r>
        </a:p>
      </dgm:t>
    </dgm:pt>
    <dgm:pt modelId="{667E8EA6-ED0C-41F1-BE79-7AB55BE35177}" type="parTrans" cxnId="{50F02030-F265-43F7-A92D-F11DF858C4CF}">
      <dgm:prSet/>
      <dgm:spPr/>
      <dgm:t>
        <a:bodyPr/>
        <a:lstStyle/>
        <a:p>
          <a:endParaRPr lang="en-US"/>
        </a:p>
      </dgm:t>
    </dgm:pt>
    <dgm:pt modelId="{42671CC2-7871-4C0D-A0CD-4AFC2913E9F5}" type="sibTrans" cxnId="{50F02030-F265-43F7-A92D-F11DF858C4CF}">
      <dgm:prSet/>
      <dgm:spPr/>
      <dgm:t>
        <a:bodyPr/>
        <a:lstStyle/>
        <a:p>
          <a:endParaRPr lang="en-US"/>
        </a:p>
      </dgm:t>
    </dgm:pt>
    <dgm:pt modelId="{98E16EE8-96AB-47A4-85BC-5A734FD9AEC1}">
      <dgm:prSet/>
      <dgm:spPr/>
      <dgm:t>
        <a:bodyPr/>
        <a:lstStyle/>
        <a:p>
          <a:pPr>
            <a:lnSpc>
              <a:spcPct val="100000"/>
            </a:lnSpc>
          </a:pPr>
          <a:r>
            <a:rPr lang="en-US"/>
            <a:t>Step 2: Reorient Host Agencies</a:t>
          </a:r>
        </a:p>
      </dgm:t>
    </dgm:pt>
    <dgm:pt modelId="{E9F6EEAD-D9EE-4761-B150-E3645B69D835}" type="parTrans" cxnId="{26CCCD3C-9AE4-471F-8AE0-F311DEA68B1D}">
      <dgm:prSet/>
      <dgm:spPr/>
      <dgm:t>
        <a:bodyPr/>
        <a:lstStyle/>
        <a:p>
          <a:endParaRPr lang="en-US"/>
        </a:p>
      </dgm:t>
    </dgm:pt>
    <dgm:pt modelId="{1715C67E-38ED-4FD2-B524-BF67037497C3}" type="sibTrans" cxnId="{26CCCD3C-9AE4-471F-8AE0-F311DEA68B1D}">
      <dgm:prSet/>
      <dgm:spPr/>
      <dgm:t>
        <a:bodyPr/>
        <a:lstStyle/>
        <a:p>
          <a:endParaRPr lang="en-US"/>
        </a:p>
      </dgm:t>
    </dgm:pt>
    <dgm:pt modelId="{C82947B9-5870-4015-A80A-9A9C4F525F6D}">
      <dgm:prSet/>
      <dgm:spPr/>
      <dgm:t>
        <a:bodyPr/>
        <a:lstStyle/>
        <a:p>
          <a:pPr>
            <a:lnSpc>
              <a:spcPct val="100000"/>
            </a:lnSpc>
          </a:pPr>
          <a:r>
            <a:rPr lang="en-US"/>
            <a:t>Step 3: Discussions with Host Agency Supervisors</a:t>
          </a:r>
        </a:p>
      </dgm:t>
    </dgm:pt>
    <dgm:pt modelId="{54D483B4-722F-4D9B-BE6C-13E1B5CE8C98}" type="parTrans" cxnId="{D931C8B3-3B6F-4BF5-817A-22865E239E23}">
      <dgm:prSet/>
      <dgm:spPr/>
      <dgm:t>
        <a:bodyPr/>
        <a:lstStyle/>
        <a:p>
          <a:endParaRPr lang="en-US"/>
        </a:p>
      </dgm:t>
    </dgm:pt>
    <dgm:pt modelId="{8DF95B3E-7C0D-4825-AF44-85717A7AC256}" type="sibTrans" cxnId="{D931C8B3-3B6F-4BF5-817A-22865E239E23}">
      <dgm:prSet/>
      <dgm:spPr/>
      <dgm:t>
        <a:bodyPr/>
        <a:lstStyle/>
        <a:p>
          <a:endParaRPr lang="en-US"/>
        </a:p>
      </dgm:t>
    </dgm:pt>
    <dgm:pt modelId="{BAD3E8E5-7E5B-4263-9FB2-F27BD9C65DA7}">
      <dgm:prSet/>
      <dgm:spPr/>
      <dgm:t>
        <a:bodyPr/>
        <a:lstStyle/>
        <a:p>
          <a:pPr>
            <a:lnSpc>
              <a:spcPct val="100000"/>
            </a:lnSpc>
          </a:pPr>
          <a:r>
            <a:rPr lang="en-US"/>
            <a:t>Step 4: Assess Job Seekers </a:t>
          </a:r>
        </a:p>
      </dgm:t>
    </dgm:pt>
    <dgm:pt modelId="{CA55223E-27EE-4C50-A6B2-CFF846DA4A1E}" type="parTrans" cxnId="{B71600FB-2C24-479F-A348-527576A7F9CA}">
      <dgm:prSet/>
      <dgm:spPr/>
      <dgm:t>
        <a:bodyPr/>
        <a:lstStyle/>
        <a:p>
          <a:endParaRPr lang="en-US"/>
        </a:p>
      </dgm:t>
    </dgm:pt>
    <dgm:pt modelId="{CD017B04-5960-4DC7-BA5D-1BA0DFF65B85}" type="sibTrans" cxnId="{B71600FB-2C24-479F-A348-527576A7F9CA}">
      <dgm:prSet/>
      <dgm:spPr/>
      <dgm:t>
        <a:bodyPr/>
        <a:lstStyle/>
        <a:p>
          <a:endParaRPr lang="en-US"/>
        </a:p>
      </dgm:t>
    </dgm:pt>
    <dgm:pt modelId="{EBD1D2EA-B8CC-4C1E-89AE-744574C81815}">
      <dgm:prSet/>
      <dgm:spPr/>
      <dgm:t>
        <a:bodyPr/>
        <a:lstStyle/>
        <a:p>
          <a:pPr>
            <a:lnSpc>
              <a:spcPct val="100000"/>
            </a:lnSpc>
          </a:pPr>
          <a:r>
            <a:rPr lang="en-US" dirty="0"/>
            <a:t>Step 5: Create Impactful Individual Employment Plans</a:t>
          </a:r>
        </a:p>
      </dgm:t>
    </dgm:pt>
    <dgm:pt modelId="{E06321DF-62DA-430C-80A4-F693DC4428B9}" type="parTrans" cxnId="{1B0ECAF9-F6E0-4A21-AA38-EB8B023EC0D7}">
      <dgm:prSet/>
      <dgm:spPr/>
      <dgm:t>
        <a:bodyPr/>
        <a:lstStyle/>
        <a:p>
          <a:endParaRPr lang="en-US"/>
        </a:p>
      </dgm:t>
    </dgm:pt>
    <dgm:pt modelId="{57EC62D3-8FE0-400F-B046-33ACCD16844E}" type="sibTrans" cxnId="{1B0ECAF9-F6E0-4A21-AA38-EB8B023EC0D7}">
      <dgm:prSet/>
      <dgm:spPr/>
      <dgm:t>
        <a:bodyPr/>
        <a:lstStyle/>
        <a:p>
          <a:endParaRPr lang="en-US"/>
        </a:p>
      </dgm:t>
    </dgm:pt>
    <dgm:pt modelId="{260A3384-DD41-401E-8010-B79AADAC00AC}">
      <dgm:prSet/>
      <dgm:spPr/>
      <dgm:t>
        <a:bodyPr/>
        <a:lstStyle/>
        <a:p>
          <a:pPr>
            <a:lnSpc>
              <a:spcPct val="100000"/>
            </a:lnSpc>
          </a:pPr>
          <a:r>
            <a:rPr lang="en-US"/>
            <a:t>Step 6: Coach Job Seekers </a:t>
          </a:r>
        </a:p>
      </dgm:t>
    </dgm:pt>
    <dgm:pt modelId="{5B536473-6BA2-46F0-A1C7-55FCC0CF18CC}" type="parTrans" cxnId="{17E10DC1-2F21-4B23-AEFB-F98341C30F3C}">
      <dgm:prSet/>
      <dgm:spPr/>
      <dgm:t>
        <a:bodyPr/>
        <a:lstStyle/>
        <a:p>
          <a:endParaRPr lang="en-US"/>
        </a:p>
      </dgm:t>
    </dgm:pt>
    <dgm:pt modelId="{FBF3C895-58E4-4B09-BB8B-A73D491E23EA}" type="sibTrans" cxnId="{17E10DC1-2F21-4B23-AEFB-F98341C30F3C}">
      <dgm:prSet/>
      <dgm:spPr/>
      <dgm:t>
        <a:bodyPr/>
        <a:lstStyle/>
        <a:p>
          <a:endParaRPr lang="en-US"/>
        </a:p>
      </dgm:t>
    </dgm:pt>
    <dgm:pt modelId="{7ABE3F1C-7507-4FB6-9078-8A652D31985E}" type="pres">
      <dgm:prSet presAssocID="{FDA187D6-EFD0-4EB1-BF51-CC1E4F2C319E}" presName="root" presStyleCnt="0">
        <dgm:presLayoutVars>
          <dgm:dir/>
          <dgm:resizeHandles val="exact"/>
        </dgm:presLayoutVars>
      </dgm:prSet>
      <dgm:spPr/>
    </dgm:pt>
    <dgm:pt modelId="{03A22223-6E72-401E-A134-DFAF395D4782}" type="pres">
      <dgm:prSet presAssocID="{58F443E3-9DB9-49FB-9578-2502F0536CD2}" presName="compNode" presStyleCnt="0"/>
      <dgm:spPr/>
    </dgm:pt>
    <dgm:pt modelId="{098E5073-8A3A-4998-A8C6-3DB18F031912}" type="pres">
      <dgm:prSet presAssocID="{58F443E3-9DB9-49FB-9578-2502F0536CD2}" presName="bgRect" presStyleLbl="bgShp" presStyleIdx="0" presStyleCnt="6"/>
      <dgm:spPr/>
    </dgm:pt>
    <dgm:pt modelId="{F5CE5C53-DE1B-4858-9FC3-85846549ADA0}" type="pres">
      <dgm:prSet presAssocID="{58F443E3-9DB9-49FB-9578-2502F0536CD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5B449FAA-2948-447C-AFA7-3544047B694F}" type="pres">
      <dgm:prSet presAssocID="{58F443E3-9DB9-49FB-9578-2502F0536CD2}" presName="spaceRect" presStyleCnt="0"/>
      <dgm:spPr/>
    </dgm:pt>
    <dgm:pt modelId="{5845B027-6730-463B-8C13-181DE0DE90EC}" type="pres">
      <dgm:prSet presAssocID="{58F443E3-9DB9-49FB-9578-2502F0536CD2}" presName="parTx" presStyleLbl="revTx" presStyleIdx="0" presStyleCnt="6">
        <dgm:presLayoutVars>
          <dgm:chMax val="0"/>
          <dgm:chPref val="0"/>
        </dgm:presLayoutVars>
      </dgm:prSet>
      <dgm:spPr/>
    </dgm:pt>
    <dgm:pt modelId="{D8AAA99A-F096-42F6-BD4C-7DDE04ED07C0}" type="pres">
      <dgm:prSet presAssocID="{42671CC2-7871-4C0D-A0CD-4AFC2913E9F5}" presName="sibTrans" presStyleCnt="0"/>
      <dgm:spPr/>
    </dgm:pt>
    <dgm:pt modelId="{8510D067-3959-42DC-B949-FB1C33EC3C71}" type="pres">
      <dgm:prSet presAssocID="{98E16EE8-96AB-47A4-85BC-5A734FD9AEC1}" presName="compNode" presStyleCnt="0"/>
      <dgm:spPr/>
    </dgm:pt>
    <dgm:pt modelId="{45165899-A726-44F0-83B1-58C3F409CC62}" type="pres">
      <dgm:prSet presAssocID="{98E16EE8-96AB-47A4-85BC-5A734FD9AEC1}" presName="bgRect" presStyleLbl="bgShp" presStyleIdx="1" presStyleCnt="6"/>
      <dgm:spPr/>
    </dgm:pt>
    <dgm:pt modelId="{66A6AD01-66D2-423C-A92A-B52B1A6250A2}" type="pres">
      <dgm:prSet presAssocID="{98E16EE8-96AB-47A4-85BC-5A734FD9AEC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949F37E1-3C70-41D1-87E7-61C035A86DE7}" type="pres">
      <dgm:prSet presAssocID="{98E16EE8-96AB-47A4-85BC-5A734FD9AEC1}" presName="spaceRect" presStyleCnt="0"/>
      <dgm:spPr/>
    </dgm:pt>
    <dgm:pt modelId="{64D97E8D-6A5F-4DEC-A81E-22CD4DD51272}" type="pres">
      <dgm:prSet presAssocID="{98E16EE8-96AB-47A4-85BC-5A734FD9AEC1}" presName="parTx" presStyleLbl="revTx" presStyleIdx="1" presStyleCnt="6">
        <dgm:presLayoutVars>
          <dgm:chMax val="0"/>
          <dgm:chPref val="0"/>
        </dgm:presLayoutVars>
      </dgm:prSet>
      <dgm:spPr/>
    </dgm:pt>
    <dgm:pt modelId="{390C5C43-584A-4EB4-AE90-E52E67E5DA36}" type="pres">
      <dgm:prSet presAssocID="{1715C67E-38ED-4FD2-B524-BF67037497C3}" presName="sibTrans" presStyleCnt="0"/>
      <dgm:spPr/>
    </dgm:pt>
    <dgm:pt modelId="{39793B0C-55E3-40D9-9CCA-5E1F5B6AC14D}" type="pres">
      <dgm:prSet presAssocID="{C82947B9-5870-4015-A80A-9A9C4F525F6D}" presName="compNode" presStyleCnt="0"/>
      <dgm:spPr/>
    </dgm:pt>
    <dgm:pt modelId="{84C3AC82-2EF2-48D1-B9C1-B3786C20E278}" type="pres">
      <dgm:prSet presAssocID="{C82947B9-5870-4015-A80A-9A9C4F525F6D}" presName="bgRect" presStyleLbl="bgShp" presStyleIdx="2" presStyleCnt="6"/>
      <dgm:spPr/>
    </dgm:pt>
    <dgm:pt modelId="{39B762E3-D637-415D-80C0-ABC5A364D8ED}" type="pres">
      <dgm:prSet presAssocID="{C82947B9-5870-4015-A80A-9A9C4F525F6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4E2A4DCF-726C-46BA-898C-75986F2AF52E}" type="pres">
      <dgm:prSet presAssocID="{C82947B9-5870-4015-A80A-9A9C4F525F6D}" presName="spaceRect" presStyleCnt="0"/>
      <dgm:spPr/>
    </dgm:pt>
    <dgm:pt modelId="{3F7DD28C-C0C0-46A3-8F13-31632947634B}" type="pres">
      <dgm:prSet presAssocID="{C82947B9-5870-4015-A80A-9A9C4F525F6D}" presName="parTx" presStyleLbl="revTx" presStyleIdx="2" presStyleCnt="6">
        <dgm:presLayoutVars>
          <dgm:chMax val="0"/>
          <dgm:chPref val="0"/>
        </dgm:presLayoutVars>
      </dgm:prSet>
      <dgm:spPr/>
    </dgm:pt>
    <dgm:pt modelId="{6CFCC5F7-A04D-4908-8067-02B077879658}" type="pres">
      <dgm:prSet presAssocID="{8DF95B3E-7C0D-4825-AF44-85717A7AC256}" presName="sibTrans" presStyleCnt="0"/>
      <dgm:spPr/>
    </dgm:pt>
    <dgm:pt modelId="{AE7C90A3-4651-4160-8331-063DADD949FD}" type="pres">
      <dgm:prSet presAssocID="{BAD3E8E5-7E5B-4263-9FB2-F27BD9C65DA7}" presName="compNode" presStyleCnt="0"/>
      <dgm:spPr/>
    </dgm:pt>
    <dgm:pt modelId="{2565BE48-2AF9-4C07-A13E-9759E50FF09D}" type="pres">
      <dgm:prSet presAssocID="{BAD3E8E5-7E5B-4263-9FB2-F27BD9C65DA7}" presName="bgRect" presStyleLbl="bgShp" presStyleIdx="3" presStyleCnt="6"/>
      <dgm:spPr/>
    </dgm:pt>
    <dgm:pt modelId="{5BEB6C75-B6BD-4D5D-BA59-2C5B06E9D5D4}" type="pres">
      <dgm:prSet presAssocID="{BAD3E8E5-7E5B-4263-9FB2-F27BD9C65DA7}"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ck List"/>
        </a:ext>
      </dgm:extLst>
    </dgm:pt>
    <dgm:pt modelId="{7AEB4F71-CA40-4E57-B9F2-386EF1C8C548}" type="pres">
      <dgm:prSet presAssocID="{BAD3E8E5-7E5B-4263-9FB2-F27BD9C65DA7}" presName="spaceRect" presStyleCnt="0"/>
      <dgm:spPr/>
    </dgm:pt>
    <dgm:pt modelId="{96905395-FC5C-4F95-B117-C260B1F4B1CB}" type="pres">
      <dgm:prSet presAssocID="{BAD3E8E5-7E5B-4263-9FB2-F27BD9C65DA7}" presName="parTx" presStyleLbl="revTx" presStyleIdx="3" presStyleCnt="6">
        <dgm:presLayoutVars>
          <dgm:chMax val="0"/>
          <dgm:chPref val="0"/>
        </dgm:presLayoutVars>
      </dgm:prSet>
      <dgm:spPr/>
    </dgm:pt>
    <dgm:pt modelId="{D549474A-CC95-4E49-9EEF-024C3C2FE292}" type="pres">
      <dgm:prSet presAssocID="{CD017B04-5960-4DC7-BA5D-1BA0DFF65B85}" presName="sibTrans" presStyleCnt="0"/>
      <dgm:spPr/>
    </dgm:pt>
    <dgm:pt modelId="{3212E21C-B094-4096-9D9F-34D0B79EBF6B}" type="pres">
      <dgm:prSet presAssocID="{EBD1D2EA-B8CC-4C1E-89AE-744574C81815}" presName="compNode" presStyleCnt="0"/>
      <dgm:spPr/>
    </dgm:pt>
    <dgm:pt modelId="{0B75AF7B-2836-4016-9B3A-9DC6B0772A4B}" type="pres">
      <dgm:prSet presAssocID="{EBD1D2EA-B8CC-4C1E-89AE-744574C81815}" presName="bgRect" presStyleLbl="bgShp" presStyleIdx="4" presStyleCnt="6"/>
      <dgm:spPr/>
    </dgm:pt>
    <dgm:pt modelId="{F0FC4836-41E4-41EE-AC90-A63F520F17FE}" type="pres">
      <dgm:prSet presAssocID="{EBD1D2EA-B8CC-4C1E-89AE-744574C81815}"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Handshake"/>
        </a:ext>
      </dgm:extLst>
    </dgm:pt>
    <dgm:pt modelId="{DEB47026-3565-410E-BD18-3D986B061886}" type="pres">
      <dgm:prSet presAssocID="{EBD1D2EA-B8CC-4C1E-89AE-744574C81815}" presName="spaceRect" presStyleCnt="0"/>
      <dgm:spPr/>
    </dgm:pt>
    <dgm:pt modelId="{3D372B70-0109-4985-829D-0C9AEC5AB2FD}" type="pres">
      <dgm:prSet presAssocID="{EBD1D2EA-B8CC-4C1E-89AE-744574C81815}" presName="parTx" presStyleLbl="revTx" presStyleIdx="4" presStyleCnt="6">
        <dgm:presLayoutVars>
          <dgm:chMax val="0"/>
          <dgm:chPref val="0"/>
        </dgm:presLayoutVars>
      </dgm:prSet>
      <dgm:spPr/>
    </dgm:pt>
    <dgm:pt modelId="{4A0F16E9-A1D5-4F40-8303-225789B5BFB8}" type="pres">
      <dgm:prSet presAssocID="{57EC62D3-8FE0-400F-B046-33ACCD16844E}" presName="sibTrans" presStyleCnt="0"/>
      <dgm:spPr/>
    </dgm:pt>
    <dgm:pt modelId="{C7E19746-2D54-4F7E-A54B-D6647270987B}" type="pres">
      <dgm:prSet presAssocID="{260A3384-DD41-401E-8010-B79AADAC00AC}" presName="compNode" presStyleCnt="0"/>
      <dgm:spPr/>
    </dgm:pt>
    <dgm:pt modelId="{DBB1A0EB-C4F5-424F-812E-9260FFE8F8BA}" type="pres">
      <dgm:prSet presAssocID="{260A3384-DD41-401E-8010-B79AADAC00AC}" presName="bgRect" presStyleLbl="bgShp" presStyleIdx="5" presStyleCnt="6"/>
      <dgm:spPr/>
    </dgm:pt>
    <dgm:pt modelId="{5AB3FA00-6C2E-4F77-980C-52C73505A67A}" type="pres">
      <dgm:prSet presAssocID="{260A3384-DD41-401E-8010-B79AADAC00AC}"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Footprints"/>
        </a:ext>
      </dgm:extLst>
    </dgm:pt>
    <dgm:pt modelId="{F180559D-AB8D-4915-BDA4-975F1E1F4693}" type="pres">
      <dgm:prSet presAssocID="{260A3384-DD41-401E-8010-B79AADAC00AC}" presName="spaceRect" presStyleCnt="0"/>
      <dgm:spPr/>
    </dgm:pt>
    <dgm:pt modelId="{5EF06518-9B2E-405A-9C31-FB25D5DED810}" type="pres">
      <dgm:prSet presAssocID="{260A3384-DD41-401E-8010-B79AADAC00AC}" presName="parTx" presStyleLbl="revTx" presStyleIdx="5" presStyleCnt="6">
        <dgm:presLayoutVars>
          <dgm:chMax val="0"/>
          <dgm:chPref val="0"/>
        </dgm:presLayoutVars>
      </dgm:prSet>
      <dgm:spPr/>
    </dgm:pt>
  </dgm:ptLst>
  <dgm:cxnLst>
    <dgm:cxn modelId="{35B4F121-837D-4539-9FD0-5751E8A7D5D4}" type="presOf" srcId="{BAD3E8E5-7E5B-4263-9FB2-F27BD9C65DA7}" destId="{96905395-FC5C-4F95-B117-C260B1F4B1CB}" srcOrd="0" destOrd="0" presId="urn:microsoft.com/office/officeart/2018/2/layout/IconVerticalSolidList"/>
    <dgm:cxn modelId="{3FC7022F-9F6A-4F7B-BADD-C4D7910A92E8}" type="presOf" srcId="{58F443E3-9DB9-49FB-9578-2502F0536CD2}" destId="{5845B027-6730-463B-8C13-181DE0DE90EC}" srcOrd="0" destOrd="0" presId="urn:microsoft.com/office/officeart/2018/2/layout/IconVerticalSolidList"/>
    <dgm:cxn modelId="{50F02030-F265-43F7-A92D-F11DF858C4CF}" srcId="{FDA187D6-EFD0-4EB1-BF51-CC1E4F2C319E}" destId="{58F443E3-9DB9-49FB-9578-2502F0536CD2}" srcOrd="0" destOrd="0" parTransId="{667E8EA6-ED0C-41F1-BE79-7AB55BE35177}" sibTransId="{42671CC2-7871-4C0D-A0CD-4AFC2913E9F5}"/>
    <dgm:cxn modelId="{26CCCD3C-9AE4-471F-8AE0-F311DEA68B1D}" srcId="{FDA187D6-EFD0-4EB1-BF51-CC1E4F2C319E}" destId="{98E16EE8-96AB-47A4-85BC-5A734FD9AEC1}" srcOrd="1" destOrd="0" parTransId="{E9F6EEAD-D9EE-4761-B150-E3645B69D835}" sibTransId="{1715C67E-38ED-4FD2-B524-BF67037497C3}"/>
    <dgm:cxn modelId="{09AC8473-8664-4C9F-BB62-13FF1BEB3AA5}" type="presOf" srcId="{98E16EE8-96AB-47A4-85BC-5A734FD9AEC1}" destId="{64D97E8D-6A5F-4DEC-A81E-22CD4DD51272}" srcOrd="0" destOrd="0" presId="urn:microsoft.com/office/officeart/2018/2/layout/IconVerticalSolidList"/>
    <dgm:cxn modelId="{CC196679-9090-40C7-B0CF-F70C56131B0A}" type="presOf" srcId="{260A3384-DD41-401E-8010-B79AADAC00AC}" destId="{5EF06518-9B2E-405A-9C31-FB25D5DED810}" srcOrd="0" destOrd="0" presId="urn:microsoft.com/office/officeart/2018/2/layout/IconVerticalSolidList"/>
    <dgm:cxn modelId="{50F2B55A-9988-4EB4-922F-BE4A4A6921FE}" type="presOf" srcId="{EBD1D2EA-B8CC-4C1E-89AE-744574C81815}" destId="{3D372B70-0109-4985-829D-0C9AEC5AB2FD}" srcOrd="0" destOrd="0" presId="urn:microsoft.com/office/officeart/2018/2/layout/IconVerticalSolidList"/>
    <dgm:cxn modelId="{E2EE37B0-B8D7-4D37-A19A-E3A1B4058EEC}" type="presOf" srcId="{C82947B9-5870-4015-A80A-9A9C4F525F6D}" destId="{3F7DD28C-C0C0-46A3-8F13-31632947634B}" srcOrd="0" destOrd="0" presId="urn:microsoft.com/office/officeart/2018/2/layout/IconVerticalSolidList"/>
    <dgm:cxn modelId="{D931C8B3-3B6F-4BF5-817A-22865E239E23}" srcId="{FDA187D6-EFD0-4EB1-BF51-CC1E4F2C319E}" destId="{C82947B9-5870-4015-A80A-9A9C4F525F6D}" srcOrd="2" destOrd="0" parTransId="{54D483B4-722F-4D9B-BE6C-13E1B5CE8C98}" sibTransId="{8DF95B3E-7C0D-4825-AF44-85717A7AC256}"/>
    <dgm:cxn modelId="{17E10DC1-2F21-4B23-AEFB-F98341C30F3C}" srcId="{FDA187D6-EFD0-4EB1-BF51-CC1E4F2C319E}" destId="{260A3384-DD41-401E-8010-B79AADAC00AC}" srcOrd="5" destOrd="0" parTransId="{5B536473-6BA2-46F0-A1C7-55FCC0CF18CC}" sibTransId="{FBF3C895-58E4-4B09-BB8B-A73D491E23EA}"/>
    <dgm:cxn modelId="{DC239BF7-DCAB-4E73-9549-2AEDDFC1098B}" type="presOf" srcId="{FDA187D6-EFD0-4EB1-BF51-CC1E4F2C319E}" destId="{7ABE3F1C-7507-4FB6-9078-8A652D31985E}" srcOrd="0" destOrd="0" presId="urn:microsoft.com/office/officeart/2018/2/layout/IconVerticalSolidList"/>
    <dgm:cxn modelId="{1B0ECAF9-F6E0-4A21-AA38-EB8B023EC0D7}" srcId="{FDA187D6-EFD0-4EB1-BF51-CC1E4F2C319E}" destId="{EBD1D2EA-B8CC-4C1E-89AE-744574C81815}" srcOrd="4" destOrd="0" parTransId="{E06321DF-62DA-430C-80A4-F693DC4428B9}" sibTransId="{57EC62D3-8FE0-400F-B046-33ACCD16844E}"/>
    <dgm:cxn modelId="{B71600FB-2C24-479F-A348-527576A7F9CA}" srcId="{FDA187D6-EFD0-4EB1-BF51-CC1E4F2C319E}" destId="{BAD3E8E5-7E5B-4263-9FB2-F27BD9C65DA7}" srcOrd="3" destOrd="0" parTransId="{CA55223E-27EE-4C50-A6B2-CFF846DA4A1E}" sibTransId="{CD017B04-5960-4DC7-BA5D-1BA0DFF65B85}"/>
    <dgm:cxn modelId="{27DD5DFC-06C8-4400-B64C-7935FF1FF3D1}" type="presParOf" srcId="{7ABE3F1C-7507-4FB6-9078-8A652D31985E}" destId="{03A22223-6E72-401E-A134-DFAF395D4782}" srcOrd="0" destOrd="0" presId="urn:microsoft.com/office/officeart/2018/2/layout/IconVerticalSolidList"/>
    <dgm:cxn modelId="{4CDBA6F5-B0C0-439B-8B5A-3C602F65092B}" type="presParOf" srcId="{03A22223-6E72-401E-A134-DFAF395D4782}" destId="{098E5073-8A3A-4998-A8C6-3DB18F031912}" srcOrd="0" destOrd="0" presId="urn:microsoft.com/office/officeart/2018/2/layout/IconVerticalSolidList"/>
    <dgm:cxn modelId="{867CBF4B-FCB9-4669-85FC-E07E2D1ADEAF}" type="presParOf" srcId="{03A22223-6E72-401E-A134-DFAF395D4782}" destId="{F5CE5C53-DE1B-4858-9FC3-85846549ADA0}" srcOrd="1" destOrd="0" presId="urn:microsoft.com/office/officeart/2018/2/layout/IconVerticalSolidList"/>
    <dgm:cxn modelId="{01DF530D-0963-40D0-A571-74E9D69C328F}" type="presParOf" srcId="{03A22223-6E72-401E-A134-DFAF395D4782}" destId="{5B449FAA-2948-447C-AFA7-3544047B694F}" srcOrd="2" destOrd="0" presId="urn:microsoft.com/office/officeart/2018/2/layout/IconVerticalSolidList"/>
    <dgm:cxn modelId="{F70EB3E8-4E85-4C43-9D76-67EEB8036790}" type="presParOf" srcId="{03A22223-6E72-401E-A134-DFAF395D4782}" destId="{5845B027-6730-463B-8C13-181DE0DE90EC}" srcOrd="3" destOrd="0" presId="urn:microsoft.com/office/officeart/2018/2/layout/IconVerticalSolidList"/>
    <dgm:cxn modelId="{E1955B19-3178-4001-95C3-88DC06B19B2D}" type="presParOf" srcId="{7ABE3F1C-7507-4FB6-9078-8A652D31985E}" destId="{D8AAA99A-F096-42F6-BD4C-7DDE04ED07C0}" srcOrd="1" destOrd="0" presId="urn:microsoft.com/office/officeart/2018/2/layout/IconVerticalSolidList"/>
    <dgm:cxn modelId="{DA0A1D54-0A86-447E-8D3E-7E78E6E84073}" type="presParOf" srcId="{7ABE3F1C-7507-4FB6-9078-8A652D31985E}" destId="{8510D067-3959-42DC-B949-FB1C33EC3C71}" srcOrd="2" destOrd="0" presId="urn:microsoft.com/office/officeart/2018/2/layout/IconVerticalSolidList"/>
    <dgm:cxn modelId="{A84B4366-9B7B-4148-8492-D6EFD8CBE23F}" type="presParOf" srcId="{8510D067-3959-42DC-B949-FB1C33EC3C71}" destId="{45165899-A726-44F0-83B1-58C3F409CC62}" srcOrd="0" destOrd="0" presId="urn:microsoft.com/office/officeart/2018/2/layout/IconVerticalSolidList"/>
    <dgm:cxn modelId="{37DF5E31-8D34-48D2-ACE9-EB823CBC8710}" type="presParOf" srcId="{8510D067-3959-42DC-B949-FB1C33EC3C71}" destId="{66A6AD01-66D2-423C-A92A-B52B1A6250A2}" srcOrd="1" destOrd="0" presId="urn:microsoft.com/office/officeart/2018/2/layout/IconVerticalSolidList"/>
    <dgm:cxn modelId="{A22728E2-C083-46FB-B383-09D1F879CC32}" type="presParOf" srcId="{8510D067-3959-42DC-B949-FB1C33EC3C71}" destId="{949F37E1-3C70-41D1-87E7-61C035A86DE7}" srcOrd="2" destOrd="0" presId="urn:microsoft.com/office/officeart/2018/2/layout/IconVerticalSolidList"/>
    <dgm:cxn modelId="{97135A28-1412-439E-BAB2-AD3E118AA6CB}" type="presParOf" srcId="{8510D067-3959-42DC-B949-FB1C33EC3C71}" destId="{64D97E8D-6A5F-4DEC-A81E-22CD4DD51272}" srcOrd="3" destOrd="0" presId="urn:microsoft.com/office/officeart/2018/2/layout/IconVerticalSolidList"/>
    <dgm:cxn modelId="{12DEE474-6B3E-45F5-A565-9C301126B3EE}" type="presParOf" srcId="{7ABE3F1C-7507-4FB6-9078-8A652D31985E}" destId="{390C5C43-584A-4EB4-AE90-E52E67E5DA36}" srcOrd="3" destOrd="0" presId="urn:microsoft.com/office/officeart/2018/2/layout/IconVerticalSolidList"/>
    <dgm:cxn modelId="{12D8E435-9D99-446F-8FF8-2F03B034B616}" type="presParOf" srcId="{7ABE3F1C-7507-4FB6-9078-8A652D31985E}" destId="{39793B0C-55E3-40D9-9CCA-5E1F5B6AC14D}" srcOrd="4" destOrd="0" presId="urn:microsoft.com/office/officeart/2018/2/layout/IconVerticalSolidList"/>
    <dgm:cxn modelId="{FBEC92D5-0508-46B8-B03C-01DF5F4E5720}" type="presParOf" srcId="{39793B0C-55E3-40D9-9CCA-5E1F5B6AC14D}" destId="{84C3AC82-2EF2-48D1-B9C1-B3786C20E278}" srcOrd="0" destOrd="0" presId="urn:microsoft.com/office/officeart/2018/2/layout/IconVerticalSolidList"/>
    <dgm:cxn modelId="{82309AD6-DED3-4A68-942E-8D015F2EBFEE}" type="presParOf" srcId="{39793B0C-55E3-40D9-9CCA-5E1F5B6AC14D}" destId="{39B762E3-D637-415D-80C0-ABC5A364D8ED}" srcOrd="1" destOrd="0" presId="urn:microsoft.com/office/officeart/2018/2/layout/IconVerticalSolidList"/>
    <dgm:cxn modelId="{A3F9B403-E912-4A1A-A06C-621E57D3EBCC}" type="presParOf" srcId="{39793B0C-55E3-40D9-9CCA-5E1F5B6AC14D}" destId="{4E2A4DCF-726C-46BA-898C-75986F2AF52E}" srcOrd="2" destOrd="0" presId="urn:microsoft.com/office/officeart/2018/2/layout/IconVerticalSolidList"/>
    <dgm:cxn modelId="{CA6851F7-2455-4D48-B5A1-7F9B5A0DE34D}" type="presParOf" srcId="{39793B0C-55E3-40D9-9CCA-5E1F5B6AC14D}" destId="{3F7DD28C-C0C0-46A3-8F13-31632947634B}" srcOrd="3" destOrd="0" presId="urn:microsoft.com/office/officeart/2018/2/layout/IconVerticalSolidList"/>
    <dgm:cxn modelId="{A07354CE-C759-4969-A5C4-E45866D8A733}" type="presParOf" srcId="{7ABE3F1C-7507-4FB6-9078-8A652D31985E}" destId="{6CFCC5F7-A04D-4908-8067-02B077879658}" srcOrd="5" destOrd="0" presId="urn:microsoft.com/office/officeart/2018/2/layout/IconVerticalSolidList"/>
    <dgm:cxn modelId="{7C48A6DE-FA97-492E-B349-DF9FF2FED09E}" type="presParOf" srcId="{7ABE3F1C-7507-4FB6-9078-8A652D31985E}" destId="{AE7C90A3-4651-4160-8331-063DADD949FD}" srcOrd="6" destOrd="0" presId="urn:microsoft.com/office/officeart/2018/2/layout/IconVerticalSolidList"/>
    <dgm:cxn modelId="{C3B4A879-791D-4E18-B317-E87EDD6A04C4}" type="presParOf" srcId="{AE7C90A3-4651-4160-8331-063DADD949FD}" destId="{2565BE48-2AF9-4C07-A13E-9759E50FF09D}" srcOrd="0" destOrd="0" presId="urn:microsoft.com/office/officeart/2018/2/layout/IconVerticalSolidList"/>
    <dgm:cxn modelId="{9FC03057-E6DC-4098-8BC8-E8B03920B1EA}" type="presParOf" srcId="{AE7C90A3-4651-4160-8331-063DADD949FD}" destId="{5BEB6C75-B6BD-4D5D-BA59-2C5B06E9D5D4}" srcOrd="1" destOrd="0" presId="urn:microsoft.com/office/officeart/2018/2/layout/IconVerticalSolidList"/>
    <dgm:cxn modelId="{7C84633B-E4FB-4E5C-9025-D4471446DCCF}" type="presParOf" srcId="{AE7C90A3-4651-4160-8331-063DADD949FD}" destId="{7AEB4F71-CA40-4E57-B9F2-386EF1C8C548}" srcOrd="2" destOrd="0" presId="urn:microsoft.com/office/officeart/2018/2/layout/IconVerticalSolidList"/>
    <dgm:cxn modelId="{8F26FA62-A0AE-46CC-A1D1-AB5CB4491CE3}" type="presParOf" srcId="{AE7C90A3-4651-4160-8331-063DADD949FD}" destId="{96905395-FC5C-4F95-B117-C260B1F4B1CB}" srcOrd="3" destOrd="0" presId="urn:microsoft.com/office/officeart/2018/2/layout/IconVerticalSolidList"/>
    <dgm:cxn modelId="{9ED71D48-8D78-49AC-8D6C-1D19FAAC9B03}" type="presParOf" srcId="{7ABE3F1C-7507-4FB6-9078-8A652D31985E}" destId="{D549474A-CC95-4E49-9EEF-024C3C2FE292}" srcOrd="7" destOrd="0" presId="urn:microsoft.com/office/officeart/2018/2/layout/IconVerticalSolidList"/>
    <dgm:cxn modelId="{49CD5767-2E37-4BFF-A987-A3862B122F41}" type="presParOf" srcId="{7ABE3F1C-7507-4FB6-9078-8A652D31985E}" destId="{3212E21C-B094-4096-9D9F-34D0B79EBF6B}" srcOrd="8" destOrd="0" presId="urn:microsoft.com/office/officeart/2018/2/layout/IconVerticalSolidList"/>
    <dgm:cxn modelId="{17C4018F-A8F1-4A73-AE57-BE42735B86FB}" type="presParOf" srcId="{3212E21C-B094-4096-9D9F-34D0B79EBF6B}" destId="{0B75AF7B-2836-4016-9B3A-9DC6B0772A4B}" srcOrd="0" destOrd="0" presId="urn:microsoft.com/office/officeart/2018/2/layout/IconVerticalSolidList"/>
    <dgm:cxn modelId="{CD3ACFCE-2E3D-42DC-AAA4-3203588D9C08}" type="presParOf" srcId="{3212E21C-B094-4096-9D9F-34D0B79EBF6B}" destId="{F0FC4836-41E4-41EE-AC90-A63F520F17FE}" srcOrd="1" destOrd="0" presId="urn:microsoft.com/office/officeart/2018/2/layout/IconVerticalSolidList"/>
    <dgm:cxn modelId="{1B7AA637-0000-4FFD-81D0-1AB7C5C10558}" type="presParOf" srcId="{3212E21C-B094-4096-9D9F-34D0B79EBF6B}" destId="{DEB47026-3565-410E-BD18-3D986B061886}" srcOrd="2" destOrd="0" presId="urn:microsoft.com/office/officeart/2018/2/layout/IconVerticalSolidList"/>
    <dgm:cxn modelId="{6DF57095-8745-4B04-A27E-43597903AA3F}" type="presParOf" srcId="{3212E21C-B094-4096-9D9F-34D0B79EBF6B}" destId="{3D372B70-0109-4985-829D-0C9AEC5AB2FD}" srcOrd="3" destOrd="0" presId="urn:microsoft.com/office/officeart/2018/2/layout/IconVerticalSolidList"/>
    <dgm:cxn modelId="{DA14FEDE-7778-4DBE-A44C-8B7350773721}" type="presParOf" srcId="{7ABE3F1C-7507-4FB6-9078-8A652D31985E}" destId="{4A0F16E9-A1D5-4F40-8303-225789B5BFB8}" srcOrd="9" destOrd="0" presId="urn:microsoft.com/office/officeart/2018/2/layout/IconVerticalSolidList"/>
    <dgm:cxn modelId="{4FF486A5-E797-419F-8F37-0FF1600B0992}" type="presParOf" srcId="{7ABE3F1C-7507-4FB6-9078-8A652D31985E}" destId="{C7E19746-2D54-4F7E-A54B-D6647270987B}" srcOrd="10" destOrd="0" presId="urn:microsoft.com/office/officeart/2018/2/layout/IconVerticalSolidList"/>
    <dgm:cxn modelId="{AE08574D-3C4E-4F38-B859-99D06BB57EE6}" type="presParOf" srcId="{C7E19746-2D54-4F7E-A54B-D6647270987B}" destId="{DBB1A0EB-C4F5-424F-812E-9260FFE8F8BA}" srcOrd="0" destOrd="0" presId="urn:microsoft.com/office/officeart/2018/2/layout/IconVerticalSolidList"/>
    <dgm:cxn modelId="{3CB7CE0A-5B62-4962-BADF-912B5E1D9ED7}" type="presParOf" srcId="{C7E19746-2D54-4F7E-A54B-D6647270987B}" destId="{5AB3FA00-6C2E-4F77-980C-52C73505A67A}" srcOrd="1" destOrd="0" presId="urn:microsoft.com/office/officeart/2018/2/layout/IconVerticalSolidList"/>
    <dgm:cxn modelId="{944196FE-8289-4192-98B0-0C3EE954540D}" type="presParOf" srcId="{C7E19746-2D54-4F7E-A54B-D6647270987B}" destId="{F180559D-AB8D-4915-BDA4-975F1E1F4693}" srcOrd="2" destOrd="0" presId="urn:microsoft.com/office/officeart/2018/2/layout/IconVerticalSolidList"/>
    <dgm:cxn modelId="{BA7BAF9A-286C-4C4D-B2AF-561A65AEEA59}" type="presParOf" srcId="{C7E19746-2D54-4F7E-A54B-D6647270987B}" destId="{5EF06518-9B2E-405A-9C31-FB25D5DED8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2FBEC7-E836-48AC-BA88-F5DDC6633AC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CF7F35C8-CE06-4E8D-90DB-092BCED93A66}">
      <dgm:prSet/>
      <dgm:spPr/>
      <dgm:t>
        <a:bodyPr/>
        <a:lstStyle/>
        <a:p>
          <a:r>
            <a:rPr lang="en-US"/>
            <a:t>Server learning skills to become a Prep Cook</a:t>
          </a:r>
        </a:p>
      </dgm:t>
    </dgm:pt>
    <dgm:pt modelId="{178B8369-9DA3-467E-B0FE-BFDD61552D32}" type="parTrans" cxnId="{48558A75-3B3E-4AFA-A806-F8A0F7B3E7D8}">
      <dgm:prSet/>
      <dgm:spPr/>
      <dgm:t>
        <a:bodyPr/>
        <a:lstStyle/>
        <a:p>
          <a:endParaRPr lang="en-US"/>
        </a:p>
      </dgm:t>
    </dgm:pt>
    <dgm:pt modelId="{938145A3-8862-4DCF-B595-40F389BF2421}" type="sibTrans" cxnId="{48558A75-3B3E-4AFA-A806-F8A0F7B3E7D8}">
      <dgm:prSet/>
      <dgm:spPr/>
      <dgm:t>
        <a:bodyPr/>
        <a:lstStyle/>
        <a:p>
          <a:endParaRPr lang="en-US"/>
        </a:p>
      </dgm:t>
    </dgm:pt>
    <dgm:pt modelId="{CAF267B9-73E6-41BF-927D-9D35CE8B41CC}">
      <dgm:prSet/>
      <dgm:spPr/>
      <dgm:t>
        <a:bodyPr/>
        <a:lstStyle/>
        <a:p>
          <a:r>
            <a:rPr lang="en-US"/>
            <a:t>Receptionist learning skills to become an Administrative Assistant</a:t>
          </a:r>
        </a:p>
      </dgm:t>
    </dgm:pt>
    <dgm:pt modelId="{9EA410E0-BE28-48BC-B797-5CD73E7C3492}" type="parTrans" cxnId="{ED8AFE66-8C5E-4149-978B-9008F47C07E7}">
      <dgm:prSet/>
      <dgm:spPr/>
      <dgm:t>
        <a:bodyPr/>
        <a:lstStyle/>
        <a:p>
          <a:endParaRPr lang="en-US"/>
        </a:p>
      </dgm:t>
    </dgm:pt>
    <dgm:pt modelId="{9FA2079F-0270-4B47-B5A8-D51887EEA58B}" type="sibTrans" cxnId="{ED8AFE66-8C5E-4149-978B-9008F47C07E7}">
      <dgm:prSet/>
      <dgm:spPr/>
      <dgm:t>
        <a:bodyPr/>
        <a:lstStyle/>
        <a:p>
          <a:endParaRPr lang="en-US"/>
        </a:p>
      </dgm:t>
    </dgm:pt>
    <dgm:pt modelId="{5E24BE09-B166-4CBF-BA15-70F22D0915D7}">
      <dgm:prSet/>
      <dgm:spPr/>
      <dgm:t>
        <a:bodyPr/>
        <a:lstStyle/>
        <a:p>
          <a:r>
            <a:rPr lang="en-US"/>
            <a:t>Administrative Assistant learning skills to become a SCSEP Program Assistant</a:t>
          </a:r>
        </a:p>
      </dgm:t>
    </dgm:pt>
    <dgm:pt modelId="{79A7373E-4327-4E43-8AC0-247E5739BCA4}" type="parTrans" cxnId="{BDFC377C-382C-4AFF-92A8-15993F1371CD}">
      <dgm:prSet/>
      <dgm:spPr/>
      <dgm:t>
        <a:bodyPr/>
        <a:lstStyle/>
        <a:p>
          <a:endParaRPr lang="en-US"/>
        </a:p>
      </dgm:t>
    </dgm:pt>
    <dgm:pt modelId="{C638043B-4CD7-4451-B052-60B21A3FF5D4}" type="sibTrans" cxnId="{BDFC377C-382C-4AFF-92A8-15993F1371CD}">
      <dgm:prSet/>
      <dgm:spPr/>
      <dgm:t>
        <a:bodyPr/>
        <a:lstStyle/>
        <a:p>
          <a:endParaRPr lang="en-US"/>
        </a:p>
      </dgm:t>
    </dgm:pt>
    <dgm:pt modelId="{8566C31D-13A4-43EB-85C3-9A7A781A81AD}">
      <dgm:prSet/>
      <dgm:spPr/>
      <dgm:t>
        <a:bodyPr/>
        <a:lstStyle/>
        <a:p>
          <a:r>
            <a:rPr lang="en-US"/>
            <a:t>Groundskeeper learning skills to become Maintenance Worker</a:t>
          </a:r>
        </a:p>
      </dgm:t>
    </dgm:pt>
    <dgm:pt modelId="{976CCB00-EAB4-48CC-9BE3-7261754B5074}" type="parTrans" cxnId="{BF00C9B5-DF44-449C-A35F-C96AE20FA05C}">
      <dgm:prSet/>
      <dgm:spPr/>
      <dgm:t>
        <a:bodyPr/>
        <a:lstStyle/>
        <a:p>
          <a:endParaRPr lang="en-US"/>
        </a:p>
      </dgm:t>
    </dgm:pt>
    <dgm:pt modelId="{70892208-BBC4-458B-8D68-190ADEEF304C}" type="sibTrans" cxnId="{BF00C9B5-DF44-449C-A35F-C96AE20FA05C}">
      <dgm:prSet/>
      <dgm:spPr/>
      <dgm:t>
        <a:bodyPr/>
        <a:lstStyle/>
        <a:p>
          <a:endParaRPr lang="en-US"/>
        </a:p>
      </dgm:t>
    </dgm:pt>
    <dgm:pt modelId="{ADBA6AFD-7303-4380-B921-E29834225607}">
      <dgm:prSet/>
      <dgm:spPr/>
      <dgm:t>
        <a:bodyPr/>
        <a:lstStyle/>
        <a:p>
          <a:r>
            <a:rPr lang="en-US"/>
            <a:t>Payroll Aide learning skills to become an Accounting Clerk</a:t>
          </a:r>
        </a:p>
      </dgm:t>
    </dgm:pt>
    <dgm:pt modelId="{CD2583B7-97B1-4DA4-AF38-D07EE40EE064}" type="parTrans" cxnId="{2960B56E-B394-4010-8E7A-34F3EBDA24DC}">
      <dgm:prSet/>
      <dgm:spPr/>
      <dgm:t>
        <a:bodyPr/>
        <a:lstStyle/>
        <a:p>
          <a:endParaRPr lang="en-US"/>
        </a:p>
      </dgm:t>
    </dgm:pt>
    <dgm:pt modelId="{4C68B100-FE97-4342-8FFD-5FCD0AC060CA}" type="sibTrans" cxnId="{2960B56E-B394-4010-8E7A-34F3EBDA24DC}">
      <dgm:prSet/>
      <dgm:spPr/>
      <dgm:t>
        <a:bodyPr/>
        <a:lstStyle/>
        <a:p>
          <a:endParaRPr lang="en-US"/>
        </a:p>
      </dgm:t>
    </dgm:pt>
    <dgm:pt modelId="{1D339ED3-C20F-475A-A966-D3748C526A82}" type="pres">
      <dgm:prSet presAssocID="{142FBEC7-E836-48AC-BA88-F5DDC6633AC1}" presName="diagram" presStyleCnt="0">
        <dgm:presLayoutVars>
          <dgm:dir/>
          <dgm:resizeHandles val="exact"/>
        </dgm:presLayoutVars>
      </dgm:prSet>
      <dgm:spPr/>
    </dgm:pt>
    <dgm:pt modelId="{BC69C3BA-AF4B-4F63-A497-D6EC53C6E896}" type="pres">
      <dgm:prSet presAssocID="{CF7F35C8-CE06-4E8D-90DB-092BCED93A66}" presName="node" presStyleLbl="node1" presStyleIdx="0" presStyleCnt="5">
        <dgm:presLayoutVars>
          <dgm:bulletEnabled val="1"/>
        </dgm:presLayoutVars>
      </dgm:prSet>
      <dgm:spPr/>
    </dgm:pt>
    <dgm:pt modelId="{6FE4A8B7-1802-4EB0-83BD-B57C8AC1AA7F}" type="pres">
      <dgm:prSet presAssocID="{938145A3-8862-4DCF-B595-40F389BF2421}" presName="sibTrans" presStyleCnt="0"/>
      <dgm:spPr/>
    </dgm:pt>
    <dgm:pt modelId="{DD3201B5-5585-4632-A301-773C2B2DC8CF}" type="pres">
      <dgm:prSet presAssocID="{CAF267B9-73E6-41BF-927D-9D35CE8B41CC}" presName="node" presStyleLbl="node1" presStyleIdx="1" presStyleCnt="5">
        <dgm:presLayoutVars>
          <dgm:bulletEnabled val="1"/>
        </dgm:presLayoutVars>
      </dgm:prSet>
      <dgm:spPr/>
    </dgm:pt>
    <dgm:pt modelId="{3F8C324C-D88A-48EF-B213-E27187F9A599}" type="pres">
      <dgm:prSet presAssocID="{9FA2079F-0270-4B47-B5A8-D51887EEA58B}" presName="sibTrans" presStyleCnt="0"/>
      <dgm:spPr/>
    </dgm:pt>
    <dgm:pt modelId="{EC852916-C964-45A1-9358-3AF9ED9EE608}" type="pres">
      <dgm:prSet presAssocID="{5E24BE09-B166-4CBF-BA15-70F22D0915D7}" presName="node" presStyleLbl="node1" presStyleIdx="2" presStyleCnt="5">
        <dgm:presLayoutVars>
          <dgm:bulletEnabled val="1"/>
        </dgm:presLayoutVars>
      </dgm:prSet>
      <dgm:spPr/>
    </dgm:pt>
    <dgm:pt modelId="{F667ADD8-A06E-42D9-AB8E-C76C5E3C56DC}" type="pres">
      <dgm:prSet presAssocID="{C638043B-4CD7-4451-B052-60B21A3FF5D4}" presName="sibTrans" presStyleCnt="0"/>
      <dgm:spPr/>
    </dgm:pt>
    <dgm:pt modelId="{5FB87449-6D2D-4CD9-997C-64195E108140}" type="pres">
      <dgm:prSet presAssocID="{8566C31D-13A4-43EB-85C3-9A7A781A81AD}" presName="node" presStyleLbl="node1" presStyleIdx="3" presStyleCnt="5">
        <dgm:presLayoutVars>
          <dgm:bulletEnabled val="1"/>
        </dgm:presLayoutVars>
      </dgm:prSet>
      <dgm:spPr/>
    </dgm:pt>
    <dgm:pt modelId="{05CFB323-86F1-4848-86AF-040C516B429B}" type="pres">
      <dgm:prSet presAssocID="{70892208-BBC4-458B-8D68-190ADEEF304C}" presName="sibTrans" presStyleCnt="0"/>
      <dgm:spPr/>
    </dgm:pt>
    <dgm:pt modelId="{CAFE271C-F88F-4D29-AC58-CB84C2A5D254}" type="pres">
      <dgm:prSet presAssocID="{ADBA6AFD-7303-4380-B921-E29834225607}" presName="node" presStyleLbl="node1" presStyleIdx="4" presStyleCnt="5">
        <dgm:presLayoutVars>
          <dgm:bulletEnabled val="1"/>
        </dgm:presLayoutVars>
      </dgm:prSet>
      <dgm:spPr/>
    </dgm:pt>
  </dgm:ptLst>
  <dgm:cxnLst>
    <dgm:cxn modelId="{0176601C-3694-4061-9A41-6D4932708664}" type="presOf" srcId="{8566C31D-13A4-43EB-85C3-9A7A781A81AD}" destId="{5FB87449-6D2D-4CD9-997C-64195E108140}" srcOrd="0" destOrd="0" presId="urn:microsoft.com/office/officeart/2005/8/layout/default"/>
    <dgm:cxn modelId="{6C824D20-004C-4CC1-849C-9F29AF95E6F9}" type="presOf" srcId="{CF7F35C8-CE06-4E8D-90DB-092BCED93A66}" destId="{BC69C3BA-AF4B-4F63-A497-D6EC53C6E896}" srcOrd="0" destOrd="0" presId="urn:microsoft.com/office/officeart/2005/8/layout/default"/>
    <dgm:cxn modelId="{ED8AFE66-8C5E-4149-978B-9008F47C07E7}" srcId="{142FBEC7-E836-48AC-BA88-F5DDC6633AC1}" destId="{CAF267B9-73E6-41BF-927D-9D35CE8B41CC}" srcOrd="1" destOrd="0" parTransId="{9EA410E0-BE28-48BC-B797-5CD73E7C3492}" sibTransId="{9FA2079F-0270-4B47-B5A8-D51887EEA58B}"/>
    <dgm:cxn modelId="{479BDE6B-5163-4E75-AB22-FFB6E44316B4}" type="presOf" srcId="{5E24BE09-B166-4CBF-BA15-70F22D0915D7}" destId="{EC852916-C964-45A1-9358-3AF9ED9EE608}" srcOrd="0" destOrd="0" presId="urn:microsoft.com/office/officeart/2005/8/layout/default"/>
    <dgm:cxn modelId="{2960B56E-B394-4010-8E7A-34F3EBDA24DC}" srcId="{142FBEC7-E836-48AC-BA88-F5DDC6633AC1}" destId="{ADBA6AFD-7303-4380-B921-E29834225607}" srcOrd="4" destOrd="0" parTransId="{CD2583B7-97B1-4DA4-AF38-D07EE40EE064}" sibTransId="{4C68B100-FE97-4342-8FFD-5FCD0AC060CA}"/>
    <dgm:cxn modelId="{48558A75-3B3E-4AFA-A806-F8A0F7B3E7D8}" srcId="{142FBEC7-E836-48AC-BA88-F5DDC6633AC1}" destId="{CF7F35C8-CE06-4E8D-90DB-092BCED93A66}" srcOrd="0" destOrd="0" parTransId="{178B8369-9DA3-467E-B0FE-BFDD61552D32}" sibTransId="{938145A3-8862-4DCF-B595-40F389BF2421}"/>
    <dgm:cxn modelId="{BDFC377C-382C-4AFF-92A8-15993F1371CD}" srcId="{142FBEC7-E836-48AC-BA88-F5DDC6633AC1}" destId="{5E24BE09-B166-4CBF-BA15-70F22D0915D7}" srcOrd="2" destOrd="0" parTransId="{79A7373E-4327-4E43-8AC0-247E5739BCA4}" sibTransId="{C638043B-4CD7-4451-B052-60B21A3FF5D4}"/>
    <dgm:cxn modelId="{8400117D-03BD-4F67-B6CD-776223EC06F8}" type="presOf" srcId="{142FBEC7-E836-48AC-BA88-F5DDC6633AC1}" destId="{1D339ED3-C20F-475A-A966-D3748C526A82}" srcOrd="0" destOrd="0" presId="urn:microsoft.com/office/officeart/2005/8/layout/default"/>
    <dgm:cxn modelId="{553F129A-1C97-435C-8F92-B258E2A7A2E5}" type="presOf" srcId="{ADBA6AFD-7303-4380-B921-E29834225607}" destId="{CAFE271C-F88F-4D29-AC58-CB84C2A5D254}" srcOrd="0" destOrd="0" presId="urn:microsoft.com/office/officeart/2005/8/layout/default"/>
    <dgm:cxn modelId="{BF00C9B5-DF44-449C-A35F-C96AE20FA05C}" srcId="{142FBEC7-E836-48AC-BA88-F5DDC6633AC1}" destId="{8566C31D-13A4-43EB-85C3-9A7A781A81AD}" srcOrd="3" destOrd="0" parTransId="{976CCB00-EAB4-48CC-9BE3-7261754B5074}" sibTransId="{70892208-BBC4-458B-8D68-190ADEEF304C}"/>
    <dgm:cxn modelId="{C91867FD-2B77-4627-9A13-16835324BB86}" type="presOf" srcId="{CAF267B9-73E6-41BF-927D-9D35CE8B41CC}" destId="{DD3201B5-5585-4632-A301-773C2B2DC8CF}" srcOrd="0" destOrd="0" presId="urn:microsoft.com/office/officeart/2005/8/layout/default"/>
    <dgm:cxn modelId="{C99CAEEA-0FA3-4E7A-84CC-544E818DD8A4}" type="presParOf" srcId="{1D339ED3-C20F-475A-A966-D3748C526A82}" destId="{BC69C3BA-AF4B-4F63-A497-D6EC53C6E896}" srcOrd="0" destOrd="0" presId="urn:microsoft.com/office/officeart/2005/8/layout/default"/>
    <dgm:cxn modelId="{48C4A835-A9DB-4289-BB6E-0A3375F2E002}" type="presParOf" srcId="{1D339ED3-C20F-475A-A966-D3748C526A82}" destId="{6FE4A8B7-1802-4EB0-83BD-B57C8AC1AA7F}" srcOrd="1" destOrd="0" presId="urn:microsoft.com/office/officeart/2005/8/layout/default"/>
    <dgm:cxn modelId="{3BB1BD8E-EF84-40C5-A9A2-5098E8872D72}" type="presParOf" srcId="{1D339ED3-C20F-475A-A966-D3748C526A82}" destId="{DD3201B5-5585-4632-A301-773C2B2DC8CF}" srcOrd="2" destOrd="0" presId="urn:microsoft.com/office/officeart/2005/8/layout/default"/>
    <dgm:cxn modelId="{29002E48-3C70-432D-954E-084DFFC4DE48}" type="presParOf" srcId="{1D339ED3-C20F-475A-A966-D3748C526A82}" destId="{3F8C324C-D88A-48EF-B213-E27187F9A599}" srcOrd="3" destOrd="0" presId="urn:microsoft.com/office/officeart/2005/8/layout/default"/>
    <dgm:cxn modelId="{A902C955-F711-47EB-8E5C-6CFFA66463B5}" type="presParOf" srcId="{1D339ED3-C20F-475A-A966-D3748C526A82}" destId="{EC852916-C964-45A1-9358-3AF9ED9EE608}" srcOrd="4" destOrd="0" presId="urn:microsoft.com/office/officeart/2005/8/layout/default"/>
    <dgm:cxn modelId="{AFBB795D-AA89-45DD-B811-23E7362EC9E2}" type="presParOf" srcId="{1D339ED3-C20F-475A-A966-D3748C526A82}" destId="{F667ADD8-A06E-42D9-AB8E-C76C5E3C56DC}" srcOrd="5" destOrd="0" presId="urn:microsoft.com/office/officeart/2005/8/layout/default"/>
    <dgm:cxn modelId="{750BC863-F73B-4D91-B5D3-99ECF8FF52B0}" type="presParOf" srcId="{1D339ED3-C20F-475A-A966-D3748C526A82}" destId="{5FB87449-6D2D-4CD9-997C-64195E108140}" srcOrd="6" destOrd="0" presId="urn:microsoft.com/office/officeart/2005/8/layout/default"/>
    <dgm:cxn modelId="{D70F36BB-1576-4554-9DDC-41C469004F91}" type="presParOf" srcId="{1D339ED3-C20F-475A-A966-D3748C526A82}" destId="{05CFB323-86F1-4848-86AF-040C516B429B}" srcOrd="7" destOrd="0" presId="urn:microsoft.com/office/officeart/2005/8/layout/default"/>
    <dgm:cxn modelId="{FF77A568-3D51-413D-85B0-D4D5CC67A078}" type="presParOf" srcId="{1D339ED3-C20F-475A-A966-D3748C526A82}" destId="{CAFE271C-F88F-4D29-AC58-CB84C2A5D25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7F61C2-0F24-4997-8AB9-868B9AF6EBB1}"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C948A9A-5F97-4946-A52D-004515367ABF}">
      <dgm:prSet/>
      <dgm:spPr/>
      <dgm:t>
        <a:bodyPr/>
        <a:lstStyle/>
        <a:p>
          <a:r>
            <a:rPr lang="en-US"/>
            <a:t>Former nurse aide learning to become a medical administrative assistant</a:t>
          </a:r>
        </a:p>
      </dgm:t>
    </dgm:pt>
    <dgm:pt modelId="{9B5F0D29-EE43-4E28-9E5E-41D3A25D4FA2}" type="parTrans" cxnId="{048BDDC2-D8D7-41FC-BD3F-B779F52094F7}">
      <dgm:prSet/>
      <dgm:spPr/>
      <dgm:t>
        <a:bodyPr/>
        <a:lstStyle/>
        <a:p>
          <a:endParaRPr lang="en-US"/>
        </a:p>
      </dgm:t>
    </dgm:pt>
    <dgm:pt modelId="{FFB673A0-A6EF-48E3-BA28-A0E84FA73EE1}" type="sibTrans" cxnId="{048BDDC2-D8D7-41FC-BD3F-B779F52094F7}">
      <dgm:prSet/>
      <dgm:spPr/>
      <dgm:t>
        <a:bodyPr/>
        <a:lstStyle/>
        <a:p>
          <a:endParaRPr lang="en-US"/>
        </a:p>
      </dgm:t>
    </dgm:pt>
    <dgm:pt modelId="{C6ACF84F-23A7-4BC2-AA0B-95C4DD368C30}">
      <dgm:prSet/>
      <dgm:spPr/>
      <dgm:t>
        <a:bodyPr/>
        <a:lstStyle/>
        <a:p>
          <a:r>
            <a:rPr lang="en-US"/>
            <a:t>Former truck driver learning to become a dispatcher</a:t>
          </a:r>
        </a:p>
      </dgm:t>
    </dgm:pt>
    <dgm:pt modelId="{5BAF68B8-72BD-48A5-969C-621613CAA2C7}" type="parTrans" cxnId="{242F1185-DC14-4565-8461-0241210DEDD3}">
      <dgm:prSet/>
      <dgm:spPr/>
      <dgm:t>
        <a:bodyPr/>
        <a:lstStyle/>
        <a:p>
          <a:endParaRPr lang="en-US"/>
        </a:p>
      </dgm:t>
    </dgm:pt>
    <dgm:pt modelId="{9305C1B6-170D-4F28-9F75-DEA4B1AA1E77}" type="sibTrans" cxnId="{242F1185-DC14-4565-8461-0241210DEDD3}">
      <dgm:prSet/>
      <dgm:spPr/>
      <dgm:t>
        <a:bodyPr/>
        <a:lstStyle/>
        <a:p>
          <a:endParaRPr lang="en-US"/>
        </a:p>
      </dgm:t>
    </dgm:pt>
    <dgm:pt modelId="{7F24E4A9-628A-4504-B204-BCDE3B605281}">
      <dgm:prSet/>
      <dgm:spPr/>
      <dgm:t>
        <a:bodyPr/>
        <a:lstStyle/>
        <a:p>
          <a:r>
            <a:rPr lang="en-US"/>
            <a:t>Former cashier learning to become a payroll assistant </a:t>
          </a:r>
        </a:p>
      </dgm:t>
    </dgm:pt>
    <dgm:pt modelId="{986FD805-C886-417F-8601-BDC359CE722C}" type="parTrans" cxnId="{0A6EB37D-D339-4482-97FD-B05EF3FB7220}">
      <dgm:prSet/>
      <dgm:spPr/>
      <dgm:t>
        <a:bodyPr/>
        <a:lstStyle/>
        <a:p>
          <a:endParaRPr lang="en-US"/>
        </a:p>
      </dgm:t>
    </dgm:pt>
    <dgm:pt modelId="{DC4E7511-B6DA-4E39-90BB-A40DBCDD6B89}" type="sibTrans" cxnId="{0A6EB37D-D339-4482-97FD-B05EF3FB7220}">
      <dgm:prSet/>
      <dgm:spPr/>
      <dgm:t>
        <a:bodyPr/>
        <a:lstStyle/>
        <a:p>
          <a:endParaRPr lang="en-US"/>
        </a:p>
      </dgm:t>
    </dgm:pt>
    <dgm:pt modelId="{0A52B2B3-3145-4961-8D9C-2E3C195E6FAE}">
      <dgm:prSet/>
      <dgm:spPr/>
      <dgm:t>
        <a:bodyPr/>
        <a:lstStyle/>
        <a:p>
          <a:r>
            <a:rPr lang="en-US"/>
            <a:t>Former warehouse worker gaining a Commercial Driver's License (CDL) and becoming a truck driver </a:t>
          </a:r>
        </a:p>
      </dgm:t>
    </dgm:pt>
    <dgm:pt modelId="{F116E216-EABB-4C22-A542-5097719E6493}" type="parTrans" cxnId="{B1105E83-A8E5-4205-9FAA-6AA21ECFACA4}">
      <dgm:prSet/>
      <dgm:spPr/>
      <dgm:t>
        <a:bodyPr/>
        <a:lstStyle/>
        <a:p>
          <a:endParaRPr lang="en-US"/>
        </a:p>
      </dgm:t>
    </dgm:pt>
    <dgm:pt modelId="{C2DA2952-D714-453F-9CB9-C9B79B115CBB}" type="sibTrans" cxnId="{B1105E83-A8E5-4205-9FAA-6AA21ECFACA4}">
      <dgm:prSet/>
      <dgm:spPr/>
      <dgm:t>
        <a:bodyPr/>
        <a:lstStyle/>
        <a:p>
          <a:endParaRPr lang="en-US"/>
        </a:p>
      </dgm:t>
    </dgm:pt>
    <dgm:pt modelId="{0F48D17D-864F-47DA-AAB2-C67D24351518}">
      <dgm:prSet/>
      <dgm:spPr/>
      <dgm:t>
        <a:bodyPr/>
        <a:lstStyle/>
        <a:p>
          <a:r>
            <a:rPr lang="en-US"/>
            <a:t>Former daycare teacher becoming social service agency counselor  </a:t>
          </a:r>
        </a:p>
      </dgm:t>
    </dgm:pt>
    <dgm:pt modelId="{492E1CAD-283E-47B8-B509-3EFE05C1E01D}" type="parTrans" cxnId="{C0536DFF-293C-4404-939C-9A8BE921BC6C}">
      <dgm:prSet/>
      <dgm:spPr/>
      <dgm:t>
        <a:bodyPr/>
        <a:lstStyle/>
        <a:p>
          <a:endParaRPr lang="en-US"/>
        </a:p>
      </dgm:t>
    </dgm:pt>
    <dgm:pt modelId="{CABD67A7-5CE7-4D3A-92E3-CADF2E631973}" type="sibTrans" cxnId="{C0536DFF-293C-4404-939C-9A8BE921BC6C}">
      <dgm:prSet/>
      <dgm:spPr/>
      <dgm:t>
        <a:bodyPr/>
        <a:lstStyle/>
        <a:p>
          <a:endParaRPr lang="en-US"/>
        </a:p>
      </dgm:t>
    </dgm:pt>
    <dgm:pt modelId="{097FE222-1969-4B03-A2AE-66AF3532A26C}" type="pres">
      <dgm:prSet presAssocID="{0A7F61C2-0F24-4997-8AB9-868B9AF6EBB1}" presName="diagram" presStyleCnt="0">
        <dgm:presLayoutVars>
          <dgm:dir/>
          <dgm:resizeHandles val="exact"/>
        </dgm:presLayoutVars>
      </dgm:prSet>
      <dgm:spPr/>
    </dgm:pt>
    <dgm:pt modelId="{35E0D46D-1743-450E-87D8-3751F6F87F81}" type="pres">
      <dgm:prSet presAssocID="{3C948A9A-5F97-4946-A52D-004515367ABF}" presName="node" presStyleLbl="node1" presStyleIdx="0" presStyleCnt="5">
        <dgm:presLayoutVars>
          <dgm:bulletEnabled val="1"/>
        </dgm:presLayoutVars>
      </dgm:prSet>
      <dgm:spPr/>
    </dgm:pt>
    <dgm:pt modelId="{BC0E1892-E2C2-43BA-B17C-86327B6F4289}" type="pres">
      <dgm:prSet presAssocID="{FFB673A0-A6EF-48E3-BA28-A0E84FA73EE1}" presName="sibTrans" presStyleCnt="0"/>
      <dgm:spPr/>
    </dgm:pt>
    <dgm:pt modelId="{09C54E88-ABDA-4D72-BF4E-C5ABF0441232}" type="pres">
      <dgm:prSet presAssocID="{C6ACF84F-23A7-4BC2-AA0B-95C4DD368C30}" presName="node" presStyleLbl="node1" presStyleIdx="1" presStyleCnt="5">
        <dgm:presLayoutVars>
          <dgm:bulletEnabled val="1"/>
        </dgm:presLayoutVars>
      </dgm:prSet>
      <dgm:spPr/>
    </dgm:pt>
    <dgm:pt modelId="{6347E299-6A9C-4E58-BC9A-E000EFDBF4E1}" type="pres">
      <dgm:prSet presAssocID="{9305C1B6-170D-4F28-9F75-DEA4B1AA1E77}" presName="sibTrans" presStyleCnt="0"/>
      <dgm:spPr/>
    </dgm:pt>
    <dgm:pt modelId="{4ACA3B1A-1552-4ECB-AF5F-15B313276EC3}" type="pres">
      <dgm:prSet presAssocID="{7F24E4A9-628A-4504-B204-BCDE3B605281}" presName="node" presStyleLbl="node1" presStyleIdx="2" presStyleCnt="5">
        <dgm:presLayoutVars>
          <dgm:bulletEnabled val="1"/>
        </dgm:presLayoutVars>
      </dgm:prSet>
      <dgm:spPr/>
    </dgm:pt>
    <dgm:pt modelId="{7B6F8083-5924-43DF-96E6-FE135E9FDB1E}" type="pres">
      <dgm:prSet presAssocID="{DC4E7511-B6DA-4E39-90BB-A40DBCDD6B89}" presName="sibTrans" presStyleCnt="0"/>
      <dgm:spPr/>
    </dgm:pt>
    <dgm:pt modelId="{D91F1702-901F-44FD-BEAC-4990EB7DCF7A}" type="pres">
      <dgm:prSet presAssocID="{0A52B2B3-3145-4961-8D9C-2E3C195E6FAE}" presName="node" presStyleLbl="node1" presStyleIdx="3" presStyleCnt="5">
        <dgm:presLayoutVars>
          <dgm:bulletEnabled val="1"/>
        </dgm:presLayoutVars>
      </dgm:prSet>
      <dgm:spPr/>
    </dgm:pt>
    <dgm:pt modelId="{60D45B42-B29D-43CB-9F11-A53D0C37ABF2}" type="pres">
      <dgm:prSet presAssocID="{C2DA2952-D714-453F-9CB9-C9B79B115CBB}" presName="sibTrans" presStyleCnt="0"/>
      <dgm:spPr/>
    </dgm:pt>
    <dgm:pt modelId="{D080197C-74D5-4FB6-B6A1-61C1EE44FFDE}" type="pres">
      <dgm:prSet presAssocID="{0F48D17D-864F-47DA-AAB2-C67D24351518}" presName="node" presStyleLbl="node1" presStyleIdx="4" presStyleCnt="5">
        <dgm:presLayoutVars>
          <dgm:bulletEnabled val="1"/>
        </dgm:presLayoutVars>
      </dgm:prSet>
      <dgm:spPr/>
    </dgm:pt>
  </dgm:ptLst>
  <dgm:cxnLst>
    <dgm:cxn modelId="{ACC2D30B-8846-44B6-BF55-6E4F69569929}" type="presOf" srcId="{3C948A9A-5F97-4946-A52D-004515367ABF}" destId="{35E0D46D-1743-450E-87D8-3751F6F87F81}" srcOrd="0" destOrd="0" presId="urn:microsoft.com/office/officeart/2005/8/layout/default"/>
    <dgm:cxn modelId="{B70E3C4B-1EBC-4C91-BE0A-7483A2B09AC6}" type="presOf" srcId="{0F48D17D-864F-47DA-AAB2-C67D24351518}" destId="{D080197C-74D5-4FB6-B6A1-61C1EE44FFDE}" srcOrd="0" destOrd="0" presId="urn:microsoft.com/office/officeart/2005/8/layout/default"/>
    <dgm:cxn modelId="{C6A35770-534F-469B-B697-B3E64EE665B9}" type="presOf" srcId="{0A7F61C2-0F24-4997-8AB9-868B9AF6EBB1}" destId="{097FE222-1969-4B03-A2AE-66AF3532A26C}" srcOrd="0" destOrd="0" presId="urn:microsoft.com/office/officeart/2005/8/layout/default"/>
    <dgm:cxn modelId="{DF2B8D7B-7EFE-4425-82B2-296DC5DDEF9F}" type="presOf" srcId="{C6ACF84F-23A7-4BC2-AA0B-95C4DD368C30}" destId="{09C54E88-ABDA-4D72-BF4E-C5ABF0441232}" srcOrd="0" destOrd="0" presId="urn:microsoft.com/office/officeart/2005/8/layout/default"/>
    <dgm:cxn modelId="{0A6EB37D-D339-4482-97FD-B05EF3FB7220}" srcId="{0A7F61C2-0F24-4997-8AB9-868B9AF6EBB1}" destId="{7F24E4A9-628A-4504-B204-BCDE3B605281}" srcOrd="2" destOrd="0" parTransId="{986FD805-C886-417F-8601-BDC359CE722C}" sibTransId="{DC4E7511-B6DA-4E39-90BB-A40DBCDD6B89}"/>
    <dgm:cxn modelId="{B1105E83-A8E5-4205-9FAA-6AA21ECFACA4}" srcId="{0A7F61C2-0F24-4997-8AB9-868B9AF6EBB1}" destId="{0A52B2B3-3145-4961-8D9C-2E3C195E6FAE}" srcOrd="3" destOrd="0" parTransId="{F116E216-EABB-4C22-A542-5097719E6493}" sibTransId="{C2DA2952-D714-453F-9CB9-C9B79B115CBB}"/>
    <dgm:cxn modelId="{242F1185-DC14-4565-8461-0241210DEDD3}" srcId="{0A7F61C2-0F24-4997-8AB9-868B9AF6EBB1}" destId="{C6ACF84F-23A7-4BC2-AA0B-95C4DD368C30}" srcOrd="1" destOrd="0" parTransId="{5BAF68B8-72BD-48A5-969C-621613CAA2C7}" sibTransId="{9305C1B6-170D-4F28-9F75-DEA4B1AA1E77}"/>
    <dgm:cxn modelId="{048BDDC2-D8D7-41FC-BD3F-B779F52094F7}" srcId="{0A7F61C2-0F24-4997-8AB9-868B9AF6EBB1}" destId="{3C948A9A-5F97-4946-A52D-004515367ABF}" srcOrd="0" destOrd="0" parTransId="{9B5F0D29-EE43-4E28-9E5E-41D3A25D4FA2}" sibTransId="{FFB673A0-A6EF-48E3-BA28-A0E84FA73EE1}"/>
    <dgm:cxn modelId="{EBD7EBE6-2006-4355-9D52-8C9561D86519}" type="presOf" srcId="{0A52B2B3-3145-4961-8D9C-2E3C195E6FAE}" destId="{D91F1702-901F-44FD-BEAC-4990EB7DCF7A}" srcOrd="0" destOrd="0" presId="urn:microsoft.com/office/officeart/2005/8/layout/default"/>
    <dgm:cxn modelId="{912472F1-F7CD-4F01-AA5C-C6AA67F9E6D2}" type="presOf" srcId="{7F24E4A9-628A-4504-B204-BCDE3B605281}" destId="{4ACA3B1A-1552-4ECB-AF5F-15B313276EC3}" srcOrd="0" destOrd="0" presId="urn:microsoft.com/office/officeart/2005/8/layout/default"/>
    <dgm:cxn modelId="{C0536DFF-293C-4404-939C-9A8BE921BC6C}" srcId="{0A7F61C2-0F24-4997-8AB9-868B9AF6EBB1}" destId="{0F48D17D-864F-47DA-AAB2-C67D24351518}" srcOrd="4" destOrd="0" parTransId="{492E1CAD-283E-47B8-B509-3EFE05C1E01D}" sibTransId="{CABD67A7-5CE7-4D3A-92E3-CADF2E631973}"/>
    <dgm:cxn modelId="{98FD9D62-DB64-4576-BAC1-BFA326ADBCBE}" type="presParOf" srcId="{097FE222-1969-4B03-A2AE-66AF3532A26C}" destId="{35E0D46D-1743-450E-87D8-3751F6F87F81}" srcOrd="0" destOrd="0" presId="urn:microsoft.com/office/officeart/2005/8/layout/default"/>
    <dgm:cxn modelId="{353DFEE4-C9E1-4590-B997-FB9205294E6E}" type="presParOf" srcId="{097FE222-1969-4B03-A2AE-66AF3532A26C}" destId="{BC0E1892-E2C2-43BA-B17C-86327B6F4289}" srcOrd="1" destOrd="0" presId="urn:microsoft.com/office/officeart/2005/8/layout/default"/>
    <dgm:cxn modelId="{1F79BA15-7E8B-4508-98D1-669114FD406B}" type="presParOf" srcId="{097FE222-1969-4B03-A2AE-66AF3532A26C}" destId="{09C54E88-ABDA-4D72-BF4E-C5ABF0441232}" srcOrd="2" destOrd="0" presId="urn:microsoft.com/office/officeart/2005/8/layout/default"/>
    <dgm:cxn modelId="{875AACFE-2468-48BD-9AFB-99A648140761}" type="presParOf" srcId="{097FE222-1969-4B03-A2AE-66AF3532A26C}" destId="{6347E299-6A9C-4E58-BC9A-E000EFDBF4E1}" srcOrd="3" destOrd="0" presId="urn:microsoft.com/office/officeart/2005/8/layout/default"/>
    <dgm:cxn modelId="{80B2703D-6B90-48C5-8568-73C0155005E3}" type="presParOf" srcId="{097FE222-1969-4B03-A2AE-66AF3532A26C}" destId="{4ACA3B1A-1552-4ECB-AF5F-15B313276EC3}" srcOrd="4" destOrd="0" presId="urn:microsoft.com/office/officeart/2005/8/layout/default"/>
    <dgm:cxn modelId="{8C42B973-AFA5-4A3A-9748-709FB93BAC8B}" type="presParOf" srcId="{097FE222-1969-4B03-A2AE-66AF3532A26C}" destId="{7B6F8083-5924-43DF-96E6-FE135E9FDB1E}" srcOrd="5" destOrd="0" presId="urn:microsoft.com/office/officeart/2005/8/layout/default"/>
    <dgm:cxn modelId="{24021C0C-80B4-4601-968A-945C265ABA46}" type="presParOf" srcId="{097FE222-1969-4B03-A2AE-66AF3532A26C}" destId="{D91F1702-901F-44FD-BEAC-4990EB7DCF7A}" srcOrd="6" destOrd="0" presId="urn:microsoft.com/office/officeart/2005/8/layout/default"/>
    <dgm:cxn modelId="{408C8BDC-63DA-412F-9AB1-F9A1DBD4A577}" type="presParOf" srcId="{097FE222-1969-4B03-A2AE-66AF3532A26C}" destId="{60D45B42-B29D-43CB-9F11-A53D0C37ABF2}" srcOrd="7" destOrd="0" presId="urn:microsoft.com/office/officeart/2005/8/layout/default"/>
    <dgm:cxn modelId="{A51EC5AB-C973-47F0-BE31-A6865F8DB82C}" type="presParOf" srcId="{097FE222-1969-4B03-A2AE-66AF3532A26C}" destId="{D080197C-74D5-4FB6-B6A1-61C1EE44FFDE}"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A200C5-B828-41B1-A76E-0E278C334DFD}">
      <dsp:nvSpPr>
        <dsp:cNvPr id="0" name=""/>
        <dsp:cNvSpPr/>
      </dsp:nvSpPr>
      <dsp:spPr>
        <a:xfrm>
          <a:off x="0" y="6659"/>
          <a:ext cx="9523237"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latin typeface="Arial"/>
              <a:cs typeface="Arial"/>
            </a:rPr>
            <a:t>Approaches to Host Agency Community Service Assignments (CSA) </a:t>
          </a:r>
        </a:p>
      </dsp:txBody>
      <dsp:txXfrm>
        <a:off x="54659" y="61318"/>
        <a:ext cx="9413919" cy="1010372"/>
      </dsp:txXfrm>
    </dsp:sp>
    <dsp:sp modelId="{3916EE9B-5705-4ECD-A25C-1E1DD1F88A4C}">
      <dsp:nvSpPr>
        <dsp:cNvPr id="0" name=""/>
        <dsp:cNvSpPr/>
      </dsp:nvSpPr>
      <dsp:spPr>
        <a:xfrm>
          <a:off x="0" y="1209869"/>
          <a:ext cx="9523237"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rtl="0">
            <a:lnSpc>
              <a:spcPct val="90000"/>
            </a:lnSpc>
            <a:spcBef>
              <a:spcPct val="0"/>
            </a:spcBef>
            <a:spcAft>
              <a:spcPct val="35000"/>
            </a:spcAft>
            <a:buNone/>
          </a:pPr>
          <a:r>
            <a:rPr lang="en-US" sz="2900" kern="1200" dirty="0">
              <a:latin typeface="Arial"/>
              <a:cs typeface="Arial"/>
            </a:rPr>
            <a:t>Steps to Shift to Upskilling and Reskilling for Job Seekers in their CSA</a:t>
          </a:r>
        </a:p>
      </dsp:txBody>
      <dsp:txXfrm>
        <a:off x="54659" y="1264528"/>
        <a:ext cx="9413919" cy="1010372"/>
      </dsp:txXfrm>
    </dsp:sp>
    <dsp:sp modelId="{81B9A900-DD60-40B9-8B90-4FBDC954795B}">
      <dsp:nvSpPr>
        <dsp:cNvPr id="0" name=""/>
        <dsp:cNvSpPr/>
      </dsp:nvSpPr>
      <dsp:spPr>
        <a:xfrm>
          <a:off x="0" y="2413080"/>
          <a:ext cx="9523237" cy="11196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latin typeface="Arial"/>
              <a:cs typeface="Arial"/>
            </a:rPr>
            <a:t>Examples of Upskilling and Reskilling </a:t>
          </a:r>
          <a:endParaRPr lang="en-US" sz="2900" kern="1200" dirty="0">
            <a:latin typeface="Arial"/>
            <a:cs typeface="Arial"/>
          </a:endParaRPr>
        </a:p>
      </dsp:txBody>
      <dsp:txXfrm>
        <a:off x="54659" y="2467739"/>
        <a:ext cx="9413919" cy="1010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E5073-8A3A-4998-A8C6-3DB18F031912}">
      <dsp:nvSpPr>
        <dsp:cNvPr id="0" name=""/>
        <dsp:cNvSpPr/>
      </dsp:nvSpPr>
      <dsp:spPr>
        <a:xfrm>
          <a:off x="0" y="1407"/>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CE5C53-DE1B-4858-9FC3-85846549ADA0}">
      <dsp:nvSpPr>
        <dsp:cNvPr id="0" name=""/>
        <dsp:cNvSpPr/>
      </dsp:nvSpPr>
      <dsp:spPr>
        <a:xfrm>
          <a:off x="181438" y="136361"/>
          <a:ext cx="329887" cy="32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45B027-6730-463B-8C13-181DE0DE90EC}">
      <dsp:nvSpPr>
        <dsp:cNvPr id="0" name=""/>
        <dsp:cNvSpPr/>
      </dsp:nvSpPr>
      <dsp:spPr>
        <a:xfrm>
          <a:off x="692764" y="1407"/>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Step 1: Find the answers to the questions</a:t>
          </a:r>
        </a:p>
      </dsp:txBody>
      <dsp:txXfrm>
        <a:off x="692764" y="1407"/>
        <a:ext cx="9822835" cy="599796"/>
      </dsp:txXfrm>
    </dsp:sp>
    <dsp:sp modelId="{45165899-A726-44F0-83B1-58C3F409CC62}">
      <dsp:nvSpPr>
        <dsp:cNvPr id="0" name=""/>
        <dsp:cNvSpPr/>
      </dsp:nvSpPr>
      <dsp:spPr>
        <a:xfrm>
          <a:off x="0" y="751152"/>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A6AD01-66D2-423C-A92A-B52B1A6250A2}">
      <dsp:nvSpPr>
        <dsp:cNvPr id="0" name=""/>
        <dsp:cNvSpPr/>
      </dsp:nvSpPr>
      <dsp:spPr>
        <a:xfrm>
          <a:off x="181438" y="886107"/>
          <a:ext cx="329887" cy="32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D97E8D-6A5F-4DEC-A81E-22CD4DD51272}">
      <dsp:nvSpPr>
        <dsp:cNvPr id="0" name=""/>
        <dsp:cNvSpPr/>
      </dsp:nvSpPr>
      <dsp:spPr>
        <a:xfrm>
          <a:off x="692764" y="751152"/>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Step 2: Reorient Host Agencies</a:t>
          </a:r>
        </a:p>
      </dsp:txBody>
      <dsp:txXfrm>
        <a:off x="692764" y="751152"/>
        <a:ext cx="9822835" cy="599796"/>
      </dsp:txXfrm>
    </dsp:sp>
    <dsp:sp modelId="{84C3AC82-2EF2-48D1-B9C1-B3786C20E278}">
      <dsp:nvSpPr>
        <dsp:cNvPr id="0" name=""/>
        <dsp:cNvSpPr/>
      </dsp:nvSpPr>
      <dsp:spPr>
        <a:xfrm>
          <a:off x="0" y="150089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B762E3-D637-415D-80C0-ABC5A364D8ED}">
      <dsp:nvSpPr>
        <dsp:cNvPr id="0" name=""/>
        <dsp:cNvSpPr/>
      </dsp:nvSpPr>
      <dsp:spPr>
        <a:xfrm>
          <a:off x="181438" y="1635852"/>
          <a:ext cx="329887" cy="32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7DD28C-C0C0-46A3-8F13-31632947634B}">
      <dsp:nvSpPr>
        <dsp:cNvPr id="0" name=""/>
        <dsp:cNvSpPr/>
      </dsp:nvSpPr>
      <dsp:spPr>
        <a:xfrm>
          <a:off x="692764" y="150089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Step 3: Discussions with Host Agency Supervisors</a:t>
          </a:r>
        </a:p>
      </dsp:txBody>
      <dsp:txXfrm>
        <a:off x="692764" y="1500898"/>
        <a:ext cx="9822835" cy="599796"/>
      </dsp:txXfrm>
    </dsp:sp>
    <dsp:sp modelId="{2565BE48-2AF9-4C07-A13E-9759E50FF09D}">
      <dsp:nvSpPr>
        <dsp:cNvPr id="0" name=""/>
        <dsp:cNvSpPr/>
      </dsp:nvSpPr>
      <dsp:spPr>
        <a:xfrm>
          <a:off x="0" y="2250643"/>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EB6C75-B6BD-4D5D-BA59-2C5B06E9D5D4}">
      <dsp:nvSpPr>
        <dsp:cNvPr id="0" name=""/>
        <dsp:cNvSpPr/>
      </dsp:nvSpPr>
      <dsp:spPr>
        <a:xfrm>
          <a:off x="181438" y="2385597"/>
          <a:ext cx="329887" cy="32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905395-FC5C-4F95-B117-C260B1F4B1CB}">
      <dsp:nvSpPr>
        <dsp:cNvPr id="0" name=""/>
        <dsp:cNvSpPr/>
      </dsp:nvSpPr>
      <dsp:spPr>
        <a:xfrm>
          <a:off x="692764" y="2250643"/>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Step 4: Assess Job Seekers </a:t>
          </a:r>
        </a:p>
      </dsp:txBody>
      <dsp:txXfrm>
        <a:off x="692764" y="2250643"/>
        <a:ext cx="9822835" cy="599796"/>
      </dsp:txXfrm>
    </dsp:sp>
    <dsp:sp modelId="{0B75AF7B-2836-4016-9B3A-9DC6B0772A4B}">
      <dsp:nvSpPr>
        <dsp:cNvPr id="0" name=""/>
        <dsp:cNvSpPr/>
      </dsp:nvSpPr>
      <dsp:spPr>
        <a:xfrm>
          <a:off x="0" y="3000388"/>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FC4836-41E4-41EE-AC90-A63F520F17FE}">
      <dsp:nvSpPr>
        <dsp:cNvPr id="0" name=""/>
        <dsp:cNvSpPr/>
      </dsp:nvSpPr>
      <dsp:spPr>
        <a:xfrm>
          <a:off x="181438" y="3135342"/>
          <a:ext cx="329887" cy="3298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372B70-0109-4985-829D-0C9AEC5AB2FD}">
      <dsp:nvSpPr>
        <dsp:cNvPr id="0" name=""/>
        <dsp:cNvSpPr/>
      </dsp:nvSpPr>
      <dsp:spPr>
        <a:xfrm>
          <a:off x="692764" y="3000388"/>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dirty="0"/>
            <a:t>Step 5: Create Impactful Individual Employment Plans</a:t>
          </a:r>
        </a:p>
      </dsp:txBody>
      <dsp:txXfrm>
        <a:off x="692764" y="3000388"/>
        <a:ext cx="9822835" cy="599796"/>
      </dsp:txXfrm>
    </dsp:sp>
    <dsp:sp modelId="{DBB1A0EB-C4F5-424F-812E-9260FFE8F8BA}">
      <dsp:nvSpPr>
        <dsp:cNvPr id="0" name=""/>
        <dsp:cNvSpPr/>
      </dsp:nvSpPr>
      <dsp:spPr>
        <a:xfrm>
          <a:off x="0" y="3750134"/>
          <a:ext cx="10515600" cy="59979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B3FA00-6C2E-4F77-980C-52C73505A67A}">
      <dsp:nvSpPr>
        <dsp:cNvPr id="0" name=""/>
        <dsp:cNvSpPr/>
      </dsp:nvSpPr>
      <dsp:spPr>
        <a:xfrm>
          <a:off x="181438" y="3885088"/>
          <a:ext cx="329887" cy="32988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F06518-9B2E-405A-9C31-FB25D5DED810}">
      <dsp:nvSpPr>
        <dsp:cNvPr id="0" name=""/>
        <dsp:cNvSpPr/>
      </dsp:nvSpPr>
      <dsp:spPr>
        <a:xfrm>
          <a:off x="692764" y="3750134"/>
          <a:ext cx="9822835" cy="5997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478" tIns="63478" rIns="63478" bIns="63478" numCol="1" spcCol="1270" anchor="ctr" anchorCtr="0">
          <a:noAutofit/>
        </a:bodyPr>
        <a:lstStyle/>
        <a:p>
          <a:pPr marL="0" lvl="0" indent="0" algn="l" defTabSz="844550">
            <a:lnSpc>
              <a:spcPct val="100000"/>
            </a:lnSpc>
            <a:spcBef>
              <a:spcPct val="0"/>
            </a:spcBef>
            <a:spcAft>
              <a:spcPct val="35000"/>
            </a:spcAft>
            <a:buNone/>
          </a:pPr>
          <a:r>
            <a:rPr lang="en-US" sz="1900" kern="1200"/>
            <a:t>Step 6: Coach Job Seekers </a:t>
          </a:r>
        </a:p>
      </dsp:txBody>
      <dsp:txXfrm>
        <a:off x="692764" y="3750134"/>
        <a:ext cx="9822835" cy="5997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9C3BA-AF4B-4F63-A497-D6EC53C6E896}">
      <dsp:nvSpPr>
        <dsp:cNvPr id="0" name=""/>
        <dsp:cNvSpPr/>
      </dsp:nvSpPr>
      <dsp:spPr>
        <a:xfrm>
          <a:off x="0" y="219029"/>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Server learning skills to become a Prep Cook</a:t>
          </a:r>
        </a:p>
      </dsp:txBody>
      <dsp:txXfrm>
        <a:off x="0" y="219029"/>
        <a:ext cx="3286125" cy="1971675"/>
      </dsp:txXfrm>
    </dsp:sp>
    <dsp:sp modelId="{DD3201B5-5585-4632-A301-773C2B2DC8CF}">
      <dsp:nvSpPr>
        <dsp:cNvPr id="0" name=""/>
        <dsp:cNvSpPr/>
      </dsp:nvSpPr>
      <dsp:spPr>
        <a:xfrm>
          <a:off x="3614737" y="219029"/>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Receptionist learning skills to become an Administrative Assistant</a:t>
          </a:r>
        </a:p>
      </dsp:txBody>
      <dsp:txXfrm>
        <a:off x="3614737" y="219029"/>
        <a:ext cx="3286125" cy="1971675"/>
      </dsp:txXfrm>
    </dsp:sp>
    <dsp:sp modelId="{EC852916-C964-45A1-9358-3AF9ED9EE608}">
      <dsp:nvSpPr>
        <dsp:cNvPr id="0" name=""/>
        <dsp:cNvSpPr/>
      </dsp:nvSpPr>
      <dsp:spPr>
        <a:xfrm>
          <a:off x="7229475" y="219029"/>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Administrative Assistant learning skills to become a SCSEP Program Assistant</a:t>
          </a:r>
        </a:p>
      </dsp:txBody>
      <dsp:txXfrm>
        <a:off x="7229475" y="219029"/>
        <a:ext cx="3286125" cy="1971675"/>
      </dsp:txXfrm>
    </dsp:sp>
    <dsp:sp modelId="{5FB87449-6D2D-4CD9-997C-64195E108140}">
      <dsp:nvSpPr>
        <dsp:cNvPr id="0" name=""/>
        <dsp:cNvSpPr/>
      </dsp:nvSpPr>
      <dsp:spPr>
        <a:xfrm>
          <a:off x="1807368" y="251931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Groundskeeper learning skills to become Maintenance Worker</a:t>
          </a:r>
        </a:p>
      </dsp:txBody>
      <dsp:txXfrm>
        <a:off x="1807368" y="2519317"/>
        <a:ext cx="3286125" cy="1971675"/>
      </dsp:txXfrm>
    </dsp:sp>
    <dsp:sp modelId="{CAFE271C-F88F-4D29-AC58-CB84C2A5D254}">
      <dsp:nvSpPr>
        <dsp:cNvPr id="0" name=""/>
        <dsp:cNvSpPr/>
      </dsp:nvSpPr>
      <dsp:spPr>
        <a:xfrm>
          <a:off x="5422106" y="251931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t>Payroll Aide learning skills to become an Accounting Clerk</a:t>
          </a:r>
        </a:p>
      </dsp:txBody>
      <dsp:txXfrm>
        <a:off x="5422106" y="2519317"/>
        <a:ext cx="3286125" cy="19716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E0D46D-1743-450E-87D8-3751F6F87F81}">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Former nurse aide learning to become a medical administrative assistant</a:t>
          </a:r>
        </a:p>
      </dsp:txBody>
      <dsp:txXfrm>
        <a:off x="0" y="39687"/>
        <a:ext cx="3286125" cy="1971675"/>
      </dsp:txXfrm>
    </dsp:sp>
    <dsp:sp modelId="{09C54E88-ABDA-4D72-BF4E-C5ABF0441232}">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Former truck driver learning to become a dispatcher</a:t>
          </a:r>
        </a:p>
      </dsp:txBody>
      <dsp:txXfrm>
        <a:off x="3614737" y="39687"/>
        <a:ext cx="3286125" cy="1971675"/>
      </dsp:txXfrm>
    </dsp:sp>
    <dsp:sp modelId="{4ACA3B1A-1552-4ECB-AF5F-15B313276EC3}">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Former cashier learning to become a payroll assistant </a:t>
          </a:r>
        </a:p>
      </dsp:txBody>
      <dsp:txXfrm>
        <a:off x="7229475" y="39687"/>
        <a:ext cx="3286125" cy="1971675"/>
      </dsp:txXfrm>
    </dsp:sp>
    <dsp:sp modelId="{D91F1702-901F-44FD-BEAC-4990EB7DCF7A}">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Former warehouse worker gaining a Commercial Driver's License (CDL) and becoming a truck driver </a:t>
          </a:r>
        </a:p>
      </dsp:txBody>
      <dsp:txXfrm>
        <a:off x="1807368" y="2339975"/>
        <a:ext cx="3286125" cy="1971675"/>
      </dsp:txXfrm>
    </dsp:sp>
    <dsp:sp modelId="{D080197C-74D5-4FB6-B6A1-61C1EE44FFDE}">
      <dsp:nvSpPr>
        <dsp:cNvPr id="0" name=""/>
        <dsp:cNvSpPr/>
      </dsp:nvSpPr>
      <dsp:spPr>
        <a:xfrm>
          <a:off x="5422106"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a:t>Former daycare teacher becoming social service agency counselor  </a:t>
          </a: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24F19-348E-4250-9C3A-E6342D0776E3}" type="datetimeFigureOut">
              <a:rPr lang="en-US" smtClean="0"/>
              <a:t>6/20/2024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405EE6-AA87-4734-B67D-79B365D73E16}" type="slidenum">
              <a:rPr lang="en-US" smtClean="0"/>
              <a:t>‹#›</a:t>
            </a:fld>
            <a:endParaRPr lang="en-US"/>
          </a:p>
        </p:txBody>
      </p:sp>
    </p:spTree>
    <p:extLst>
      <p:ext uri="{BB962C8B-B14F-4D97-AF65-F5344CB8AC3E}">
        <p14:creationId xmlns:p14="http://schemas.microsoft.com/office/powerpoint/2010/main" val="222009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So far today we’ve heard some great information about upskilling and reskilling, Labor Market information and the importance of the things to SCSEP and our job seekers, and also to employers that are in need of employees.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There are many ways to provide upskilling and reskilling to our job seekers and we will continue to talk about ways to do this throughout this training. </a:t>
            </a:r>
            <a:endParaRPr lang="en-US" dirty="0"/>
          </a:p>
          <a:p>
            <a:endParaRPr lang="en-US" dirty="0"/>
          </a:p>
          <a:p>
            <a:r>
              <a:rPr lang="en-US" dirty="0"/>
              <a:t>In this session Dave and I will be discussing upskilling and reskilling through the HA and CSA and how you and the HA supervisor can work together to assist the job seeker. </a:t>
            </a:r>
          </a:p>
          <a:p>
            <a:endParaRPr lang="en-US" dirty="0"/>
          </a:p>
          <a:p>
            <a:r>
              <a:rPr lang="en-US" dirty="0"/>
              <a:t>We will talk about approaches to the host agency community service assignments, or CSA</a:t>
            </a:r>
          </a:p>
          <a:p>
            <a:endParaRPr lang="en-US" dirty="0"/>
          </a:p>
          <a:p>
            <a:r>
              <a:rPr lang="en-US" dirty="0"/>
              <a:t>We’ll review some steps you can take to shift your program, your job seekers and your host agencies to upskilling and reskilling</a:t>
            </a:r>
          </a:p>
          <a:p>
            <a:endParaRPr lang="en-US" dirty="0"/>
          </a:p>
          <a:p>
            <a:r>
              <a:rPr lang="en-US" dirty="0"/>
              <a:t>And we’ll give you some examples of upskilling and reskilling, then ask you to share some examples</a:t>
            </a:r>
          </a:p>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4</a:t>
            </a:fld>
            <a:endParaRPr lang="en-US"/>
          </a:p>
        </p:txBody>
      </p:sp>
    </p:spTree>
    <p:extLst>
      <p:ext uri="{BB962C8B-B14F-4D97-AF65-F5344CB8AC3E}">
        <p14:creationId xmlns:p14="http://schemas.microsoft.com/office/powerpoint/2010/main" val="3124157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PD coaches HA supervisor; HA supervisor coaches job seeker; </a:t>
            </a:r>
          </a:p>
          <a:p>
            <a:r>
              <a:rPr lang="en-US" dirty="0"/>
              <a:t>Job seeker participant staff can coach other job seekers</a:t>
            </a:r>
            <a:endParaRPr lang="en-US" dirty="0">
              <a:cs typeface="Calibri"/>
            </a:endParaRPr>
          </a:p>
          <a:p>
            <a:endParaRPr lang="en-US" dirty="0"/>
          </a:p>
          <a:p>
            <a:r>
              <a:rPr lang="en-US" dirty="0"/>
              <a:t>Add job search idea here? -  Revisit job seeker's resume(s) - is it targeted at a job they're interested in, for example including key words in resume that match job postings of interest?  </a:t>
            </a:r>
            <a:endParaRPr lang="en-US" dirty="0">
              <a:cs typeface="Calibri"/>
            </a:endParaRPr>
          </a:p>
          <a:p>
            <a:endParaRPr lang="en-US" dirty="0"/>
          </a:p>
          <a:p>
            <a:r>
              <a:rPr lang="en-US" dirty="0"/>
              <a:t>Some of subs have job developers, but they are actually doing job coaching</a:t>
            </a:r>
            <a:endParaRPr lang="en-US" dirty="0">
              <a:cs typeface="Calibri"/>
            </a:endParaRPr>
          </a:p>
          <a:p>
            <a:r>
              <a:rPr lang="en-US" dirty="0"/>
              <a:t>Job coaching – helping job seeker with their resume, interview skills, job search strategies</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13</a:t>
            </a:fld>
            <a:endParaRPr lang="en-US"/>
          </a:p>
        </p:txBody>
      </p:sp>
    </p:spTree>
    <p:extLst>
      <p:ext uri="{BB962C8B-B14F-4D97-AF65-F5344CB8AC3E}">
        <p14:creationId xmlns:p14="http://schemas.microsoft.com/office/powerpoint/2010/main" val="4264119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 the job training at CSA maybe be supported by offsite skills training classes  </a:t>
            </a:r>
          </a:p>
        </p:txBody>
      </p:sp>
      <p:sp>
        <p:nvSpPr>
          <p:cNvPr id="4" name="Slide Number Placeholder 3"/>
          <p:cNvSpPr>
            <a:spLocks noGrp="1"/>
          </p:cNvSpPr>
          <p:nvPr>
            <p:ph type="sldNum" sz="quarter" idx="5"/>
          </p:nvPr>
        </p:nvSpPr>
        <p:spPr/>
        <p:txBody>
          <a:bodyPr/>
          <a:lstStyle/>
          <a:p>
            <a:fld id="{54405EE6-AA87-4734-B67D-79B365D73E16}" type="slidenum">
              <a:rPr lang="en-US" smtClean="0"/>
              <a:t>14</a:t>
            </a:fld>
            <a:endParaRPr lang="en-US"/>
          </a:p>
        </p:txBody>
      </p:sp>
    </p:spTree>
    <p:extLst>
      <p:ext uri="{BB962C8B-B14F-4D97-AF65-F5344CB8AC3E}">
        <p14:creationId xmlns:p14="http://schemas.microsoft.com/office/powerpoint/2010/main" val="2687015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Interaction:  Pose question to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Job search skills on top of hard skills they are gaining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Possible responses; plan for increased responsibilities over the course of the training assignment – training plan, short term DCP like training to enhance computer skills; a labor market information workshop, online resume session, cover letters, </a:t>
            </a:r>
            <a:r>
              <a:rPr lang="en-US" err="1">
                <a:latin typeface="Arial"/>
                <a:cs typeface="Arial"/>
              </a:rPr>
              <a:t>etc</a:t>
            </a:r>
            <a:endParaRPr lang="en-US"/>
          </a:p>
          <a:p>
            <a:endParaRPr lang="en-US"/>
          </a:p>
          <a:p>
            <a:r>
              <a:rPr lang="en-US"/>
              <a:t>Skills should evolve over time </a:t>
            </a:r>
          </a:p>
          <a:p>
            <a:endParaRPr lang="en-US"/>
          </a:p>
          <a:p>
            <a:r>
              <a:rPr lang="en-US"/>
              <a:t>Examples – Use CSA descriptions to identify action steps on IEP to create a training plan with timeframes – discuss and agree with host agency supervisor. Align action steps with CSA</a:t>
            </a:r>
          </a:p>
        </p:txBody>
      </p:sp>
      <p:sp>
        <p:nvSpPr>
          <p:cNvPr id="4" name="Slide Number Placeholder 3"/>
          <p:cNvSpPr>
            <a:spLocks noGrp="1"/>
          </p:cNvSpPr>
          <p:nvPr>
            <p:ph type="sldNum" sz="quarter" idx="5"/>
          </p:nvPr>
        </p:nvSpPr>
        <p:spPr/>
        <p:txBody>
          <a:bodyPr/>
          <a:lstStyle/>
          <a:p>
            <a:fld id="{54405EE6-AA87-4734-B67D-79B365D73E16}" type="slidenum">
              <a:rPr lang="en-US" smtClean="0"/>
              <a:t>15</a:t>
            </a:fld>
            <a:endParaRPr lang="en-US"/>
          </a:p>
        </p:txBody>
      </p:sp>
    </p:spTree>
    <p:extLst>
      <p:ext uri="{BB962C8B-B14F-4D97-AF65-F5344CB8AC3E}">
        <p14:creationId xmlns:p14="http://schemas.microsoft.com/office/powerpoint/2010/main" val="181647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Does anyone have any examples of how they helped a job seeker reskill? Remind them of the </a:t>
            </a:r>
            <a:r>
              <a:rPr lang="en-US" dirty="0" err="1"/>
              <a:t>defintition</a:t>
            </a:r>
            <a:endParaRPr lang="en-US" dirty="0"/>
          </a:p>
          <a:p>
            <a:endParaRPr lang="en-US" dirty="0"/>
          </a:p>
          <a:p>
            <a:r>
              <a:rPr lang="en-US" dirty="0"/>
              <a:t>Transferable skills are super important </a:t>
            </a:r>
          </a:p>
          <a:p>
            <a:endParaRPr lang="en-US" dirty="0"/>
          </a:p>
          <a:p>
            <a:endParaRPr lang="en-US" dirty="0"/>
          </a:p>
          <a:p>
            <a:r>
              <a:rPr lang="en-US" dirty="0"/>
              <a:t>These are specialized trainings</a:t>
            </a:r>
            <a:endParaRPr lang="en-US" dirty="0">
              <a:cs typeface="Calibri"/>
            </a:endParaRPr>
          </a:p>
          <a:p>
            <a:endParaRPr lang="en-US" dirty="0"/>
          </a:p>
          <a:p>
            <a:pPr>
              <a:defRPr/>
            </a:pPr>
            <a:r>
              <a:rPr lang="en-US" dirty="0">
                <a:latin typeface="Arial"/>
                <a:cs typeface="Arial"/>
              </a:rPr>
              <a:t> First three bullets (All the above involve transferable skills and would require on the job and most likely formal classroom training)</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Warehouse worker to CDL - (training course required leading to CDL certificate)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a:cs typeface="Arial"/>
              </a:rPr>
              <a:t>(Likely in house/on the job agency training would need to be completed)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a:cs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16</a:t>
            </a:fld>
            <a:endParaRPr lang="en-US"/>
          </a:p>
        </p:txBody>
      </p:sp>
    </p:spTree>
    <p:extLst>
      <p:ext uri="{BB962C8B-B14F-4D97-AF65-F5344CB8AC3E}">
        <p14:creationId xmlns:p14="http://schemas.microsoft.com/office/powerpoint/2010/main" val="72155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Interaction:  Pose question to the group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Job search skills on top of hard skills they are gaining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a:cs typeface="Arial"/>
              </a:rPr>
              <a:t>Possible responses; plan for increased responsibilities over the course of the training assignment – training plan, short term DCP like training to enhance computer skills; a labor market information workshop, online resume session, cover letters, </a:t>
            </a:r>
            <a:r>
              <a:rPr lang="en-US" err="1">
                <a:latin typeface="Arial"/>
                <a:cs typeface="Arial"/>
              </a:rPr>
              <a:t>etc</a:t>
            </a:r>
            <a:endParaRPr lang="en-US"/>
          </a:p>
          <a:p>
            <a:endParaRPr lang="en-US"/>
          </a:p>
          <a:p>
            <a:r>
              <a:rPr lang="en-US"/>
              <a:t>Skills should evolve over time </a:t>
            </a:r>
          </a:p>
          <a:p>
            <a:endParaRPr lang="en-US"/>
          </a:p>
          <a:p>
            <a:r>
              <a:rPr lang="en-US"/>
              <a:t>Examples – Use CSA descriptions to identify action steps on IEP to create a training plan with timeframes – discuss and agree with host agency supervisor. Align action steps with CSA</a:t>
            </a:r>
          </a:p>
        </p:txBody>
      </p:sp>
      <p:sp>
        <p:nvSpPr>
          <p:cNvPr id="4" name="Slide Number Placeholder 3"/>
          <p:cNvSpPr>
            <a:spLocks noGrp="1"/>
          </p:cNvSpPr>
          <p:nvPr>
            <p:ph type="sldNum" sz="quarter" idx="5"/>
          </p:nvPr>
        </p:nvSpPr>
        <p:spPr/>
        <p:txBody>
          <a:bodyPr/>
          <a:lstStyle/>
          <a:p>
            <a:fld id="{54405EE6-AA87-4734-B67D-79B365D73E16}" type="slidenum">
              <a:rPr lang="en-US" smtClean="0"/>
              <a:t>17</a:t>
            </a:fld>
            <a:endParaRPr lang="en-US"/>
          </a:p>
        </p:txBody>
      </p:sp>
    </p:spTree>
    <p:extLst>
      <p:ext uri="{BB962C8B-B14F-4D97-AF65-F5344CB8AC3E}">
        <p14:creationId xmlns:p14="http://schemas.microsoft.com/office/powerpoint/2010/main" val="319965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time to use your action step sheet to write down actions you will take to shift to upskilling </a:t>
            </a:r>
            <a:r>
              <a:rPr lang="en-US"/>
              <a:t>and reskilling </a:t>
            </a:r>
          </a:p>
          <a:p>
            <a:endParaRPr lang="en-US"/>
          </a:p>
          <a:p>
            <a:r>
              <a:rPr lang="en-US" dirty="0"/>
              <a:t>Your Program Officer will be discussing this with you in the near future! </a:t>
            </a:r>
          </a:p>
        </p:txBody>
      </p:sp>
      <p:sp>
        <p:nvSpPr>
          <p:cNvPr id="4" name="Slide Number Placeholder 3"/>
          <p:cNvSpPr>
            <a:spLocks noGrp="1"/>
          </p:cNvSpPr>
          <p:nvPr>
            <p:ph type="sldNum" sz="quarter" idx="5"/>
          </p:nvPr>
        </p:nvSpPr>
        <p:spPr/>
        <p:txBody>
          <a:bodyPr/>
          <a:lstStyle/>
          <a:p>
            <a:fld id="{54405EE6-AA87-4734-B67D-79B365D73E16}" type="slidenum">
              <a:rPr lang="en-US" smtClean="0"/>
              <a:t>18</a:t>
            </a:fld>
            <a:endParaRPr lang="en-US"/>
          </a:p>
        </p:txBody>
      </p:sp>
    </p:spTree>
    <p:extLst>
      <p:ext uri="{BB962C8B-B14F-4D97-AF65-F5344CB8AC3E}">
        <p14:creationId xmlns:p14="http://schemas.microsoft.com/office/powerpoint/2010/main" val="256847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all. </a:t>
            </a:r>
          </a:p>
          <a:p>
            <a:endParaRPr lang="en-US"/>
          </a:p>
          <a:p>
            <a:r>
              <a:rPr lang="en-US"/>
              <a:t>We’ll move on to our next topic for today –Foundations of SCSEP. </a:t>
            </a:r>
          </a:p>
          <a:p>
            <a:endParaRPr lang="en-US"/>
          </a:p>
        </p:txBody>
      </p:sp>
      <p:sp>
        <p:nvSpPr>
          <p:cNvPr id="4" name="Slide Number Placeholder 3"/>
          <p:cNvSpPr>
            <a:spLocks noGrp="1"/>
          </p:cNvSpPr>
          <p:nvPr>
            <p:ph type="sldNum" sz="quarter" idx="5"/>
          </p:nvPr>
        </p:nvSpPr>
        <p:spPr/>
        <p:txBody>
          <a:bodyPr/>
          <a:lstStyle/>
          <a:p>
            <a:fld id="{E162D7DB-F680-415F-88C5-258DB140F8F0}" type="slidenum">
              <a:rPr lang="en-US" smtClean="0"/>
              <a:t>20</a:t>
            </a:fld>
            <a:endParaRPr lang="en-US"/>
          </a:p>
        </p:txBody>
      </p:sp>
    </p:spTree>
    <p:extLst>
      <p:ext uri="{BB962C8B-B14F-4D97-AF65-F5344CB8AC3E}">
        <p14:creationId xmlns:p14="http://schemas.microsoft.com/office/powerpoint/2010/main" val="1130884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Where does this fit?  Save this – use in the job coaching/job development session? </a:t>
            </a:r>
          </a:p>
        </p:txBody>
      </p:sp>
      <p:sp>
        <p:nvSpPr>
          <p:cNvPr id="4" name="Slide Number Placeholder 3"/>
          <p:cNvSpPr>
            <a:spLocks noGrp="1"/>
          </p:cNvSpPr>
          <p:nvPr>
            <p:ph type="sldNum" sz="quarter" idx="5"/>
          </p:nvPr>
        </p:nvSpPr>
        <p:spPr/>
        <p:txBody>
          <a:bodyPr/>
          <a:lstStyle/>
          <a:p>
            <a:fld id="{54405EE6-AA87-4734-B67D-79B365D73E16}" type="slidenum">
              <a:rPr lang="en-US" smtClean="0"/>
              <a:t>21</a:t>
            </a:fld>
            <a:endParaRPr lang="en-US"/>
          </a:p>
        </p:txBody>
      </p:sp>
    </p:spTree>
    <p:extLst>
      <p:ext uri="{BB962C8B-B14F-4D97-AF65-F5344CB8AC3E}">
        <p14:creationId xmlns:p14="http://schemas.microsoft.com/office/powerpoint/2010/main" val="340525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projects have different processes for developing and creating CSAs, but in our experience, this is a typical process. </a:t>
            </a:r>
          </a:p>
          <a:p>
            <a:endParaRPr lang="en-US" dirty="0"/>
          </a:p>
          <a:p>
            <a:r>
              <a:rPr lang="en-US" dirty="0"/>
              <a:t>READ SLIDE</a:t>
            </a:r>
          </a:p>
          <a:p>
            <a:endParaRPr lang="en-US" dirty="0"/>
          </a:p>
          <a:p>
            <a:r>
              <a:rPr lang="en-US" dirty="0"/>
              <a:t>Does this sound familiar to anyone?   Or, how about this…..you all as new Project Directors have inherited CSAs that have been in place for years at your host agencies. </a:t>
            </a:r>
          </a:p>
          <a:p>
            <a:endParaRPr lang="en-US" dirty="0"/>
          </a:p>
          <a:p>
            <a:r>
              <a:rPr lang="en-US" dirty="0"/>
              <a:t>The CSA should be individualized to the job seeker.  The CSA is a two way street – our host agencies are very important partners to us and we want and need to meet the needs of the HA, but for some job seekers the CSA may need to be tweaked to their individual needs rather than the other way around in order for it to be the right match so they can be successful in their career pathway. </a:t>
            </a:r>
          </a:p>
          <a:p>
            <a:endParaRPr lang="en-US" dirty="0"/>
          </a:p>
          <a:p>
            <a:r>
              <a:rPr lang="en-US" dirty="0"/>
              <a:t>So, if you have CSAs that have not been reviewed and updated in a long time, you really need to take a look at whether the training being provided is meeting the needs of today’s job seekers. We know there are some host agencies that provide very high quality training and there are many that do not. </a:t>
            </a:r>
          </a:p>
          <a:p>
            <a:endParaRPr lang="en-US" dirty="0"/>
          </a:p>
          <a:p>
            <a:r>
              <a:rPr lang="en-US" dirty="0"/>
              <a:t>A good CSA will outline the skills the individual job seeker is to learn as a result of the CSA, and should integrate upskilling and/or reskilling</a:t>
            </a:r>
          </a:p>
          <a:p>
            <a:endParaRPr lang="en-US" dirty="0"/>
          </a:p>
          <a:p>
            <a:r>
              <a:rPr lang="en-US" dirty="0"/>
              <a:t>We challenge you to be more deliberate when creating CSAs</a:t>
            </a:r>
          </a:p>
          <a:p>
            <a:endParaRPr lang="en-US" dirty="0">
              <a:latin typeface="Arial"/>
              <a:cs typeface="Arial"/>
            </a:endParaRPr>
          </a:p>
          <a:p>
            <a:r>
              <a:rPr lang="en-US" dirty="0">
                <a:latin typeface="Arial"/>
                <a:cs typeface="Arial"/>
              </a:rPr>
              <a:t>Also, keep in mind, the jo</a:t>
            </a:r>
            <a:r>
              <a:rPr lang="en-US" dirty="0"/>
              <a:t>b seeker may not be getting everything they need at their CSA to be upskilled or reskilled so they need to be engaged in other trainings to address their training needs. </a:t>
            </a:r>
          </a:p>
          <a:p>
            <a:endParaRPr lang="en-US" dirty="0"/>
          </a:p>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5</a:t>
            </a:fld>
            <a:endParaRPr lang="en-US"/>
          </a:p>
        </p:txBody>
      </p:sp>
    </p:spTree>
    <p:extLst>
      <p:ext uri="{BB962C8B-B14F-4D97-AF65-F5344CB8AC3E}">
        <p14:creationId xmlns:p14="http://schemas.microsoft.com/office/powerpoint/2010/main" val="62644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that to say, the CSAs should be job seeker and job training centered</a:t>
            </a:r>
          </a:p>
          <a:p>
            <a:endParaRPr lang="en-US" dirty="0"/>
          </a:p>
          <a:p>
            <a:r>
              <a:rPr lang="en-US" dirty="0"/>
              <a:t>The question is:  How can you more effectively create CSAs that provide upskilling and reskilling necessary for boosting job seekers’ employability? </a:t>
            </a:r>
          </a:p>
        </p:txBody>
      </p:sp>
      <p:sp>
        <p:nvSpPr>
          <p:cNvPr id="4" name="Slide Number Placeholder 3"/>
          <p:cNvSpPr>
            <a:spLocks noGrp="1"/>
          </p:cNvSpPr>
          <p:nvPr>
            <p:ph type="sldNum" sz="quarter" idx="5"/>
          </p:nvPr>
        </p:nvSpPr>
        <p:spPr/>
        <p:txBody>
          <a:bodyPr/>
          <a:lstStyle/>
          <a:p>
            <a:fld id="{54405EE6-AA87-4734-B67D-79B365D73E16}" type="slidenum">
              <a:rPr lang="en-US" smtClean="0"/>
              <a:t>6</a:t>
            </a:fld>
            <a:endParaRPr lang="en-US"/>
          </a:p>
        </p:txBody>
      </p:sp>
    </p:spTree>
    <p:extLst>
      <p:ext uri="{BB962C8B-B14F-4D97-AF65-F5344CB8AC3E}">
        <p14:creationId xmlns:p14="http://schemas.microsoft.com/office/powerpoint/2010/main" val="129837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and I have outlined 6 steps to get you started on this path to shift our approach to more upskilling and reskilling for our job seekers</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54405EE6-AA87-4734-B67D-79B365D73E16}" type="slidenum">
              <a:rPr lang="en-US" smtClean="0"/>
              <a:t>7</a:t>
            </a:fld>
            <a:endParaRPr lang="en-US"/>
          </a:p>
        </p:txBody>
      </p:sp>
    </p:spTree>
    <p:extLst>
      <p:ext uri="{BB962C8B-B14F-4D97-AF65-F5344CB8AC3E}">
        <p14:creationId xmlns:p14="http://schemas.microsoft.com/office/powerpoint/2010/main" val="2619735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1:  Find the answers to these questions. </a:t>
            </a:r>
          </a:p>
          <a:p>
            <a:endParaRPr lang="en-US" dirty="0"/>
          </a:p>
          <a:p>
            <a:r>
              <a:rPr lang="en-US" dirty="0"/>
              <a:t>What skills and experience does the job seeker have? A good assessment is key - Dave will be talking more about assessments in a few minutes</a:t>
            </a:r>
          </a:p>
          <a:p>
            <a:endParaRPr lang="en-US" dirty="0"/>
          </a:p>
          <a:p>
            <a:r>
              <a:rPr lang="en-US" dirty="0"/>
              <a:t>What are their employment goals? Are they realistic and attainable?</a:t>
            </a:r>
          </a:p>
          <a:p>
            <a:endParaRPr lang="en-US" dirty="0"/>
          </a:p>
          <a:p>
            <a:r>
              <a:rPr lang="en-US" dirty="0"/>
              <a:t>We heard Rita and Dave talk about Labor Market Information – what does your local labor market suggest about your local job openings? </a:t>
            </a:r>
          </a:p>
          <a:p>
            <a:endParaRPr lang="en-US" dirty="0"/>
          </a:p>
          <a:p>
            <a:r>
              <a:rPr lang="en-US" dirty="0"/>
              <a:t>What additional training does the job seeker need to match job openings in your area that aligns with their goals?  The labor market information in NC may be very different than Wisconsin.</a:t>
            </a:r>
          </a:p>
          <a:p>
            <a:endParaRPr lang="en-US" dirty="0"/>
          </a:p>
          <a:p>
            <a:r>
              <a:rPr lang="en-US" dirty="0"/>
              <a:t>What local agencies could provide that training? You should be familiar with and partner with agencies that could provide these resources. The job centers are a great place to start, or local community colleges, and there are a lot of online resources.  </a:t>
            </a:r>
          </a:p>
          <a:p>
            <a:r>
              <a:rPr lang="en-US" dirty="0"/>
              <a:t> </a:t>
            </a:r>
          </a:p>
          <a:p>
            <a:r>
              <a:rPr lang="en-US" dirty="0"/>
              <a:t>Are there new and different host agencies you can work with that can provide better upskilling or reskilling opportunities in a CSA to meet the job seeker’s training needs? </a:t>
            </a:r>
          </a:p>
          <a:p>
            <a:endParaRPr lang="en-US" dirty="0"/>
          </a:p>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8</a:t>
            </a:fld>
            <a:endParaRPr lang="en-US"/>
          </a:p>
        </p:txBody>
      </p:sp>
    </p:spTree>
    <p:extLst>
      <p:ext uri="{BB962C8B-B14F-4D97-AF65-F5344CB8AC3E}">
        <p14:creationId xmlns:p14="http://schemas.microsoft.com/office/powerpoint/2010/main" val="49787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Reorient your current host agencies</a:t>
            </a:r>
          </a:p>
          <a:p>
            <a:endParaRPr lang="en-US" dirty="0"/>
          </a:p>
          <a:p>
            <a:r>
              <a:rPr lang="en-US" dirty="0"/>
              <a:t>READ SLIDE</a:t>
            </a:r>
          </a:p>
          <a:p>
            <a:endParaRPr lang="en-US" dirty="0"/>
          </a:p>
          <a:p>
            <a:r>
              <a:rPr lang="en-US" dirty="0"/>
              <a:t>It would be a good idea to hold a host agency meeting to talk to them about the shifts that have occurred in the workplace, and the shifts the Center is making to address the needs of our job seekers. </a:t>
            </a:r>
          </a:p>
          <a:p>
            <a:endParaRPr lang="en-US" dirty="0"/>
          </a:p>
          <a:p>
            <a:r>
              <a:rPr lang="en-US" dirty="0"/>
              <a:t>Remind them the purpose of SCSEP is for our job seekers to become employed and they play a large role in that goal. </a:t>
            </a:r>
          </a:p>
        </p:txBody>
      </p:sp>
      <p:sp>
        <p:nvSpPr>
          <p:cNvPr id="4" name="Slide Number Placeholder 3"/>
          <p:cNvSpPr>
            <a:spLocks noGrp="1"/>
          </p:cNvSpPr>
          <p:nvPr>
            <p:ph type="sldNum" sz="quarter" idx="5"/>
          </p:nvPr>
        </p:nvSpPr>
        <p:spPr/>
        <p:txBody>
          <a:bodyPr/>
          <a:lstStyle/>
          <a:p>
            <a:fld id="{54405EE6-AA87-4734-B67D-79B365D73E16}" type="slidenum">
              <a:rPr lang="en-US" smtClean="0"/>
              <a:t>9</a:t>
            </a:fld>
            <a:endParaRPr lang="en-US"/>
          </a:p>
        </p:txBody>
      </p:sp>
    </p:spTree>
    <p:extLst>
      <p:ext uri="{BB962C8B-B14F-4D97-AF65-F5344CB8AC3E}">
        <p14:creationId xmlns:p14="http://schemas.microsoft.com/office/powerpoint/2010/main" val="42337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Step 3: Discussions with host agency supervisors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SLIDE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will help inform the training experience job seeker </a:t>
            </a:r>
            <a:r>
              <a:rPr lang="en-US"/>
              <a:t>will receive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How do you give feedback to JS – how often will you provide feedback. How often are you validating the job seeker experience</a:t>
            </a:r>
          </a:p>
          <a:p>
            <a:endParaRPr lang="en-US" dirty="0"/>
          </a:p>
        </p:txBody>
      </p:sp>
      <p:sp>
        <p:nvSpPr>
          <p:cNvPr id="4" name="Slide Number Placeholder 3"/>
          <p:cNvSpPr>
            <a:spLocks noGrp="1"/>
          </p:cNvSpPr>
          <p:nvPr>
            <p:ph type="sldNum" sz="quarter" idx="5"/>
          </p:nvPr>
        </p:nvSpPr>
        <p:spPr/>
        <p:txBody>
          <a:bodyPr/>
          <a:lstStyle/>
          <a:p>
            <a:fld id="{54405EE6-AA87-4734-B67D-79B365D73E16}" type="slidenum">
              <a:rPr lang="en-US" smtClean="0"/>
              <a:t>10</a:t>
            </a:fld>
            <a:endParaRPr lang="en-US"/>
          </a:p>
        </p:txBody>
      </p:sp>
    </p:spTree>
    <p:extLst>
      <p:ext uri="{BB962C8B-B14F-4D97-AF65-F5344CB8AC3E}">
        <p14:creationId xmlns:p14="http://schemas.microsoft.com/office/powerpoint/2010/main" val="1454456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Center has assessment forms, but you can add other formal assessment using outside resources </a:t>
            </a:r>
          </a:p>
          <a:p>
            <a:endParaRPr lang="en-US"/>
          </a:p>
          <a:p>
            <a:r>
              <a:rPr lang="en-US"/>
              <a:t>Explain TABE – where available, how long, – what costs are associated</a:t>
            </a:r>
          </a:p>
          <a:p>
            <a:endParaRPr lang="en-US"/>
          </a:p>
          <a:p>
            <a:pPr marL="0" indent="0">
              <a:buNone/>
            </a:pPr>
            <a:r>
              <a:rPr lang="en-US" err="1"/>
              <a:t>Northstar</a:t>
            </a:r>
            <a:r>
              <a:rPr lang="en-US"/>
              <a:t> – pre and post test</a:t>
            </a:r>
          </a:p>
          <a:p>
            <a:pPr marL="0" indent="0">
              <a:buNone/>
            </a:pPr>
            <a:endParaRPr lang="en-US"/>
          </a:p>
          <a:p>
            <a:pPr marL="0" indent="0">
              <a:buNone/>
            </a:pPr>
            <a:r>
              <a:rPr lang="en-US"/>
              <a:t>Explain WorkKeys – is this available in every area?  Also referred to ACT?  Have to purchase license</a:t>
            </a:r>
          </a:p>
          <a:p>
            <a:pPr marL="0" indent="0">
              <a:buNone/>
            </a:pPr>
            <a:endParaRPr lang="en-US" b="1">
              <a:latin typeface="Arial"/>
              <a:cs typeface="Arial"/>
            </a:endParaRPr>
          </a:p>
          <a:p>
            <a:pPr marL="0" indent="0">
              <a:buNone/>
            </a:pPr>
            <a:r>
              <a:rPr lang="en-US" b="1">
                <a:latin typeface="Arial"/>
                <a:cs typeface="Arial"/>
              </a:rPr>
              <a:t>Is there a HA supervisor training we can refer them to?</a:t>
            </a:r>
            <a:r>
              <a:rPr lang="en-US">
                <a:latin typeface="Arial"/>
                <a:cs typeface="Arial"/>
              </a:rPr>
              <a:t> </a:t>
            </a:r>
          </a:p>
          <a:p>
            <a:pPr marL="0" indent="0">
              <a:buNone/>
            </a:pPr>
            <a:r>
              <a:rPr lang="en-US">
                <a:latin typeface="Arial"/>
                <a:cs typeface="Arial"/>
              </a:rPr>
              <a:t>Where are we adding in job search activities in this training? i.e. Resume, Interviewing, Social Media, Job Fairs, Job Clubs, </a:t>
            </a:r>
            <a:r>
              <a:rPr lang="en-US" err="1">
                <a:latin typeface="Arial"/>
                <a:cs typeface="Arial"/>
              </a:rPr>
              <a:t>etc</a:t>
            </a:r>
            <a:r>
              <a:rPr lang="en-US">
                <a:latin typeface="Arial"/>
                <a:cs typeface="Arial"/>
              </a:rPr>
              <a:t> – job coach/job </a:t>
            </a:r>
            <a:r>
              <a:rPr lang="en-US" err="1">
                <a:latin typeface="Arial"/>
                <a:cs typeface="Arial"/>
              </a:rPr>
              <a:t>devel</a:t>
            </a:r>
            <a:r>
              <a:rPr lang="en-US">
                <a:latin typeface="Arial"/>
                <a:cs typeface="Arial"/>
              </a:rPr>
              <a:t> session?</a:t>
            </a:r>
            <a:endParaRPr lang="en-US"/>
          </a:p>
          <a:p>
            <a:endParaRPr lang="en-US"/>
          </a:p>
        </p:txBody>
      </p:sp>
      <p:sp>
        <p:nvSpPr>
          <p:cNvPr id="4" name="Slide Number Placeholder 3"/>
          <p:cNvSpPr>
            <a:spLocks noGrp="1"/>
          </p:cNvSpPr>
          <p:nvPr>
            <p:ph type="sldNum" sz="quarter" idx="5"/>
          </p:nvPr>
        </p:nvSpPr>
        <p:spPr/>
        <p:txBody>
          <a:bodyPr/>
          <a:lstStyle/>
          <a:p>
            <a:fld id="{54405EE6-AA87-4734-B67D-79B365D73E16}" type="slidenum">
              <a:rPr lang="en-US" smtClean="0"/>
              <a:t>11</a:t>
            </a:fld>
            <a:endParaRPr lang="en-US"/>
          </a:p>
        </p:txBody>
      </p:sp>
    </p:spTree>
    <p:extLst>
      <p:ext uri="{BB962C8B-B14F-4D97-AF65-F5344CB8AC3E}">
        <p14:creationId xmlns:p14="http://schemas.microsoft.com/office/powerpoint/2010/main" val="208778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IEP builds on the assessment completed at intake.</a:t>
            </a:r>
          </a:p>
          <a:p>
            <a:endParaRPr lang="en-US"/>
          </a:p>
          <a:p>
            <a:r>
              <a:rPr lang="en-US"/>
              <a:t>Most subgrantees complete the Initial IEP at enrollment, but should be completed within 30 days.</a:t>
            </a:r>
            <a:r>
              <a:rPr lang="en-US" dirty="0"/>
              <a:t> </a:t>
            </a:r>
            <a:endParaRPr lang="en-US" dirty="0">
              <a:cs typeface="Calibri"/>
            </a:endParaRPr>
          </a:p>
          <a:p>
            <a:endParaRPr lang="en-US"/>
          </a:p>
          <a:p>
            <a:r>
              <a:rPr lang="en-US"/>
              <a:t>Keep job seekers engaged from Day 1 – Memphis sub</a:t>
            </a:r>
            <a:endParaRPr lang="en-US" dirty="0">
              <a:cs typeface="Calibri"/>
            </a:endParaRPr>
          </a:p>
          <a:p>
            <a:endParaRPr lang="en-US" dirty="0">
              <a:cs typeface="Calibri"/>
            </a:endParaRPr>
          </a:p>
          <a:p>
            <a:r>
              <a:rPr lang="en-US" dirty="0">
                <a:cs typeface="Calibri"/>
              </a:rPr>
              <a:t>Importance of PD/staff establishing regular/scheduled time with HA supervisor </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54405EE6-AA87-4734-B67D-79B365D73E16}" type="slidenum">
              <a:rPr lang="en-US" smtClean="0"/>
              <a:t>12</a:t>
            </a:fld>
            <a:endParaRPr lang="en-US"/>
          </a:p>
        </p:txBody>
      </p:sp>
    </p:spTree>
    <p:extLst>
      <p:ext uri="{BB962C8B-B14F-4D97-AF65-F5344CB8AC3E}">
        <p14:creationId xmlns:p14="http://schemas.microsoft.com/office/powerpoint/2010/main" val="4066741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emf"/><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3CC1C-A415-5F40-A041-F48E6C374DC5}"/>
              </a:ext>
            </a:extLst>
          </p:cNvPr>
          <p:cNvSpPr>
            <a:spLocks noGrp="1"/>
          </p:cNvSpPr>
          <p:nvPr>
            <p:ph type="ctrTitle"/>
          </p:nvPr>
        </p:nvSpPr>
        <p:spPr>
          <a:xfrm>
            <a:off x="1524000" y="2287593"/>
            <a:ext cx="9144000" cy="1854986"/>
          </a:xfrm>
        </p:spPr>
        <p:txBody>
          <a:bodyPr anchor="b">
            <a:normAutofit/>
          </a:bodyPr>
          <a:lstStyle>
            <a:lvl1pPr algn="ctr">
              <a:defRPr sz="4800" b="1" i="0" baseline="0">
                <a:latin typeface="Arial" panose="020B0604020202020204" pitchFamily="34" charset="0"/>
                <a:cs typeface="Arial" panose="020B0604020202020204" pitchFamily="34" charset="0"/>
              </a:defRPr>
            </a:lvl1pPr>
          </a:lstStyle>
          <a:p>
            <a:r>
              <a:rPr lang="en-US"/>
              <a:t>Click to edit Master</a:t>
            </a:r>
          </a:p>
        </p:txBody>
      </p:sp>
      <p:sp>
        <p:nvSpPr>
          <p:cNvPr id="3" name="Subtitle 2">
            <a:extLst>
              <a:ext uri="{FF2B5EF4-FFF2-40B4-BE49-F238E27FC236}">
                <a16:creationId xmlns:a16="http://schemas.microsoft.com/office/drawing/2014/main" id="{8DFE61D7-7B42-B140-9F1A-CCA90AA0FD9A}"/>
              </a:ext>
            </a:extLst>
          </p:cNvPr>
          <p:cNvSpPr>
            <a:spLocks noGrp="1"/>
          </p:cNvSpPr>
          <p:nvPr>
            <p:ph type="subTitle" idx="1"/>
          </p:nvPr>
        </p:nvSpPr>
        <p:spPr>
          <a:xfrm>
            <a:off x="1524000" y="4376738"/>
            <a:ext cx="9144000" cy="12176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60A129-B919-7F46-9DE1-617C86650479}"/>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AC48BDE1-FF03-413D-8664-48D4290B854D}" type="datetime1">
              <a:rPr lang="en-US" smtClean="0"/>
              <a:pPr/>
              <a:t>6/20/2024</a:t>
            </a:fld>
            <a:endParaRPr lang="en-US"/>
          </a:p>
        </p:txBody>
      </p:sp>
      <p:sp>
        <p:nvSpPr>
          <p:cNvPr id="5" name="Footer Placeholder 4">
            <a:extLst>
              <a:ext uri="{FF2B5EF4-FFF2-40B4-BE49-F238E27FC236}">
                <a16:creationId xmlns:a16="http://schemas.microsoft.com/office/drawing/2014/main" id="{A662431A-4766-4C4C-959F-5B5DBED09929}"/>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E315EC95-B83D-9941-AECA-4D22FA2F0E83}"/>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11" name="Picture 10" descr="Blue_Gradient_bar_art.png">
            <a:extLst>
              <a:ext uri="{FF2B5EF4-FFF2-40B4-BE49-F238E27FC236}">
                <a16:creationId xmlns:a16="http://schemas.microsoft.com/office/drawing/2014/main" id="{813F0E7B-EA3F-4B49-BA26-8BCC53234F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2" name="Picture 11" descr="Blue_Gradient_bar_art.png">
            <a:extLst>
              <a:ext uri="{FF2B5EF4-FFF2-40B4-BE49-F238E27FC236}">
                <a16:creationId xmlns:a16="http://schemas.microsoft.com/office/drawing/2014/main" id="{597D5A9C-0A0F-454E-B154-6E588BA38E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4" name="Picture 13" descr="A screenshot of a cell phone&#10;&#10;Description automatically generated">
            <a:extLst>
              <a:ext uri="{FF2B5EF4-FFF2-40B4-BE49-F238E27FC236}">
                <a16:creationId xmlns:a16="http://schemas.microsoft.com/office/drawing/2014/main" id="{F20FA135-3FF2-4C41-9256-D426FC0D48AF}"/>
              </a:ext>
            </a:extLst>
          </p:cNvPr>
          <p:cNvPicPr>
            <a:picLocks noChangeAspect="1"/>
          </p:cNvPicPr>
          <p:nvPr userDrawn="1"/>
        </p:nvPicPr>
        <p:blipFill>
          <a:blip r:embed="rId3"/>
          <a:stretch>
            <a:fillRect/>
          </a:stretch>
        </p:blipFill>
        <p:spPr>
          <a:xfrm>
            <a:off x="2693194" y="616650"/>
            <a:ext cx="6805612" cy="1360687"/>
          </a:xfrm>
          <a:prstGeom prst="rect">
            <a:avLst/>
          </a:prstGeom>
        </p:spPr>
      </p:pic>
      <p:cxnSp>
        <p:nvCxnSpPr>
          <p:cNvPr id="15" name="Straight Connector 14">
            <a:extLst>
              <a:ext uri="{FF2B5EF4-FFF2-40B4-BE49-F238E27FC236}">
                <a16:creationId xmlns:a16="http://schemas.microsoft.com/office/drawing/2014/main" id="{9725945D-2027-4DC2-9458-D648D5FC9E61}"/>
              </a:ext>
            </a:extLst>
          </p:cNvPr>
          <p:cNvCxnSpPr>
            <a:cxnSpLocks/>
          </p:cNvCxnSpPr>
          <p:nvPr userDrawn="1"/>
        </p:nvCxnSpPr>
        <p:spPr>
          <a:xfrm>
            <a:off x="5631362" y="4218779"/>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8698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3BBD-DBF4-431F-9F61-1C79A8E9C5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C40374-95E4-4F7B-8966-0536C02574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3D3DEA5-F24A-4BB1-8B20-3E88BFFCC6F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D1CB7F-8607-43C1-BBC2-793EA319DA62}"/>
              </a:ext>
            </a:extLst>
          </p:cNvPr>
          <p:cNvSpPr>
            <a:spLocks noGrp="1"/>
          </p:cNvSpPr>
          <p:nvPr>
            <p:ph type="dt" sz="half" idx="10"/>
          </p:nvPr>
        </p:nvSpPr>
        <p:spPr/>
        <p:txBody>
          <a:bodyPr/>
          <a:lstStyle/>
          <a:p>
            <a:fld id="{155BD4D7-C7E2-46ED-A66C-BA25072808C7}" type="datetime1">
              <a:rPr lang="en-US" smtClean="0"/>
              <a:t>6/20/2024</a:t>
            </a:fld>
            <a:endParaRPr lang="en-US"/>
          </a:p>
        </p:txBody>
      </p:sp>
      <p:sp>
        <p:nvSpPr>
          <p:cNvPr id="6" name="Footer Placeholder 5">
            <a:extLst>
              <a:ext uri="{FF2B5EF4-FFF2-40B4-BE49-F238E27FC236}">
                <a16:creationId xmlns:a16="http://schemas.microsoft.com/office/drawing/2014/main" id="{579FAE8D-35C1-4352-AB68-01B13DD29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D9F26D-BE11-468F-B73B-2DC94B170C7B}"/>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127104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737DA-0476-476C-A6B1-A41C11A20B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E0C317-D8B5-4559-8A3A-285A047C42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977B97-6B16-4895-8B8D-F114C59074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BA0AA9-2719-4774-A2EC-08885DC9B4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713369-B1E5-4C49-8207-89F0905174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931A08-BAF4-41CA-88C3-EF23CD86C13F}"/>
              </a:ext>
            </a:extLst>
          </p:cNvPr>
          <p:cNvSpPr>
            <a:spLocks noGrp="1"/>
          </p:cNvSpPr>
          <p:nvPr>
            <p:ph type="dt" sz="half" idx="10"/>
          </p:nvPr>
        </p:nvSpPr>
        <p:spPr/>
        <p:txBody>
          <a:bodyPr/>
          <a:lstStyle/>
          <a:p>
            <a:fld id="{FBFD12B0-764C-43FB-8D67-983F42ABEA17}" type="datetime1">
              <a:rPr lang="en-US" smtClean="0"/>
              <a:t>6/20/2024</a:t>
            </a:fld>
            <a:endParaRPr lang="en-US"/>
          </a:p>
        </p:txBody>
      </p:sp>
      <p:sp>
        <p:nvSpPr>
          <p:cNvPr id="8" name="Footer Placeholder 7">
            <a:extLst>
              <a:ext uri="{FF2B5EF4-FFF2-40B4-BE49-F238E27FC236}">
                <a16:creationId xmlns:a16="http://schemas.microsoft.com/office/drawing/2014/main" id="{F25F5F90-E7B2-41AF-BA54-B1BB8F803D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47ED0C-8FFB-4D2F-B341-FA680609168F}"/>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37395208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3B451-41FE-4455-9D9C-3051D5CF17B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3475BA-BCEA-45B1-A863-5D8A1746868C}"/>
              </a:ext>
            </a:extLst>
          </p:cNvPr>
          <p:cNvSpPr>
            <a:spLocks noGrp="1"/>
          </p:cNvSpPr>
          <p:nvPr>
            <p:ph type="dt" sz="half" idx="10"/>
          </p:nvPr>
        </p:nvSpPr>
        <p:spPr/>
        <p:txBody>
          <a:bodyPr/>
          <a:lstStyle/>
          <a:p>
            <a:fld id="{8B842C06-478B-402F-8399-4ED5694AA32B}" type="datetime1">
              <a:rPr lang="en-US" smtClean="0"/>
              <a:t>6/20/2024</a:t>
            </a:fld>
            <a:endParaRPr lang="en-US"/>
          </a:p>
        </p:txBody>
      </p:sp>
      <p:sp>
        <p:nvSpPr>
          <p:cNvPr id="4" name="Footer Placeholder 3">
            <a:extLst>
              <a:ext uri="{FF2B5EF4-FFF2-40B4-BE49-F238E27FC236}">
                <a16:creationId xmlns:a16="http://schemas.microsoft.com/office/drawing/2014/main" id="{C3BDA950-D081-4605-A2B7-6EA1BA0C3B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74EA29-6D4E-47E5-8C6E-5FD66253E07E}"/>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2449261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2FE328F-1C29-40CE-A2B4-A8D7F2FD65E2}"/>
              </a:ext>
            </a:extLst>
          </p:cNvPr>
          <p:cNvSpPr>
            <a:spLocks noGrp="1"/>
          </p:cNvSpPr>
          <p:nvPr>
            <p:ph type="dt" sz="half" idx="10"/>
          </p:nvPr>
        </p:nvSpPr>
        <p:spPr/>
        <p:txBody>
          <a:bodyPr/>
          <a:lstStyle/>
          <a:p>
            <a:fld id="{8D80CDC7-20F0-42E1-9614-FF79CEE5083D}" type="datetime1">
              <a:rPr lang="en-US" smtClean="0"/>
              <a:t>6/20/2024</a:t>
            </a:fld>
            <a:endParaRPr lang="en-US"/>
          </a:p>
        </p:txBody>
      </p:sp>
      <p:sp>
        <p:nvSpPr>
          <p:cNvPr id="3" name="Footer Placeholder 2">
            <a:extLst>
              <a:ext uri="{FF2B5EF4-FFF2-40B4-BE49-F238E27FC236}">
                <a16:creationId xmlns:a16="http://schemas.microsoft.com/office/drawing/2014/main" id="{BB27275D-83C1-490F-A894-FE26651B59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0ED366-88CC-4878-BE13-3820F03F1A23}"/>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468769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4D0D2-2DE9-4474-BC82-73CF59D5FF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66AB9B-49FD-4C02-B628-FA1B84FEDD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574D44A-B7D2-4CE3-A7B7-95772820A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C794BB-0B08-4C6B-B317-FF75C3AD26A1}"/>
              </a:ext>
            </a:extLst>
          </p:cNvPr>
          <p:cNvSpPr>
            <a:spLocks noGrp="1"/>
          </p:cNvSpPr>
          <p:nvPr>
            <p:ph type="dt" sz="half" idx="10"/>
          </p:nvPr>
        </p:nvSpPr>
        <p:spPr/>
        <p:txBody>
          <a:bodyPr/>
          <a:lstStyle/>
          <a:p>
            <a:fld id="{6352AC13-F9C1-4C70-8B5E-5CA8B7FD7248}" type="datetime1">
              <a:rPr lang="en-US" smtClean="0"/>
              <a:t>6/20/2024</a:t>
            </a:fld>
            <a:endParaRPr lang="en-US"/>
          </a:p>
        </p:txBody>
      </p:sp>
      <p:sp>
        <p:nvSpPr>
          <p:cNvPr id="6" name="Footer Placeholder 5">
            <a:extLst>
              <a:ext uri="{FF2B5EF4-FFF2-40B4-BE49-F238E27FC236}">
                <a16:creationId xmlns:a16="http://schemas.microsoft.com/office/drawing/2014/main" id="{8950AD52-06C7-4D4D-9FBA-0D48680442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9024B7-6636-4256-A0FF-A1A4C06E6A60}"/>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8885024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9734A-151D-44CE-8F6F-B26A8C4F4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4ACA07-4521-4268-9282-D68687944E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30E9C3-4E8E-4B51-84B4-7F87129E33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B996D1-EEC2-4F5C-99FF-48430EC9B950}"/>
              </a:ext>
            </a:extLst>
          </p:cNvPr>
          <p:cNvSpPr>
            <a:spLocks noGrp="1"/>
          </p:cNvSpPr>
          <p:nvPr>
            <p:ph type="dt" sz="half" idx="10"/>
          </p:nvPr>
        </p:nvSpPr>
        <p:spPr/>
        <p:txBody>
          <a:bodyPr/>
          <a:lstStyle/>
          <a:p>
            <a:fld id="{22531B66-8917-4045-BDB6-EC25F50EE5D7}" type="datetime1">
              <a:rPr lang="en-US" smtClean="0"/>
              <a:t>6/20/2024</a:t>
            </a:fld>
            <a:endParaRPr lang="en-US"/>
          </a:p>
        </p:txBody>
      </p:sp>
      <p:sp>
        <p:nvSpPr>
          <p:cNvPr id="6" name="Footer Placeholder 5">
            <a:extLst>
              <a:ext uri="{FF2B5EF4-FFF2-40B4-BE49-F238E27FC236}">
                <a16:creationId xmlns:a16="http://schemas.microsoft.com/office/drawing/2014/main" id="{732FAFD2-98D1-40B2-AAA0-C3BBFF5A22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91A3E5-E765-475E-86DB-B5F49E7A0923}"/>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3778250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A3ECE-A327-4593-9B24-B00228B72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08319B-5EC3-4E83-A7F0-D0BB6E0257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4D7C7A-20DE-40BE-8FA7-7882ED6B447B}"/>
              </a:ext>
            </a:extLst>
          </p:cNvPr>
          <p:cNvSpPr>
            <a:spLocks noGrp="1"/>
          </p:cNvSpPr>
          <p:nvPr>
            <p:ph type="dt" sz="half" idx="10"/>
          </p:nvPr>
        </p:nvSpPr>
        <p:spPr/>
        <p:txBody>
          <a:bodyPr/>
          <a:lstStyle/>
          <a:p>
            <a:fld id="{ABE8A42C-F152-4255-993C-0AD03B7EDC7C}" type="datetime1">
              <a:rPr lang="en-US" smtClean="0"/>
              <a:t>6/20/2024</a:t>
            </a:fld>
            <a:endParaRPr lang="en-US"/>
          </a:p>
        </p:txBody>
      </p:sp>
      <p:sp>
        <p:nvSpPr>
          <p:cNvPr id="5" name="Footer Placeholder 4">
            <a:extLst>
              <a:ext uri="{FF2B5EF4-FFF2-40B4-BE49-F238E27FC236}">
                <a16:creationId xmlns:a16="http://schemas.microsoft.com/office/drawing/2014/main" id="{0AEFFD63-51AF-44C3-979C-C9D363F9F1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682D04-8ACB-4D04-8D3E-E9A62D13A3B6}"/>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1428275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9F71E1-E997-4AC1-83AB-6BFB81FF764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08818DD-4EB9-40B1-9B1C-A6747A567E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DAFE29-C9CD-479B-B4A7-7CB6CFA429C7}"/>
              </a:ext>
            </a:extLst>
          </p:cNvPr>
          <p:cNvSpPr>
            <a:spLocks noGrp="1"/>
          </p:cNvSpPr>
          <p:nvPr>
            <p:ph type="dt" sz="half" idx="10"/>
          </p:nvPr>
        </p:nvSpPr>
        <p:spPr/>
        <p:txBody>
          <a:bodyPr/>
          <a:lstStyle/>
          <a:p>
            <a:fld id="{54E92F30-EEF3-479D-B762-4AC8BCD9C724}" type="datetime1">
              <a:rPr lang="en-US" smtClean="0"/>
              <a:t>6/20/2024</a:t>
            </a:fld>
            <a:endParaRPr lang="en-US"/>
          </a:p>
        </p:txBody>
      </p:sp>
      <p:sp>
        <p:nvSpPr>
          <p:cNvPr id="5" name="Footer Placeholder 4">
            <a:extLst>
              <a:ext uri="{FF2B5EF4-FFF2-40B4-BE49-F238E27FC236}">
                <a16:creationId xmlns:a16="http://schemas.microsoft.com/office/drawing/2014/main" id="{87021658-B4FF-458F-BA5C-161D6D86C4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1D64B-BDBF-446C-B8EE-444E4539AE06}"/>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6018862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B7AEBE-474B-C541-B9B0-F1CC2DD8129B}"/>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120" b="69309"/>
          <a:stretch/>
        </p:blipFill>
        <p:spPr>
          <a:xfrm>
            <a:off x="-5702" y="5847648"/>
            <a:ext cx="8240003" cy="1017403"/>
          </a:xfrm>
          <a:prstGeom prst="rect">
            <a:avLst/>
          </a:prstGeom>
          <a:solidFill>
            <a:schemeClr val="bg1">
              <a:lumMod val="85000"/>
              <a:alpha val="20000"/>
            </a:schemeClr>
          </a:solidFill>
        </p:spPr>
      </p:pic>
      <p:pic>
        <p:nvPicPr>
          <p:cNvPr id="9" name="Picture 8">
            <a:extLst>
              <a:ext uri="{FF2B5EF4-FFF2-40B4-BE49-F238E27FC236}">
                <a16:creationId xmlns:a16="http://schemas.microsoft.com/office/drawing/2014/main" id="{2D2F02AD-872D-4C41-BA92-5D0C745C248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6" r="1900" b="69309"/>
          <a:stretch/>
        </p:blipFill>
        <p:spPr>
          <a:xfrm>
            <a:off x="8282401" y="5850822"/>
            <a:ext cx="3952461" cy="1017403"/>
          </a:xfrm>
          <a:prstGeom prst="rect">
            <a:avLst/>
          </a:prstGeom>
          <a:solidFill>
            <a:schemeClr val="bg1">
              <a:lumMod val="85000"/>
              <a:alpha val="20000"/>
            </a:schemeClr>
          </a:solidFill>
        </p:spPr>
      </p:pic>
      <p:sp>
        <p:nvSpPr>
          <p:cNvPr id="2" name="Title 1">
            <a:extLst>
              <a:ext uri="{FF2B5EF4-FFF2-40B4-BE49-F238E27FC236}">
                <a16:creationId xmlns:a16="http://schemas.microsoft.com/office/drawing/2014/main" id="{90F33BAB-8132-9D49-AFD5-FD5A42ADF4A0}"/>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C7AFAD-E0DD-3C4F-AAF6-E33871038940}"/>
              </a:ext>
            </a:extLst>
          </p:cNvPr>
          <p:cNvSpPr>
            <a:spLocks noGrp="1"/>
          </p:cNvSpPr>
          <p:nvPr>
            <p:ph idx="1"/>
          </p:nvPr>
        </p:nvSpPr>
        <p:spPr/>
        <p:txBody>
          <a:bodyPr/>
          <a:lstStyle>
            <a:lvl1pPr>
              <a:defRPr sz="2400">
                <a:solidFill>
                  <a:schemeClr val="tx1"/>
                </a:solidFill>
                <a:latin typeface="Arial" panose="020B0604020202020204" pitchFamily="34" charset="0"/>
                <a:cs typeface="Arial" panose="020B0604020202020204" pitchFamily="34" charset="0"/>
              </a:defRPr>
            </a:lvl1pPr>
            <a:lvl2pPr>
              <a:defRPr sz="2000">
                <a:solidFill>
                  <a:schemeClr val="tx1"/>
                </a:solidFill>
                <a:latin typeface="Arial" panose="020B0604020202020204" pitchFamily="34" charset="0"/>
                <a:cs typeface="Arial" panose="020B0604020202020204" pitchFamily="34" charset="0"/>
              </a:defRPr>
            </a:lvl2pPr>
            <a:lvl3pPr>
              <a:defRPr sz="1800">
                <a:solidFill>
                  <a:schemeClr val="tx1"/>
                </a:solidFill>
                <a:latin typeface="Arial" panose="020B0604020202020204" pitchFamily="34" charset="0"/>
                <a:cs typeface="Arial" panose="020B0604020202020204" pitchFamily="34" charset="0"/>
              </a:defRPr>
            </a:lvl3pPr>
            <a:lvl4pPr>
              <a:defRPr sz="1600">
                <a:solidFill>
                  <a:schemeClr val="tx1"/>
                </a:solidFill>
                <a:latin typeface="Arial" panose="020B0604020202020204" pitchFamily="34" charset="0"/>
                <a:cs typeface="Arial" panose="020B0604020202020204" pitchFamily="34" charset="0"/>
              </a:defRPr>
            </a:lvl4pPr>
            <a:lvl5pPr>
              <a:defRPr sz="1600">
                <a:solidFill>
                  <a:schemeClr val="tx1"/>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5D484D-A210-CE49-9E98-07441D6304F4}"/>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1B1D009A-9F35-402B-8FD6-D4B100A8B80D}" type="datetime1">
              <a:rPr lang="en-US" smtClean="0"/>
              <a:pPr/>
              <a:t>6/20/2024</a:t>
            </a:fld>
            <a:endParaRPr lang="en-US"/>
          </a:p>
        </p:txBody>
      </p:sp>
      <p:sp>
        <p:nvSpPr>
          <p:cNvPr id="5" name="Footer Placeholder 4">
            <a:extLst>
              <a:ext uri="{FF2B5EF4-FFF2-40B4-BE49-F238E27FC236}">
                <a16:creationId xmlns:a16="http://schemas.microsoft.com/office/drawing/2014/main" id="{F68610FE-7134-8341-B9D2-6D74046CBB41}"/>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3EEB3A77-91BE-9045-8C12-66647E24B677}"/>
              </a:ext>
            </a:extLst>
          </p:cNvPr>
          <p:cNvSpPr>
            <a:spLocks noGrp="1"/>
          </p:cNvSpPr>
          <p:nvPr>
            <p:ph type="sldNum" sz="quarter" idx="12"/>
          </p:nvPr>
        </p:nvSpPr>
        <p:spPr>
          <a:xfrm>
            <a:off x="8610600" y="6355557"/>
            <a:ext cx="2743200" cy="365125"/>
          </a:xfrm>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7" name="Picture 6" descr="Blue_Gradient_bar_art.png">
            <a:extLst>
              <a:ext uri="{FF2B5EF4-FFF2-40B4-BE49-F238E27FC236}">
                <a16:creationId xmlns:a16="http://schemas.microsoft.com/office/drawing/2014/main" id="{67D260C1-CDA8-A14F-8FAD-26716C3547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cxnSp>
        <p:nvCxnSpPr>
          <p:cNvPr id="10" name="Straight Connector 9">
            <a:extLst>
              <a:ext uri="{FF2B5EF4-FFF2-40B4-BE49-F238E27FC236}">
                <a16:creationId xmlns:a16="http://schemas.microsoft.com/office/drawing/2014/main" id="{4AC9DFA2-F88C-4E2E-9ECA-1D79E0C7ACDF}"/>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9569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040453B-7765-6D4C-A7E3-67CBE8BB6143}"/>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7E5C1672-6165-4D50-9A0C-6659923125E6}" type="datetime1">
              <a:rPr lang="en-US" smtClean="0"/>
              <a:pPr/>
              <a:t>6/20/2024</a:t>
            </a:fld>
            <a:endParaRPr lang="en-US"/>
          </a:p>
        </p:txBody>
      </p:sp>
      <p:sp>
        <p:nvSpPr>
          <p:cNvPr id="4" name="Footer Placeholder 3">
            <a:extLst>
              <a:ext uri="{FF2B5EF4-FFF2-40B4-BE49-F238E27FC236}">
                <a16:creationId xmlns:a16="http://schemas.microsoft.com/office/drawing/2014/main" id="{8F15DAC4-7AFC-5543-92D7-D55373B5FCE2}"/>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C554EEA6-23D9-1C4E-93D4-CA13E10F9E68}"/>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9" name="Picture 8" descr="Blue_Gradient_bar_art.png">
            <a:extLst>
              <a:ext uri="{FF2B5EF4-FFF2-40B4-BE49-F238E27FC236}">
                <a16:creationId xmlns:a16="http://schemas.microsoft.com/office/drawing/2014/main" id="{C3DFC097-4674-D848-A6F7-8E04FD5305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sp>
        <p:nvSpPr>
          <p:cNvPr id="7" name="Title 1">
            <a:extLst>
              <a:ext uri="{FF2B5EF4-FFF2-40B4-BE49-F238E27FC236}">
                <a16:creationId xmlns:a16="http://schemas.microsoft.com/office/drawing/2014/main" id="{C785111F-9AFB-4797-97FD-C0B6E3DD5637}"/>
              </a:ext>
            </a:extLst>
          </p:cNvPr>
          <p:cNvSpPr>
            <a:spLocks noGrp="1"/>
          </p:cNvSpPr>
          <p:nvPr>
            <p:ph type="title"/>
          </p:nvPr>
        </p:nvSpPr>
        <p:spPr>
          <a:xfrm>
            <a:off x="835348" y="508091"/>
            <a:ext cx="10515600" cy="958850"/>
          </a:xfrm>
        </p:spPr>
        <p:txBody>
          <a:bodyPr>
            <a:normAutofit/>
          </a:bodyPr>
          <a:lstStyle>
            <a:lvl1pPr>
              <a:defRPr sz="3600" b="1" i="0" baseline="0">
                <a:latin typeface="Arial" panose="020B0604020202020204" pitchFamily="34" charset="0"/>
                <a:cs typeface="Arial" panose="020B0604020202020204" pitchFamily="34" charset="0"/>
              </a:defRPr>
            </a:lvl1pPr>
          </a:lstStyle>
          <a:p>
            <a:r>
              <a:rPr lang="en-US"/>
              <a:t>Click to edit Master title style</a:t>
            </a:r>
          </a:p>
        </p:txBody>
      </p:sp>
      <p:cxnSp>
        <p:nvCxnSpPr>
          <p:cNvPr id="8" name="Straight Connector 7">
            <a:extLst>
              <a:ext uri="{FF2B5EF4-FFF2-40B4-BE49-F238E27FC236}">
                <a16:creationId xmlns:a16="http://schemas.microsoft.com/office/drawing/2014/main" id="{5A795652-F60F-4D9D-B163-C985E6A19ACE}"/>
              </a:ext>
            </a:extLst>
          </p:cNvPr>
          <p:cNvCxnSpPr>
            <a:cxnSpLocks/>
          </p:cNvCxnSpPr>
          <p:nvPr userDrawn="1"/>
        </p:nvCxnSpPr>
        <p:spPr>
          <a:xfrm>
            <a:off x="997273" y="1461473"/>
            <a:ext cx="929276" cy="0"/>
          </a:xfrm>
          <a:prstGeom prst="line">
            <a:avLst/>
          </a:prstGeom>
          <a:ln w="38100" cmpd="sng">
            <a:solidFill>
              <a:srgbClr val="F75A1C"/>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7271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sual or Chart Slide">
    <p:spTree>
      <p:nvGrpSpPr>
        <p:cNvPr id="1" name=""/>
        <p:cNvGrpSpPr/>
        <p:nvPr/>
      </p:nvGrpSpPr>
      <p:grpSpPr>
        <a:xfrm>
          <a:off x="0" y="0"/>
          <a:ext cx="0" cy="0"/>
          <a:chOff x="0" y="0"/>
          <a:chExt cx="0" cy="0"/>
        </a:xfrm>
      </p:grpSpPr>
      <p:sp>
        <p:nvSpPr>
          <p:cNvPr id="7" name="Footer Placeholder 3">
            <a:extLst>
              <a:ext uri="{FF2B5EF4-FFF2-40B4-BE49-F238E27FC236}">
                <a16:creationId xmlns:a16="http://schemas.microsoft.com/office/drawing/2014/main" id="{61EF543F-3965-854C-9210-AA93C1C27B76}"/>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A3A87A79-BE2B-6D4E-B4CC-F0EC700A3238}"/>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pic>
        <p:nvPicPr>
          <p:cNvPr id="9" name="Picture 8">
            <a:extLst>
              <a:ext uri="{FF2B5EF4-FFF2-40B4-BE49-F238E27FC236}">
                <a16:creationId xmlns:a16="http://schemas.microsoft.com/office/drawing/2014/main" id="{A99F6E1E-D251-CF49-939B-503695F3A9CA}"/>
              </a:ext>
            </a:extLst>
          </p:cNvPr>
          <p:cNvPicPr>
            <a:picLocks noChangeAspect="1"/>
          </p:cNvPicPr>
          <p:nvPr userDrawn="1"/>
        </p:nvPicPr>
        <p:blipFill>
          <a:blip r:embed="rId2"/>
          <a:stretch>
            <a:fillRect/>
          </a:stretch>
        </p:blipFill>
        <p:spPr>
          <a:xfrm>
            <a:off x="0" y="-594"/>
            <a:ext cx="3376990" cy="6858594"/>
          </a:xfrm>
          <a:prstGeom prst="rect">
            <a:avLst/>
          </a:prstGeom>
        </p:spPr>
      </p:pic>
      <p:sp>
        <p:nvSpPr>
          <p:cNvPr id="10" name="Title 1">
            <a:extLst>
              <a:ext uri="{FF2B5EF4-FFF2-40B4-BE49-F238E27FC236}">
                <a16:creationId xmlns:a16="http://schemas.microsoft.com/office/drawing/2014/main" id="{8BB40F59-343A-7544-A2A8-1D508754D954}"/>
              </a:ext>
            </a:extLst>
          </p:cNvPr>
          <p:cNvSpPr>
            <a:spLocks noGrp="1"/>
          </p:cNvSpPr>
          <p:nvPr>
            <p:ph type="title"/>
          </p:nvPr>
        </p:nvSpPr>
        <p:spPr>
          <a:xfrm>
            <a:off x="440266" y="1968263"/>
            <a:ext cx="2665791" cy="1209615"/>
          </a:xfrm>
        </p:spPr>
        <p:txBody>
          <a:bodyPr>
            <a:noAutofit/>
          </a:bodyPr>
          <a:lstStyle>
            <a:lvl1pP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Content Placeholder 7">
            <a:extLst>
              <a:ext uri="{FF2B5EF4-FFF2-40B4-BE49-F238E27FC236}">
                <a16:creationId xmlns:a16="http://schemas.microsoft.com/office/drawing/2014/main" id="{6E42940C-3338-4E41-9C84-09C4410633B6}"/>
              </a:ext>
            </a:extLst>
          </p:cNvPr>
          <p:cNvSpPr>
            <a:spLocks noGrp="1"/>
          </p:cNvSpPr>
          <p:nvPr>
            <p:ph sz="quarter" idx="13"/>
          </p:nvPr>
        </p:nvSpPr>
        <p:spPr>
          <a:xfrm>
            <a:off x="4038600" y="822325"/>
            <a:ext cx="7877175" cy="5181600"/>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a:extLst>
              <a:ext uri="{FF2B5EF4-FFF2-40B4-BE49-F238E27FC236}">
                <a16:creationId xmlns:a16="http://schemas.microsoft.com/office/drawing/2014/main" id="{77734E6B-9D75-804C-94CC-0F1639DDB896}"/>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720DF151-32DB-4305-B575-6C0715BA51EC}" type="datetime1">
              <a:rPr lang="en-US" smtClean="0"/>
              <a:pPr/>
              <a:t>6/20/2024</a:t>
            </a:fld>
            <a:endParaRPr lang="en-US"/>
          </a:p>
        </p:txBody>
      </p:sp>
    </p:spTree>
    <p:extLst>
      <p:ext uri="{BB962C8B-B14F-4D97-AF65-F5344CB8AC3E}">
        <p14:creationId xmlns:p14="http://schemas.microsoft.com/office/powerpoint/2010/main" val="1479927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EDE7EB-3874-C24C-A3BB-5308BF72CACE}"/>
              </a:ext>
            </a:extLst>
          </p:cNvPr>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B6ABADBD-4B69-4AAF-B639-B2D3C9658AF0}" type="datetime1">
              <a:rPr lang="en-US" smtClean="0"/>
              <a:pPr/>
              <a:t>6/20/2024</a:t>
            </a:fld>
            <a:endParaRPr lang="en-US"/>
          </a:p>
        </p:txBody>
      </p:sp>
      <p:sp>
        <p:nvSpPr>
          <p:cNvPr id="4" name="Footer Placeholder 3">
            <a:extLst>
              <a:ext uri="{FF2B5EF4-FFF2-40B4-BE49-F238E27FC236}">
                <a16:creationId xmlns:a16="http://schemas.microsoft.com/office/drawing/2014/main" id="{730D2D45-641B-C444-8206-20CEBDF120DA}"/>
              </a:ext>
            </a:extLst>
          </p:cNvPr>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en-US"/>
          </a:p>
        </p:txBody>
      </p:sp>
      <p:sp>
        <p:nvSpPr>
          <p:cNvPr id="5" name="Slide Number Placeholder 4">
            <a:extLst>
              <a:ext uri="{FF2B5EF4-FFF2-40B4-BE49-F238E27FC236}">
                <a16:creationId xmlns:a16="http://schemas.microsoft.com/office/drawing/2014/main" id="{6DEC41E3-3EBA-AE4D-A933-3811413FB445}"/>
              </a:ext>
            </a:extLst>
          </p:cNvPr>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BEED455F-700D-BA4B-B3F6-B4E03929F5E0}" type="slidenum">
              <a:rPr lang="en-US" smtClean="0"/>
              <a:pPr/>
              <a:t>‹#›</a:t>
            </a:fld>
            <a:endParaRPr lang="en-US"/>
          </a:p>
        </p:txBody>
      </p:sp>
      <p:pic>
        <p:nvPicPr>
          <p:cNvPr id="6" name="Picture 5">
            <a:extLst>
              <a:ext uri="{FF2B5EF4-FFF2-40B4-BE49-F238E27FC236}">
                <a16:creationId xmlns:a16="http://schemas.microsoft.com/office/drawing/2014/main" id="{9E4FF416-AA47-7E4D-AAE1-1D4DAB7C9E32}"/>
              </a:ext>
            </a:extLst>
          </p:cNvPr>
          <p:cNvPicPr>
            <a:picLocks noChangeAspect="1"/>
          </p:cNvPicPr>
          <p:nvPr userDrawn="1"/>
        </p:nvPicPr>
        <p:blipFill>
          <a:blip r:embed="rId2"/>
          <a:stretch>
            <a:fillRect/>
          </a:stretch>
        </p:blipFill>
        <p:spPr>
          <a:xfrm>
            <a:off x="0" y="0"/>
            <a:ext cx="12192000" cy="2872409"/>
          </a:xfrm>
          <a:prstGeom prst="rect">
            <a:avLst/>
          </a:prstGeom>
        </p:spPr>
      </p:pic>
      <p:pic>
        <p:nvPicPr>
          <p:cNvPr id="7" name="Picture 6">
            <a:extLst>
              <a:ext uri="{FF2B5EF4-FFF2-40B4-BE49-F238E27FC236}">
                <a16:creationId xmlns:a16="http://schemas.microsoft.com/office/drawing/2014/main" id="{28269898-19E1-3F4C-9C2A-5685C4BCCAC1}"/>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1053" r="-120" b="10322"/>
          <a:stretch/>
        </p:blipFill>
        <p:spPr>
          <a:xfrm>
            <a:off x="0" y="2872409"/>
            <a:ext cx="8153401" cy="2972806"/>
          </a:xfrm>
          <a:prstGeom prst="rect">
            <a:avLst/>
          </a:prstGeom>
          <a:solidFill>
            <a:schemeClr val="bg1">
              <a:lumMod val="85000"/>
              <a:alpha val="20000"/>
            </a:schemeClr>
          </a:solidFill>
        </p:spPr>
      </p:pic>
      <p:pic>
        <p:nvPicPr>
          <p:cNvPr id="8" name="Picture 7">
            <a:extLst>
              <a:ext uri="{FF2B5EF4-FFF2-40B4-BE49-F238E27FC236}">
                <a16:creationId xmlns:a16="http://schemas.microsoft.com/office/drawing/2014/main" id="{8DFDDC4B-C13A-7F4F-87F3-309E52C2D095}"/>
              </a:ext>
            </a:extLst>
          </p:cNvPr>
          <p:cNvPicPr>
            <a:picLocks noChangeAspect="1"/>
          </p:cNvPicPr>
          <p:nvPr userDrawn="1"/>
        </p:nvPicPr>
        <p:blipFill rotWithShape="1">
          <a:blip r:embed="rId3">
            <a:alphaModFix amt="25000"/>
            <a:extLst>
              <a:ext uri="{28A0092B-C50C-407E-A947-70E740481C1C}">
                <a14:useLocalDpi xmlns:a14="http://schemas.microsoft.com/office/drawing/2010/main" val="0"/>
              </a:ext>
            </a:extLst>
          </a:blip>
          <a:srcRect l="50076" r="854" b="10322"/>
          <a:stretch/>
        </p:blipFill>
        <p:spPr>
          <a:xfrm>
            <a:off x="8153400" y="2872409"/>
            <a:ext cx="4038600" cy="2972806"/>
          </a:xfrm>
          <a:prstGeom prst="rect">
            <a:avLst/>
          </a:prstGeom>
          <a:solidFill>
            <a:schemeClr val="bg1">
              <a:lumMod val="85000"/>
              <a:alpha val="20000"/>
            </a:schemeClr>
          </a:solidFill>
        </p:spPr>
      </p:pic>
      <p:sp>
        <p:nvSpPr>
          <p:cNvPr id="9" name="Rectangle 8">
            <a:extLst>
              <a:ext uri="{FF2B5EF4-FFF2-40B4-BE49-F238E27FC236}">
                <a16:creationId xmlns:a16="http://schemas.microsoft.com/office/drawing/2014/main" id="{4238D639-DC5F-AD40-A382-30EDB5B7BBD7}"/>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542FB3CB-7C86-9E4B-941F-E7F873FF3304}"/>
              </a:ext>
            </a:extLst>
          </p:cNvPr>
          <p:cNvSpPr>
            <a:spLocks noGrp="1"/>
          </p:cNvSpPr>
          <p:nvPr>
            <p:ph type="title"/>
          </p:nvPr>
        </p:nvSpPr>
        <p:spPr>
          <a:xfrm>
            <a:off x="838200" y="366688"/>
            <a:ext cx="10515600" cy="1209615"/>
          </a:xfrm>
        </p:spPr>
        <p:txBody>
          <a:bodyPr>
            <a:normAutofit/>
          </a:bodyPr>
          <a:lstStyle>
            <a:lvl1pPr algn="ctr">
              <a:defRPr sz="3600" b="1" i="0" baseline="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E1BEAF61-1520-F54F-B9DC-37455A3F530B}"/>
              </a:ext>
            </a:extLst>
          </p:cNvPr>
          <p:cNvSpPr>
            <a:spLocks noGrp="1"/>
          </p:cNvSpPr>
          <p:nvPr>
            <p:ph type="body" sz="quarter" idx="14"/>
          </p:nvPr>
        </p:nvSpPr>
        <p:spPr>
          <a:xfrm>
            <a:off x="3386138" y="2917825"/>
            <a:ext cx="5922962" cy="2022475"/>
          </a:xfrm>
        </p:spPr>
        <p:txBody>
          <a:bodyPr/>
          <a:lstStyle>
            <a:lvl1pPr>
              <a:defRPr sz="2400" b="0" i="0" baseline="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7888EA61-F2EE-7B45-8D4B-A5DD550C22EC}"/>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person who is quoted</a:t>
            </a:r>
          </a:p>
        </p:txBody>
      </p:sp>
      <p:pic>
        <p:nvPicPr>
          <p:cNvPr id="13" name="Picture 12" descr="Quote_bubble.png">
            <a:extLst>
              <a:ext uri="{FF2B5EF4-FFF2-40B4-BE49-F238E27FC236}">
                <a16:creationId xmlns:a16="http://schemas.microsoft.com/office/drawing/2014/main" id="{A57C1BC5-5477-E341-9B9F-96D22AB2DC4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692321" y="2105025"/>
            <a:ext cx="876300" cy="812800"/>
          </a:xfrm>
          <a:prstGeom prst="rect">
            <a:avLst/>
          </a:prstGeom>
        </p:spPr>
      </p:pic>
    </p:spTree>
    <p:extLst>
      <p:ext uri="{BB962C8B-B14F-4D97-AF65-F5344CB8AC3E}">
        <p14:creationId xmlns:p14="http://schemas.microsoft.com/office/powerpoint/2010/main" val="224627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Thank You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1445D23-9F6A-984E-8259-71867770B1B0}"/>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851" r="-120" b="10322"/>
          <a:stretch/>
        </p:blipFill>
        <p:spPr>
          <a:xfrm>
            <a:off x="0" y="2872409"/>
            <a:ext cx="8169966" cy="2972806"/>
          </a:xfrm>
          <a:prstGeom prst="rect">
            <a:avLst/>
          </a:prstGeom>
          <a:solidFill>
            <a:schemeClr val="bg1">
              <a:lumMod val="85000"/>
              <a:alpha val="20000"/>
            </a:schemeClr>
          </a:solidFill>
        </p:spPr>
      </p:pic>
      <p:pic>
        <p:nvPicPr>
          <p:cNvPr id="14" name="Picture 13">
            <a:extLst>
              <a:ext uri="{FF2B5EF4-FFF2-40B4-BE49-F238E27FC236}">
                <a16:creationId xmlns:a16="http://schemas.microsoft.com/office/drawing/2014/main" id="{86C185B0-26A6-BF41-8DD1-4A11E15EB47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50075" r="1055" b="10322"/>
          <a:stretch/>
        </p:blipFill>
        <p:spPr>
          <a:xfrm>
            <a:off x="8169965" y="2872409"/>
            <a:ext cx="4022035" cy="2972806"/>
          </a:xfrm>
          <a:prstGeom prst="rect">
            <a:avLst/>
          </a:prstGeom>
          <a:solidFill>
            <a:schemeClr val="bg1">
              <a:lumMod val="85000"/>
              <a:alpha val="20000"/>
            </a:schemeClr>
          </a:solidFill>
        </p:spPr>
      </p:pic>
      <p:sp>
        <p:nvSpPr>
          <p:cNvPr id="6" name="Date Placeholder 2">
            <a:extLst>
              <a:ext uri="{FF2B5EF4-FFF2-40B4-BE49-F238E27FC236}">
                <a16:creationId xmlns:a16="http://schemas.microsoft.com/office/drawing/2014/main" id="{7732280B-780D-4847-A114-8137AFABD90F}"/>
              </a:ext>
            </a:extLst>
          </p:cNvPr>
          <p:cNvSpPr>
            <a:spLocks noGrp="1"/>
          </p:cNvSpPr>
          <p:nvPr>
            <p:ph type="dt" sz="half" idx="10"/>
          </p:nvPr>
        </p:nvSpPr>
        <p:spPr>
          <a:xfrm>
            <a:off x="838200" y="6356350"/>
            <a:ext cx="2743200" cy="365125"/>
          </a:xfrm>
        </p:spPr>
        <p:txBody>
          <a:bodyPr/>
          <a:lstStyle>
            <a:lvl1pPr>
              <a:defRPr>
                <a:latin typeface="Arial" panose="020B0604020202020204" pitchFamily="34" charset="0"/>
                <a:cs typeface="Arial" panose="020B0604020202020204" pitchFamily="34" charset="0"/>
              </a:defRPr>
            </a:lvl1pPr>
          </a:lstStyle>
          <a:p>
            <a:fld id="{CF2BD195-D07C-4D25-8561-C1BC703B20BF}" type="datetime1">
              <a:rPr lang="en-US" smtClean="0"/>
              <a:pPr/>
              <a:t>6/20/2024</a:t>
            </a:fld>
            <a:endParaRPr lang="en-US"/>
          </a:p>
        </p:txBody>
      </p:sp>
      <p:sp>
        <p:nvSpPr>
          <p:cNvPr id="7" name="Footer Placeholder 3">
            <a:extLst>
              <a:ext uri="{FF2B5EF4-FFF2-40B4-BE49-F238E27FC236}">
                <a16:creationId xmlns:a16="http://schemas.microsoft.com/office/drawing/2014/main" id="{37F81569-AAF5-3240-B08D-6AE2EB1325C2}"/>
              </a:ext>
            </a:extLst>
          </p:cNvPr>
          <p:cNvSpPr>
            <a:spLocks noGrp="1"/>
          </p:cNvSpPr>
          <p:nvPr>
            <p:ph type="ftr" sz="quarter" idx="11"/>
          </p:nvPr>
        </p:nvSpPr>
        <p:spPr>
          <a:xfrm>
            <a:off x="4038600" y="6356350"/>
            <a:ext cx="4114800" cy="365125"/>
          </a:xfrm>
        </p:spPr>
        <p:txBody>
          <a:bodyPr/>
          <a:lstStyle>
            <a:lvl1pPr>
              <a:defRPr>
                <a:latin typeface="Arial" panose="020B0604020202020204" pitchFamily="34" charset="0"/>
                <a:cs typeface="Arial" panose="020B0604020202020204" pitchFamily="34" charset="0"/>
              </a:defRPr>
            </a:lvl1pPr>
          </a:lstStyle>
          <a:p>
            <a:endParaRPr lang="en-US"/>
          </a:p>
        </p:txBody>
      </p:sp>
      <p:sp>
        <p:nvSpPr>
          <p:cNvPr id="8" name="Slide Number Placeholder 4">
            <a:extLst>
              <a:ext uri="{FF2B5EF4-FFF2-40B4-BE49-F238E27FC236}">
                <a16:creationId xmlns:a16="http://schemas.microsoft.com/office/drawing/2014/main" id="{B9C400A3-EAD1-0C4C-9761-CA69F6792227}"/>
              </a:ext>
            </a:extLst>
          </p:cNvPr>
          <p:cNvSpPr>
            <a:spLocks noGrp="1"/>
          </p:cNvSpPr>
          <p:nvPr>
            <p:ph type="sldNum" sz="quarter" idx="12"/>
          </p:nvPr>
        </p:nvSpPr>
        <p:spPr>
          <a:xfrm>
            <a:off x="8610600" y="6356350"/>
            <a:ext cx="2743200" cy="365125"/>
          </a:xfrm>
        </p:spPr>
        <p:txBody>
          <a:bodyPr/>
          <a:lstStyle>
            <a:lvl1pPr>
              <a:defRPr>
                <a:latin typeface="Arial" panose="020B0604020202020204" pitchFamily="34" charset="0"/>
                <a:cs typeface="Arial" panose="020B0604020202020204" pitchFamily="34" charset="0"/>
              </a:defRPr>
            </a:lvl1pPr>
          </a:lstStyle>
          <a:p>
            <a:fld id="{7E6301CB-089A-4061-8BBB-88783F2240A8}" type="slidenum">
              <a:rPr lang="en-US" smtClean="0"/>
              <a:pPr/>
              <a:t>‹#›</a:t>
            </a:fld>
            <a:endParaRPr lang="en-US"/>
          </a:p>
        </p:txBody>
      </p:sp>
      <p:sp>
        <p:nvSpPr>
          <p:cNvPr id="16" name="Rectangle 15">
            <a:extLst>
              <a:ext uri="{FF2B5EF4-FFF2-40B4-BE49-F238E27FC236}">
                <a16:creationId xmlns:a16="http://schemas.microsoft.com/office/drawing/2014/main" id="{D2FE23B6-61B9-8143-B8F8-675D04D22A26}"/>
              </a:ext>
            </a:extLst>
          </p:cNvPr>
          <p:cNvSpPr/>
          <p:nvPr userDrawn="1"/>
        </p:nvSpPr>
        <p:spPr>
          <a:xfrm>
            <a:off x="2430684" y="2549387"/>
            <a:ext cx="7592992" cy="2872410"/>
          </a:xfrm>
          <a:prstGeom prst="rect">
            <a:avLst/>
          </a:prstGeom>
          <a:solidFill>
            <a:srgbClr val="FFFFFF"/>
          </a:solidFill>
          <a:ln>
            <a:noFill/>
          </a:ln>
          <a:effectLst>
            <a:outerShdw blurRad="63500" sx="101000" sy="101000" algn="ctr" rotWithShape="0">
              <a:prstClr val="black">
                <a:alpha val="1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Picture Placeholder 11">
            <a:extLst>
              <a:ext uri="{FF2B5EF4-FFF2-40B4-BE49-F238E27FC236}">
                <a16:creationId xmlns:a16="http://schemas.microsoft.com/office/drawing/2014/main" id="{384AFA6D-DADD-3E46-9E27-F1B0A5041CA2}"/>
              </a:ext>
            </a:extLst>
          </p:cNvPr>
          <p:cNvSpPr>
            <a:spLocks noGrp="1"/>
          </p:cNvSpPr>
          <p:nvPr>
            <p:ph type="pic" sz="quarter" idx="13" hasCustomPrompt="1"/>
          </p:nvPr>
        </p:nvSpPr>
        <p:spPr>
          <a:xfrm>
            <a:off x="8974138" y="4441825"/>
            <a:ext cx="1828800" cy="1914525"/>
          </a:xfrm>
          <a:solidFill>
            <a:schemeClr val="bg1">
              <a:lumMod val="85000"/>
            </a:schemeClr>
          </a:solidFill>
        </p:spPr>
        <p:txBody>
          <a:bodyPr/>
          <a:lstStyle>
            <a:lvl1pPr marL="0" indent="0">
              <a:buNone/>
              <a:defRPr/>
            </a:lvl1pPr>
          </a:lstStyle>
          <a:p>
            <a:r>
              <a:rPr lang="en-US"/>
              <a:t>Photo of presenter</a:t>
            </a:r>
          </a:p>
        </p:txBody>
      </p:sp>
      <p:sp>
        <p:nvSpPr>
          <p:cNvPr id="11" name="Text Placeholder 15">
            <a:extLst>
              <a:ext uri="{FF2B5EF4-FFF2-40B4-BE49-F238E27FC236}">
                <a16:creationId xmlns:a16="http://schemas.microsoft.com/office/drawing/2014/main" id="{A709A19C-BB94-5740-AE3D-143541042A10}"/>
              </a:ext>
            </a:extLst>
          </p:cNvPr>
          <p:cNvSpPr>
            <a:spLocks noGrp="1"/>
          </p:cNvSpPr>
          <p:nvPr>
            <p:ph type="body" sz="quarter" idx="14" hasCustomPrompt="1"/>
          </p:nvPr>
        </p:nvSpPr>
        <p:spPr>
          <a:xfrm>
            <a:off x="3319714" y="2879261"/>
            <a:ext cx="5922962" cy="2022475"/>
          </a:xfrm>
        </p:spPr>
        <p:txBody>
          <a:bodyPr anchor="ctr">
            <a:normAutofit/>
          </a:bodyPr>
          <a:lstStyle>
            <a:lvl1pPr marL="0" indent="0" algn="ctr">
              <a:buNone/>
              <a:defRPr sz="4400" b="1" i="0" baseline="0">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Thank you!</a:t>
            </a:r>
          </a:p>
        </p:txBody>
      </p:sp>
      <p:pic>
        <p:nvPicPr>
          <p:cNvPr id="12" name="Picture 11">
            <a:extLst>
              <a:ext uri="{FF2B5EF4-FFF2-40B4-BE49-F238E27FC236}">
                <a16:creationId xmlns:a16="http://schemas.microsoft.com/office/drawing/2014/main" id="{D0C6E4F9-189C-AE47-9835-DC5358A608CC}"/>
              </a:ext>
            </a:extLst>
          </p:cNvPr>
          <p:cNvPicPr>
            <a:picLocks noChangeAspect="1"/>
          </p:cNvPicPr>
          <p:nvPr userDrawn="1"/>
        </p:nvPicPr>
        <p:blipFill rotWithShape="1">
          <a:blip r:embed="rId3"/>
          <a:srcRect b="54956"/>
          <a:stretch/>
        </p:blipFill>
        <p:spPr>
          <a:xfrm>
            <a:off x="4669089" y="475435"/>
            <a:ext cx="3017944" cy="1293855"/>
          </a:xfrm>
          <a:prstGeom prst="rect">
            <a:avLst/>
          </a:prstGeom>
        </p:spPr>
      </p:pic>
      <p:pic>
        <p:nvPicPr>
          <p:cNvPr id="17" name="Picture 16" descr="Blue_Gradient_bar_art.png">
            <a:extLst>
              <a:ext uri="{FF2B5EF4-FFF2-40B4-BE49-F238E27FC236}">
                <a16:creationId xmlns:a16="http://schemas.microsoft.com/office/drawing/2014/main" id="{3F632186-65AB-4659-B92F-1DF23FC4485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02" y="0"/>
            <a:ext cx="12197701" cy="512369"/>
          </a:xfrm>
          <a:prstGeom prst="rect">
            <a:avLst/>
          </a:prstGeom>
        </p:spPr>
      </p:pic>
      <p:pic>
        <p:nvPicPr>
          <p:cNvPr id="18" name="Picture 17" descr="Blue_Gradient_bar_art.png">
            <a:extLst>
              <a:ext uri="{FF2B5EF4-FFF2-40B4-BE49-F238E27FC236}">
                <a16:creationId xmlns:a16="http://schemas.microsoft.com/office/drawing/2014/main" id="{6F671D7B-03AC-49E0-83ED-634E9B0FDD5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081618"/>
            <a:ext cx="12197701" cy="205975"/>
          </a:xfrm>
          <a:prstGeom prst="rect">
            <a:avLst/>
          </a:prstGeom>
        </p:spPr>
      </p:pic>
      <p:pic>
        <p:nvPicPr>
          <p:cNvPr id="19" name="Picture 18" descr="A screenshot of a cell phone&#10;&#10;Description automatically generated">
            <a:extLst>
              <a:ext uri="{FF2B5EF4-FFF2-40B4-BE49-F238E27FC236}">
                <a16:creationId xmlns:a16="http://schemas.microsoft.com/office/drawing/2014/main" id="{31F17E50-ED0F-4DBA-A882-262F0E67D6B0}"/>
              </a:ext>
            </a:extLst>
          </p:cNvPr>
          <p:cNvPicPr>
            <a:picLocks noChangeAspect="1"/>
          </p:cNvPicPr>
          <p:nvPr userDrawn="1"/>
        </p:nvPicPr>
        <p:blipFill>
          <a:blip r:embed="rId5"/>
          <a:stretch>
            <a:fillRect/>
          </a:stretch>
        </p:blipFill>
        <p:spPr>
          <a:xfrm>
            <a:off x="2693194" y="616650"/>
            <a:ext cx="6805612" cy="1360687"/>
          </a:xfrm>
          <a:prstGeom prst="rect">
            <a:avLst/>
          </a:prstGeom>
        </p:spPr>
      </p:pic>
    </p:spTree>
    <p:extLst>
      <p:ext uri="{BB962C8B-B14F-4D97-AF65-F5344CB8AC3E}">
        <p14:creationId xmlns:p14="http://schemas.microsoft.com/office/powerpoint/2010/main" val="687852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C43A-A24D-436B-9FE7-ECF6BA8BF7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17B22BA-184B-4FD3-9DDC-F981C7E0AC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A82C2AC-02D1-4FCE-A1F6-3E7E810B7CEE}"/>
              </a:ext>
            </a:extLst>
          </p:cNvPr>
          <p:cNvSpPr>
            <a:spLocks noGrp="1"/>
          </p:cNvSpPr>
          <p:nvPr>
            <p:ph type="dt" sz="half" idx="10"/>
          </p:nvPr>
        </p:nvSpPr>
        <p:spPr/>
        <p:txBody>
          <a:bodyPr/>
          <a:lstStyle/>
          <a:p>
            <a:fld id="{E254661D-BCC0-418A-9ADD-F02B96C6F91C}" type="datetime1">
              <a:rPr lang="en-US" smtClean="0"/>
              <a:t>6/20/2024</a:t>
            </a:fld>
            <a:endParaRPr lang="en-US"/>
          </a:p>
        </p:txBody>
      </p:sp>
      <p:sp>
        <p:nvSpPr>
          <p:cNvPr id="5" name="Footer Placeholder 4">
            <a:extLst>
              <a:ext uri="{FF2B5EF4-FFF2-40B4-BE49-F238E27FC236}">
                <a16:creationId xmlns:a16="http://schemas.microsoft.com/office/drawing/2014/main" id="{E500F9A4-9F19-44AE-873E-DA13D99EA8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9185BE-5D22-4407-8EA8-342F570C589B}"/>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84699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6C2CA-B9B5-431C-9045-DAFBF1FDA5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AEA982-7618-42AE-AC1D-FACC1DA5F6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1F1AAD-E46C-4261-9A10-12F95497E7CC}"/>
              </a:ext>
            </a:extLst>
          </p:cNvPr>
          <p:cNvSpPr>
            <a:spLocks noGrp="1"/>
          </p:cNvSpPr>
          <p:nvPr>
            <p:ph type="dt" sz="half" idx="10"/>
          </p:nvPr>
        </p:nvSpPr>
        <p:spPr/>
        <p:txBody>
          <a:bodyPr/>
          <a:lstStyle/>
          <a:p>
            <a:fld id="{362C89D4-FBB6-4438-A42F-590D88E96226}" type="datetime1">
              <a:rPr lang="en-US" smtClean="0"/>
              <a:t>6/20/2024</a:t>
            </a:fld>
            <a:endParaRPr lang="en-US"/>
          </a:p>
        </p:txBody>
      </p:sp>
      <p:sp>
        <p:nvSpPr>
          <p:cNvPr id="5" name="Footer Placeholder 4">
            <a:extLst>
              <a:ext uri="{FF2B5EF4-FFF2-40B4-BE49-F238E27FC236}">
                <a16:creationId xmlns:a16="http://schemas.microsoft.com/office/drawing/2014/main" id="{BE86CF7B-71ED-48EB-9CDB-28F8452221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E0FFB1-128D-49C6-BDB8-2105D84194E1}"/>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220738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0729-05D7-4C95-B78F-649E503A57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A5473C-AB41-4489-9C43-F3BB469A39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EB35B4-6254-440E-A617-68272285400D}"/>
              </a:ext>
            </a:extLst>
          </p:cNvPr>
          <p:cNvSpPr>
            <a:spLocks noGrp="1"/>
          </p:cNvSpPr>
          <p:nvPr>
            <p:ph type="dt" sz="half" idx="10"/>
          </p:nvPr>
        </p:nvSpPr>
        <p:spPr/>
        <p:txBody>
          <a:bodyPr/>
          <a:lstStyle/>
          <a:p>
            <a:fld id="{47828F69-511C-424D-AC35-03681D27A471}" type="datetime1">
              <a:rPr lang="en-US" smtClean="0"/>
              <a:t>6/20/2024</a:t>
            </a:fld>
            <a:endParaRPr lang="en-US"/>
          </a:p>
        </p:txBody>
      </p:sp>
      <p:sp>
        <p:nvSpPr>
          <p:cNvPr id="5" name="Footer Placeholder 4">
            <a:extLst>
              <a:ext uri="{FF2B5EF4-FFF2-40B4-BE49-F238E27FC236}">
                <a16:creationId xmlns:a16="http://schemas.microsoft.com/office/drawing/2014/main" id="{9B8C4D81-0B79-4793-A67E-C4E8932B0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192653-891D-40FC-9C69-FEC8B2F579E8}"/>
              </a:ext>
            </a:extLst>
          </p:cNvPr>
          <p:cNvSpPr>
            <a:spLocks noGrp="1"/>
          </p:cNvSpPr>
          <p:nvPr>
            <p:ph type="sldNum" sz="quarter" idx="12"/>
          </p:nvPr>
        </p:nvSpPr>
        <p:spPr/>
        <p:txBody>
          <a:bodyPr/>
          <a:lstStyle/>
          <a:p>
            <a:fld id="{8BD416C4-3E2A-4C79-AE05-143FD2AEAD24}" type="slidenum">
              <a:rPr lang="en-US" smtClean="0"/>
              <a:t>‹#›</a:t>
            </a:fld>
            <a:endParaRPr lang="en-US"/>
          </a:p>
        </p:txBody>
      </p:sp>
    </p:spTree>
    <p:extLst>
      <p:ext uri="{BB962C8B-B14F-4D97-AF65-F5344CB8AC3E}">
        <p14:creationId xmlns:p14="http://schemas.microsoft.com/office/powerpoint/2010/main" val="35708984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979743-5AB5-064C-AD5D-A29DA4FAB2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1184B0F-C106-4C40-9374-17725B84F5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69EF0-DF4A-BC42-A4C7-6980C55692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BCD5A1-6284-4663-8918-315DE707DAEE}" type="datetime1">
              <a:rPr lang="en-US" smtClean="0"/>
              <a:t>6/20/2024</a:t>
            </a:fld>
            <a:endParaRPr lang="en-US"/>
          </a:p>
        </p:txBody>
      </p:sp>
      <p:sp>
        <p:nvSpPr>
          <p:cNvPr id="5" name="Footer Placeholder 4">
            <a:extLst>
              <a:ext uri="{FF2B5EF4-FFF2-40B4-BE49-F238E27FC236}">
                <a16:creationId xmlns:a16="http://schemas.microsoft.com/office/drawing/2014/main" id="{9AA8E1F6-961B-0045-8CD8-EA4E403A68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AEC0997-EE44-1242-9DF0-7F7294981F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D455F-700D-BA4B-B3F6-B4E03929F5E0}" type="slidenum">
              <a:rPr lang="en-US" smtClean="0"/>
              <a:t>‹#›</a:t>
            </a:fld>
            <a:endParaRPr lang="en-US"/>
          </a:p>
        </p:txBody>
      </p:sp>
    </p:spTree>
    <p:extLst>
      <p:ext uri="{BB962C8B-B14F-4D97-AF65-F5344CB8AC3E}">
        <p14:creationId xmlns:p14="http://schemas.microsoft.com/office/powerpoint/2010/main" val="34294998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93" r:id="rId4"/>
    <p:sldLayoutId id="2147483694" r:id="rId5"/>
    <p:sldLayoutId id="2147483695"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1C2A00-D189-46F7-9F16-965705887E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55B61F-9AE6-4C78-B947-19B5CCDC39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C587EA-1328-43C6-ACA4-94E7714958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D0508-BDFD-4E4A-ADEF-6B4D0E050D25}" type="datetime1">
              <a:rPr lang="en-US" smtClean="0"/>
              <a:t>6/20/2024</a:t>
            </a:fld>
            <a:endParaRPr lang="en-US"/>
          </a:p>
        </p:txBody>
      </p:sp>
      <p:sp>
        <p:nvSpPr>
          <p:cNvPr id="5" name="Footer Placeholder 4">
            <a:extLst>
              <a:ext uri="{FF2B5EF4-FFF2-40B4-BE49-F238E27FC236}">
                <a16:creationId xmlns:a16="http://schemas.microsoft.com/office/drawing/2014/main" id="{375E6449-71C9-41CB-A9B8-5521682F69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5FDC6C-F435-4710-A6B5-57769C6C12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D416C4-3E2A-4C79-AE05-143FD2AEAD24}" type="slidenum">
              <a:rPr lang="en-US" smtClean="0"/>
              <a:t>‹#›</a:t>
            </a:fld>
            <a:endParaRPr lang="en-US"/>
          </a:p>
        </p:txBody>
      </p:sp>
    </p:spTree>
    <p:extLst>
      <p:ext uri="{BB962C8B-B14F-4D97-AF65-F5344CB8AC3E}">
        <p14:creationId xmlns:p14="http://schemas.microsoft.com/office/powerpoint/2010/main" val="200270054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1DCC57C-8210-A5F0-C3F8-4218C622F55D}"/>
              </a:ext>
            </a:extLst>
          </p:cNvPr>
          <p:cNvSpPr/>
          <p:nvPr/>
        </p:nvSpPr>
        <p:spPr>
          <a:xfrm>
            <a:off x="1026160" y="1750566"/>
            <a:ext cx="4754880" cy="423831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AF6"/>
              </a:solidFill>
              <a:effectLst/>
              <a:uLnTx/>
              <a:uFillTx/>
              <a:latin typeface="Sabon Next LT"/>
              <a:ea typeface="+mn-ea"/>
              <a:cs typeface="+mn-cs"/>
            </a:endParaRPr>
          </a:p>
        </p:txBody>
      </p:sp>
      <p:sp>
        <p:nvSpPr>
          <p:cNvPr id="6" name="Rectangle: Rounded Corners 5">
            <a:extLst>
              <a:ext uri="{FF2B5EF4-FFF2-40B4-BE49-F238E27FC236}">
                <a16:creationId xmlns:a16="http://schemas.microsoft.com/office/drawing/2014/main" id="{7B99CBFF-360F-8C13-D6FA-E81F8B55F418}"/>
              </a:ext>
            </a:extLst>
          </p:cNvPr>
          <p:cNvSpPr/>
          <p:nvPr/>
        </p:nvSpPr>
        <p:spPr>
          <a:xfrm>
            <a:off x="6151880" y="1734939"/>
            <a:ext cx="4754880" cy="422148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FAF6"/>
              </a:solidFill>
              <a:effectLst/>
              <a:uLnTx/>
              <a:uFillTx/>
              <a:latin typeface="Sabon Next LT"/>
              <a:ea typeface="+mn-ea"/>
              <a:cs typeface="+mn-cs"/>
            </a:endParaRPr>
          </a:p>
        </p:txBody>
      </p:sp>
      <p:pic>
        <p:nvPicPr>
          <p:cNvPr id="8" name="Picture 7" descr="Text&#10;&#10;Description automatically generated">
            <a:extLst>
              <a:ext uri="{FF2B5EF4-FFF2-40B4-BE49-F238E27FC236}">
                <a16:creationId xmlns:a16="http://schemas.microsoft.com/office/drawing/2014/main" id="{F7BC7880-C259-392A-B36E-B8024CC9E4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080" y="2324206"/>
            <a:ext cx="4886960" cy="977392"/>
          </a:xfrm>
          <a:prstGeom prst="rect">
            <a:avLst/>
          </a:prstGeom>
        </p:spPr>
      </p:pic>
      <p:sp>
        <p:nvSpPr>
          <p:cNvPr id="9" name="TextBox 8">
            <a:extLst>
              <a:ext uri="{FF2B5EF4-FFF2-40B4-BE49-F238E27FC236}">
                <a16:creationId xmlns:a16="http://schemas.microsoft.com/office/drawing/2014/main" id="{53F2C15C-F4FE-B081-8AC5-944C6C97BE77}"/>
              </a:ext>
            </a:extLst>
          </p:cNvPr>
          <p:cNvSpPr txBox="1"/>
          <p:nvPr/>
        </p:nvSpPr>
        <p:spPr>
          <a:xfrm>
            <a:off x="1396017" y="3593422"/>
            <a:ext cx="3637280" cy="2308324"/>
          </a:xfrm>
          <a:prstGeom prst="rect">
            <a:avLst/>
          </a:prstGeom>
          <a:noFill/>
        </p:spPr>
        <p:txBody>
          <a:bodyPr wrap="square" lIns="91440" tIns="45720" rIns="91440" bIns="45720" rtlCol="0" anchor="t">
            <a:spAutoFit/>
          </a:bodyPr>
          <a:lstStyle/>
          <a:p>
            <a:pPr algn="ctr" defTabSz="457200">
              <a:defRPr/>
            </a:pPr>
            <a:r>
              <a:rPr lang="en-US" sz="3600" b="1" dirty="0">
                <a:solidFill>
                  <a:srgbClr val="000000"/>
                </a:solidFill>
                <a:latin typeface="Montserrat"/>
              </a:rPr>
              <a:t>Labor Market Information (LMI)</a:t>
            </a:r>
            <a:endParaRPr lang="en-US" sz="3600" b="1" dirty="0">
              <a:solidFill>
                <a:srgbClr val="000000"/>
              </a:solidFill>
              <a:latin typeface="Montserrat" panose="00000500000000000000" pitchFamily="2" charset="0"/>
            </a:endParaRPr>
          </a:p>
          <a:p>
            <a:pPr algn="ctr" defTabSz="457200">
              <a:defRPr/>
            </a:pPr>
            <a:r>
              <a:rPr lang="en-US" sz="3600" b="1" dirty="0">
                <a:solidFill>
                  <a:srgbClr val="000000"/>
                </a:solidFill>
                <a:latin typeface="Montserrat"/>
              </a:rPr>
              <a:t> Questions</a:t>
            </a:r>
            <a:endParaRPr lang="en-US" sz="3600" b="1" i="0" u="none" strike="noStrike" kern="1200" cap="none" spc="0" normalizeH="0" baseline="0" noProof="0" dirty="0">
              <a:ln>
                <a:noFill/>
              </a:ln>
              <a:solidFill>
                <a:srgbClr val="000000"/>
              </a:solidFill>
              <a:effectLst/>
              <a:uLnTx/>
              <a:uFillTx/>
              <a:latin typeface="Montserrat" panose="00000500000000000000" pitchFamily="2" charset="0"/>
            </a:endParaRPr>
          </a:p>
        </p:txBody>
      </p:sp>
      <p:sp>
        <p:nvSpPr>
          <p:cNvPr id="10" name="TextBox 9">
            <a:extLst>
              <a:ext uri="{FF2B5EF4-FFF2-40B4-BE49-F238E27FC236}">
                <a16:creationId xmlns:a16="http://schemas.microsoft.com/office/drawing/2014/main" id="{C45BB32A-6346-E535-C92D-485241E93E7A}"/>
              </a:ext>
            </a:extLst>
          </p:cNvPr>
          <p:cNvSpPr txBox="1"/>
          <p:nvPr/>
        </p:nvSpPr>
        <p:spPr>
          <a:xfrm>
            <a:off x="6458636" y="1540830"/>
            <a:ext cx="3916680" cy="4924425"/>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200" b="1" i="0" u="none" strike="noStrike" kern="1200" cap="none" spc="0" normalizeH="0" baseline="0" noProof="0" dirty="0">
              <a:ln>
                <a:noFill/>
              </a:ln>
              <a:solidFill>
                <a:srgbClr val="000000"/>
              </a:solidFill>
              <a:effectLst/>
              <a:uLnTx/>
              <a:uFillTx/>
              <a:latin typeface="Montserra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b="1" i="0" u="none" strike="noStrike" kern="1200" cap="none" spc="0" normalizeH="0" baseline="0" noProof="0" dirty="0">
              <a:ln>
                <a:noFill/>
              </a:ln>
              <a:solidFill>
                <a:srgbClr val="000000"/>
              </a:solidFill>
              <a:effectLst/>
              <a:uLnTx/>
              <a:uFillTx/>
              <a:latin typeface="Montserrat" panose="00000500000000000000" pitchFamily="2" charset="0"/>
            </a:endParaRPr>
          </a:p>
          <a:p>
            <a:pPr defTabSz="457200">
              <a:defRPr/>
            </a:pPr>
            <a:r>
              <a:rPr lang="en-US" b="1" dirty="0">
                <a:solidFill>
                  <a:srgbClr val="000000"/>
                </a:solidFill>
                <a:latin typeface="Montserrat"/>
              </a:rPr>
              <a:t>In the Chat, please respond to these two questions:</a:t>
            </a:r>
            <a:endParaRPr lang="en-US" b="1" i="0" u="none" strike="noStrike" kern="1200" cap="none" spc="0" normalizeH="0" baseline="0" noProof="0" dirty="0">
              <a:ln>
                <a:noFill/>
              </a:ln>
              <a:solidFill>
                <a:srgbClr val="000000"/>
              </a:solidFill>
              <a:effectLst/>
              <a:uLnTx/>
              <a:uFillTx/>
              <a:latin typeface="Montserrat"/>
            </a:endParaRPr>
          </a:p>
          <a:p>
            <a:pPr defTabSz="457200">
              <a:defRPr/>
            </a:pPr>
            <a:endParaRPr lang="en-US" b="1" dirty="0">
              <a:solidFill>
                <a:srgbClr val="000000"/>
              </a:solidFill>
              <a:latin typeface="Montserrat"/>
              <a:cs typeface="Arial"/>
            </a:endParaRPr>
          </a:p>
          <a:p>
            <a:pPr marL="228600" indent="-228600" defTabSz="457200">
              <a:buAutoNum type="arabicPeriod"/>
              <a:defRPr/>
            </a:pPr>
            <a:r>
              <a:rPr lang="en-US" dirty="0">
                <a:latin typeface="Montserrat"/>
                <a:ea typeface="+mn-lt"/>
                <a:cs typeface="Calibri"/>
              </a:rPr>
              <a:t>Consider the county/counties served by your project - to</a:t>
            </a:r>
            <a:r>
              <a:rPr lang="en-US" dirty="0">
                <a:latin typeface="Montserrat"/>
                <a:ea typeface="+mn-lt"/>
                <a:cs typeface="+mn-lt"/>
              </a:rPr>
              <a:t> the best of your knowledge, what are the leading employment opportunities available in the current labor market</a:t>
            </a:r>
            <a:r>
              <a:rPr lang="en-US" dirty="0">
                <a:solidFill>
                  <a:srgbClr val="000000"/>
                </a:solidFill>
                <a:latin typeface="Montserrat"/>
                <a:cs typeface="Calibri"/>
              </a:rPr>
              <a:t>?</a:t>
            </a:r>
          </a:p>
          <a:p>
            <a:pPr marL="228600" indent="-228600" defTabSz="457200">
              <a:buAutoNum type="arabicPeriod"/>
              <a:defRPr/>
            </a:pPr>
            <a:endParaRPr lang="en-US" dirty="0">
              <a:solidFill>
                <a:srgbClr val="000000"/>
              </a:solidFill>
              <a:latin typeface="Montserrat"/>
              <a:cs typeface="Arial"/>
            </a:endParaRPr>
          </a:p>
          <a:p>
            <a:pPr marL="228600" indent="-228600" defTabSz="457200">
              <a:buAutoNum type="arabicPeriod"/>
              <a:defRPr/>
            </a:pPr>
            <a:r>
              <a:rPr lang="en-US" dirty="0">
                <a:solidFill>
                  <a:srgbClr val="000000"/>
                </a:solidFill>
                <a:latin typeface="Montserrat"/>
                <a:cs typeface="Arial"/>
              </a:rPr>
              <a:t>What types of employers have hired SCSEP job seekers from your project most recently? </a:t>
            </a:r>
            <a:endParaRPr lang="en-US" dirty="0">
              <a:latin typeface="Montserrat"/>
              <a:cs typeface="Calibri"/>
            </a:endParaRPr>
          </a:p>
          <a:p>
            <a:pPr marL="342900" marR="0" lvl="0" indent="-342900" algn="l" defTabSz="457200" rtl="0" eaLnBrk="1" fontAlgn="auto" latinLnBrk="0" hangingPunct="1">
              <a:lnSpc>
                <a:spcPct val="100000"/>
              </a:lnSpc>
              <a:spcBef>
                <a:spcPts val="0"/>
              </a:spcBef>
              <a:spcAft>
                <a:spcPts val="0"/>
              </a:spcAft>
              <a:buClrTx/>
              <a:buSzTx/>
              <a:buFont typeface="+mj-lt"/>
              <a:buAutoNum type="arabicPeriod"/>
              <a:tabLst/>
              <a:defRPr/>
            </a:pPr>
            <a:endParaRPr lang="en-US" sz="2000" b="0" i="0" u="none" strike="noStrike" kern="1200" cap="none" spc="0" normalizeH="0" baseline="0" noProof="0" dirty="0">
              <a:ln>
                <a:noFill/>
              </a:ln>
              <a:solidFill>
                <a:srgbClr val="000000"/>
              </a:solidFill>
              <a:effectLst/>
              <a:uLnTx/>
              <a:uFillTx/>
              <a:latin typeface="Montserrat" panose="00000500000000000000" pitchFamily="2"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abon Next LT"/>
              <a:ea typeface="+mn-ea"/>
              <a:cs typeface="+mn-cs"/>
            </a:endParaRPr>
          </a:p>
        </p:txBody>
      </p:sp>
    </p:spTree>
    <p:extLst>
      <p:ext uri="{BB962C8B-B14F-4D97-AF65-F5344CB8AC3E}">
        <p14:creationId xmlns:p14="http://schemas.microsoft.com/office/powerpoint/2010/main" val="2310205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D5E7AE-EF82-F202-5973-624B72F09D1E}"/>
              </a:ext>
            </a:extLst>
          </p:cNvPr>
          <p:cNvSpPr>
            <a:spLocks noGrp="1"/>
          </p:cNvSpPr>
          <p:nvPr>
            <p:ph type="sldNum" sz="quarter" idx="12"/>
          </p:nvPr>
        </p:nvSpPr>
        <p:spPr/>
        <p:txBody>
          <a:bodyPr/>
          <a:lstStyle/>
          <a:p>
            <a:fld id="{7E6301CB-089A-4061-8BBB-88783F2240A8}" type="slidenum">
              <a:rPr lang="en-US" smtClean="0"/>
              <a:pPr/>
              <a:t>10</a:t>
            </a:fld>
            <a:endParaRPr lang="en-US"/>
          </a:p>
        </p:txBody>
      </p:sp>
      <p:sp>
        <p:nvSpPr>
          <p:cNvPr id="3" name="Title 2">
            <a:extLst>
              <a:ext uri="{FF2B5EF4-FFF2-40B4-BE49-F238E27FC236}">
                <a16:creationId xmlns:a16="http://schemas.microsoft.com/office/drawing/2014/main" id="{99DA757B-6673-27EB-68D4-9FA0DADD6B33}"/>
              </a:ext>
            </a:extLst>
          </p:cNvPr>
          <p:cNvSpPr>
            <a:spLocks noGrp="1"/>
          </p:cNvSpPr>
          <p:nvPr>
            <p:ph type="title"/>
          </p:nvPr>
        </p:nvSpPr>
        <p:spPr>
          <a:xfrm>
            <a:off x="440266" y="346841"/>
            <a:ext cx="2665791" cy="6009508"/>
          </a:xfrm>
        </p:spPr>
        <p:txBody>
          <a:bodyPr/>
          <a:lstStyle/>
          <a:p>
            <a:r>
              <a:rPr lang="en-US" sz="3200">
                <a:latin typeface="Arial"/>
                <a:cs typeface="Arial"/>
              </a:rPr>
              <a:t>STEP 3:   Discussions with Host Agency Supervisors </a:t>
            </a:r>
            <a:endParaRPr lang="en-US" sz="3200"/>
          </a:p>
        </p:txBody>
      </p:sp>
      <p:sp>
        <p:nvSpPr>
          <p:cNvPr id="4" name="Content Placeholder 3">
            <a:extLst>
              <a:ext uri="{FF2B5EF4-FFF2-40B4-BE49-F238E27FC236}">
                <a16:creationId xmlns:a16="http://schemas.microsoft.com/office/drawing/2014/main" id="{E5ED635A-7CE2-06F7-8B2F-527ED26F3F5F}"/>
              </a:ext>
            </a:extLst>
          </p:cNvPr>
          <p:cNvSpPr>
            <a:spLocks noGrp="1"/>
          </p:cNvSpPr>
          <p:nvPr>
            <p:ph sz="quarter" idx="13"/>
          </p:nvPr>
        </p:nvSpPr>
        <p:spPr>
          <a:xfrm>
            <a:off x="4038600" y="346842"/>
            <a:ext cx="7877175" cy="6009508"/>
          </a:xfrm>
        </p:spPr>
        <p:txBody>
          <a:bodyPr>
            <a:normAutofit fontScale="92500"/>
          </a:bodyPr>
          <a:lstStyle/>
          <a:p>
            <a:pPr marL="0" indent="0">
              <a:buNone/>
            </a:pPr>
            <a:r>
              <a:rPr lang="en-US" sz="3000" b="1" dirty="0"/>
              <a:t>Discussion questions: </a:t>
            </a:r>
          </a:p>
          <a:p>
            <a:pPr marL="0" indent="0">
              <a:buNone/>
            </a:pPr>
            <a:endParaRPr lang="en-US" sz="2800" b="1" dirty="0"/>
          </a:p>
          <a:p>
            <a:r>
              <a:rPr lang="en-US" sz="2800" dirty="0"/>
              <a:t>How much time will be devoted to working directly with the job seeker? </a:t>
            </a:r>
          </a:p>
          <a:p>
            <a:r>
              <a:rPr lang="en-US" sz="2800" dirty="0"/>
              <a:t>What are your beliefs and assumptions about working with older workers? </a:t>
            </a:r>
          </a:p>
          <a:p>
            <a:r>
              <a:rPr lang="en-US" sz="2800" dirty="0"/>
              <a:t>What is your expectation of being a host agency supervisor (we know some assigned to supervise the job seeker have no supervision experience at all)? </a:t>
            </a:r>
          </a:p>
          <a:p>
            <a:r>
              <a:rPr lang="en-US" sz="2800" dirty="0"/>
              <a:t>How would you describe your management style? </a:t>
            </a:r>
          </a:p>
          <a:p>
            <a:r>
              <a:rPr lang="en-US" sz="2800" dirty="0"/>
              <a:t>How do you give feedback to job seekers? </a:t>
            </a:r>
          </a:p>
          <a:p>
            <a:r>
              <a:rPr lang="en-US" sz="2800" dirty="0"/>
              <a:t>How do you handle disciplinary issues with job seekers? </a:t>
            </a:r>
          </a:p>
          <a:p>
            <a:pPr marL="0" indent="0">
              <a:buNone/>
            </a:pPr>
            <a:endParaRPr lang="en-US" dirty="0"/>
          </a:p>
        </p:txBody>
      </p:sp>
    </p:spTree>
    <p:extLst>
      <p:ext uri="{BB962C8B-B14F-4D97-AF65-F5344CB8AC3E}">
        <p14:creationId xmlns:p14="http://schemas.microsoft.com/office/powerpoint/2010/main" val="25969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03D672-F84B-3B81-1116-F052C13DBE36}"/>
              </a:ext>
            </a:extLst>
          </p:cNvPr>
          <p:cNvSpPr>
            <a:spLocks noGrp="1"/>
          </p:cNvSpPr>
          <p:nvPr>
            <p:ph type="sldNum" sz="quarter" idx="12"/>
          </p:nvPr>
        </p:nvSpPr>
        <p:spPr/>
        <p:txBody>
          <a:bodyPr/>
          <a:lstStyle/>
          <a:p>
            <a:fld id="{7E6301CB-089A-4061-8BBB-88783F2240A8}" type="slidenum">
              <a:rPr lang="en-US" smtClean="0"/>
              <a:pPr/>
              <a:t>11</a:t>
            </a:fld>
            <a:endParaRPr lang="en-US"/>
          </a:p>
        </p:txBody>
      </p:sp>
      <p:sp>
        <p:nvSpPr>
          <p:cNvPr id="3" name="Title 2">
            <a:extLst>
              <a:ext uri="{FF2B5EF4-FFF2-40B4-BE49-F238E27FC236}">
                <a16:creationId xmlns:a16="http://schemas.microsoft.com/office/drawing/2014/main" id="{AB8E2E0D-480A-5548-3FBD-565DFAA6550C}"/>
              </a:ext>
            </a:extLst>
          </p:cNvPr>
          <p:cNvSpPr>
            <a:spLocks noGrp="1"/>
          </p:cNvSpPr>
          <p:nvPr>
            <p:ph type="title"/>
          </p:nvPr>
        </p:nvSpPr>
        <p:spPr>
          <a:xfrm>
            <a:off x="440266" y="1450429"/>
            <a:ext cx="2665791" cy="4177862"/>
          </a:xfrm>
        </p:spPr>
        <p:txBody>
          <a:bodyPr/>
          <a:lstStyle/>
          <a:p>
            <a:r>
              <a:rPr lang="en-US" sz="4400">
                <a:latin typeface="Arial"/>
                <a:cs typeface="Arial"/>
              </a:rPr>
              <a:t>Step 4: Assess Job Seekers</a:t>
            </a:r>
            <a:endParaRPr lang="en-US" sz="4400"/>
          </a:p>
        </p:txBody>
      </p:sp>
      <p:sp>
        <p:nvSpPr>
          <p:cNvPr id="4" name="Content Placeholder 3">
            <a:extLst>
              <a:ext uri="{FF2B5EF4-FFF2-40B4-BE49-F238E27FC236}">
                <a16:creationId xmlns:a16="http://schemas.microsoft.com/office/drawing/2014/main" id="{F8A72D2D-E899-6BA7-967E-4FF505F1ADE7}"/>
              </a:ext>
            </a:extLst>
          </p:cNvPr>
          <p:cNvSpPr>
            <a:spLocks noGrp="1"/>
          </p:cNvSpPr>
          <p:nvPr>
            <p:ph sz="quarter" idx="13"/>
          </p:nvPr>
        </p:nvSpPr>
        <p:spPr>
          <a:xfrm>
            <a:off x="3719744" y="1056443"/>
            <a:ext cx="8196031" cy="5299907"/>
          </a:xfrm>
        </p:spPr>
        <p:txBody>
          <a:bodyPr>
            <a:normAutofit/>
          </a:bodyPr>
          <a:lstStyle/>
          <a:p>
            <a:endParaRPr lang="en-US" sz="2800" dirty="0">
              <a:latin typeface="Arial"/>
              <a:cs typeface="Arial"/>
            </a:endParaRPr>
          </a:p>
          <a:p>
            <a:r>
              <a:rPr lang="en-US" sz="2800" dirty="0">
                <a:latin typeface="Arial"/>
                <a:cs typeface="Arial"/>
              </a:rPr>
              <a:t>Complete thorough assessment with job seeker to identify skills, talk again with them about experiences and interests. What career pathways are they interested in pursuing?  Have an in-depth conversation. </a:t>
            </a:r>
            <a:endParaRPr lang="en-US" sz="2800" dirty="0"/>
          </a:p>
          <a:p>
            <a:r>
              <a:rPr lang="en-US" sz="2800" dirty="0">
                <a:latin typeface="Arial"/>
                <a:cs typeface="Arial"/>
              </a:rPr>
              <a:t>Assessments can be formal, for example, TABE (Test for Adult Basic Education), Myers Briggs, WorkKeys, </a:t>
            </a:r>
            <a:r>
              <a:rPr lang="en-US" sz="2800" dirty="0" err="1">
                <a:latin typeface="Arial"/>
                <a:cs typeface="Arial"/>
              </a:rPr>
              <a:t>Northstar</a:t>
            </a:r>
            <a:r>
              <a:rPr lang="en-US" sz="2800" dirty="0">
                <a:latin typeface="Arial"/>
                <a:cs typeface="Arial"/>
              </a:rPr>
              <a:t> Digital Literacy, etc.</a:t>
            </a:r>
          </a:p>
          <a:p>
            <a:r>
              <a:rPr lang="en-US" sz="2800" dirty="0">
                <a:latin typeface="Arial"/>
                <a:cs typeface="Arial"/>
              </a:rPr>
              <a:t>Should be able to access these assessments at American Job Centers (AJC).</a:t>
            </a:r>
          </a:p>
          <a:p>
            <a:endParaRPr lang="en-US" dirty="0"/>
          </a:p>
        </p:txBody>
      </p:sp>
    </p:spTree>
    <p:extLst>
      <p:ext uri="{BB962C8B-B14F-4D97-AF65-F5344CB8AC3E}">
        <p14:creationId xmlns:p14="http://schemas.microsoft.com/office/powerpoint/2010/main" val="995652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7E088A-B9B3-4C73-D5B9-5364740A9E09}"/>
              </a:ext>
            </a:extLst>
          </p:cNvPr>
          <p:cNvSpPr>
            <a:spLocks noGrp="1"/>
          </p:cNvSpPr>
          <p:nvPr>
            <p:ph type="sldNum" sz="quarter" idx="12"/>
          </p:nvPr>
        </p:nvSpPr>
        <p:spPr/>
        <p:txBody>
          <a:bodyPr/>
          <a:lstStyle/>
          <a:p>
            <a:fld id="{7E6301CB-089A-4061-8BBB-88783F2240A8}" type="slidenum">
              <a:rPr lang="en-US" smtClean="0"/>
              <a:pPr/>
              <a:t>12</a:t>
            </a:fld>
            <a:endParaRPr lang="en-US"/>
          </a:p>
        </p:txBody>
      </p:sp>
      <p:sp>
        <p:nvSpPr>
          <p:cNvPr id="3" name="Title 2">
            <a:extLst>
              <a:ext uri="{FF2B5EF4-FFF2-40B4-BE49-F238E27FC236}">
                <a16:creationId xmlns:a16="http://schemas.microsoft.com/office/drawing/2014/main" id="{BD1F59A8-F7FA-4C42-4816-C8DD9F9830A0}"/>
              </a:ext>
            </a:extLst>
          </p:cNvPr>
          <p:cNvSpPr>
            <a:spLocks noGrp="1"/>
          </p:cNvSpPr>
          <p:nvPr>
            <p:ph type="title"/>
          </p:nvPr>
        </p:nvSpPr>
        <p:spPr>
          <a:xfrm>
            <a:off x="440266" y="961697"/>
            <a:ext cx="2665791" cy="4855779"/>
          </a:xfrm>
        </p:spPr>
        <p:txBody>
          <a:bodyPr/>
          <a:lstStyle/>
          <a:p>
            <a:r>
              <a:rPr lang="en-US" sz="3200">
                <a:latin typeface="Arial"/>
                <a:cs typeface="Arial"/>
              </a:rPr>
              <a:t>Step 5: Individual Employment Plans (IEP)</a:t>
            </a:r>
            <a:endParaRPr lang="en-US" sz="3200"/>
          </a:p>
        </p:txBody>
      </p:sp>
      <p:sp>
        <p:nvSpPr>
          <p:cNvPr id="4" name="Content Placeholder 3">
            <a:extLst>
              <a:ext uri="{FF2B5EF4-FFF2-40B4-BE49-F238E27FC236}">
                <a16:creationId xmlns:a16="http://schemas.microsoft.com/office/drawing/2014/main" id="{ED5940F6-805F-6A19-14DC-40030A280834}"/>
              </a:ext>
            </a:extLst>
          </p:cNvPr>
          <p:cNvSpPr>
            <a:spLocks noGrp="1"/>
          </p:cNvSpPr>
          <p:nvPr>
            <p:ph sz="quarter" idx="13"/>
          </p:nvPr>
        </p:nvSpPr>
        <p:spPr>
          <a:xfrm>
            <a:off x="3846786" y="457200"/>
            <a:ext cx="8068989" cy="6264275"/>
          </a:xfrm>
        </p:spPr>
        <p:txBody>
          <a:bodyPr vert="horz" lIns="91440" tIns="45720" rIns="91440" bIns="45720" rtlCol="0" anchor="t">
            <a:normAutofit fontScale="92500"/>
          </a:bodyPr>
          <a:lstStyle/>
          <a:p>
            <a:r>
              <a:rPr lang="en-US" sz="2800" dirty="0">
                <a:latin typeface="Arial"/>
                <a:cs typeface="Arial"/>
              </a:rPr>
              <a:t>The IEPs updates should be completed in coordination with Host Agency (HA) supervisor. </a:t>
            </a:r>
          </a:p>
          <a:p>
            <a:pPr lvl="1"/>
            <a:r>
              <a:rPr lang="en-US" sz="2800" dirty="0">
                <a:latin typeface="Arial"/>
                <a:cs typeface="Arial"/>
              </a:rPr>
              <a:t>Create action steps for short term and long-term goals</a:t>
            </a:r>
          </a:p>
          <a:p>
            <a:pPr lvl="1"/>
            <a:r>
              <a:rPr lang="en-US" sz="2800" dirty="0">
                <a:latin typeface="Arial"/>
                <a:cs typeface="Arial"/>
              </a:rPr>
              <a:t>Identify other training needs besides CSA </a:t>
            </a:r>
          </a:p>
          <a:p>
            <a:pPr lvl="1"/>
            <a:r>
              <a:rPr lang="en-US" sz="2800" dirty="0">
                <a:latin typeface="Arial"/>
                <a:cs typeface="Arial"/>
              </a:rPr>
              <a:t>Host Agency supervisor should provide feedback to the job seeker over the course of the training period – it’s an ongoing process. </a:t>
            </a:r>
          </a:p>
          <a:p>
            <a:r>
              <a:rPr lang="en-US" sz="2800" dirty="0">
                <a:latin typeface="Arial"/>
                <a:cs typeface="Arial"/>
              </a:rPr>
              <a:t>Job seekers are encouraged to schedule time with the HA supervisor to solicit feedback about reaching training goals. </a:t>
            </a:r>
          </a:p>
          <a:p>
            <a:r>
              <a:rPr lang="en-US" sz="2800" dirty="0">
                <a:latin typeface="Arial"/>
                <a:cs typeface="Arial"/>
              </a:rPr>
              <a:t>Project Staff should be in regular communication with the HA supervisor and job seeker to ensure the job seeker is working and making progress toward their IEP goals. Document progress in Case Notes.</a:t>
            </a:r>
            <a:endParaRPr lang="en-US" sz="2800" dirty="0"/>
          </a:p>
          <a:p>
            <a:endParaRPr lang="en-US" dirty="0"/>
          </a:p>
        </p:txBody>
      </p:sp>
    </p:spTree>
    <p:extLst>
      <p:ext uri="{BB962C8B-B14F-4D97-AF65-F5344CB8AC3E}">
        <p14:creationId xmlns:p14="http://schemas.microsoft.com/office/powerpoint/2010/main" val="3391916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A2EB77-78F8-4E08-E025-66EE93FD0D7A}"/>
              </a:ext>
            </a:extLst>
          </p:cNvPr>
          <p:cNvSpPr>
            <a:spLocks noGrp="1"/>
          </p:cNvSpPr>
          <p:nvPr>
            <p:ph type="sldNum" sz="quarter" idx="12"/>
          </p:nvPr>
        </p:nvSpPr>
        <p:spPr/>
        <p:txBody>
          <a:bodyPr/>
          <a:lstStyle/>
          <a:p>
            <a:fld id="{7E6301CB-089A-4061-8BBB-88783F2240A8}" type="slidenum">
              <a:rPr lang="en-US" smtClean="0"/>
              <a:pPr/>
              <a:t>13</a:t>
            </a:fld>
            <a:endParaRPr lang="en-US"/>
          </a:p>
        </p:txBody>
      </p:sp>
      <p:sp>
        <p:nvSpPr>
          <p:cNvPr id="3" name="Title 2">
            <a:extLst>
              <a:ext uri="{FF2B5EF4-FFF2-40B4-BE49-F238E27FC236}">
                <a16:creationId xmlns:a16="http://schemas.microsoft.com/office/drawing/2014/main" id="{E88117CD-CB4C-444E-3DCD-9068A2A8607A}"/>
              </a:ext>
            </a:extLst>
          </p:cNvPr>
          <p:cNvSpPr>
            <a:spLocks noGrp="1"/>
          </p:cNvSpPr>
          <p:nvPr>
            <p:ph type="title"/>
          </p:nvPr>
        </p:nvSpPr>
        <p:spPr>
          <a:xfrm>
            <a:off x="440266" y="520263"/>
            <a:ext cx="2665791" cy="6085490"/>
          </a:xfrm>
        </p:spPr>
        <p:txBody>
          <a:bodyPr/>
          <a:lstStyle/>
          <a:p>
            <a:r>
              <a:rPr lang="en-US" sz="4000">
                <a:latin typeface="Arial"/>
                <a:cs typeface="Arial"/>
              </a:rPr>
              <a:t>Step 6: Coaching Job Seekers </a:t>
            </a:r>
            <a:endParaRPr lang="en-US" sz="4000"/>
          </a:p>
        </p:txBody>
      </p:sp>
      <p:sp>
        <p:nvSpPr>
          <p:cNvPr id="4" name="Content Placeholder 3">
            <a:extLst>
              <a:ext uri="{FF2B5EF4-FFF2-40B4-BE49-F238E27FC236}">
                <a16:creationId xmlns:a16="http://schemas.microsoft.com/office/drawing/2014/main" id="{3EC354A9-F475-D949-554B-924E3F7A2DCE}"/>
              </a:ext>
            </a:extLst>
          </p:cNvPr>
          <p:cNvSpPr>
            <a:spLocks noGrp="1"/>
          </p:cNvSpPr>
          <p:nvPr>
            <p:ph sz="quarter" idx="13"/>
          </p:nvPr>
        </p:nvSpPr>
        <p:spPr>
          <a:xfrm>
            <a:off x="4038600" y="520264"/>
            <a:ext cx="7877175" cy="5836086"/>
          </a:xfrm>
        </p:spPr>
        <p:txBody>
          <a:bodyPr vert="horz" lIns="91440" tIns="45720" rIns="91440" bIns="45720" rtlCol="0" anchor="t">
            <a:normAutofit fontScale="92500" lnSpcReduction="20000"/>
          </a:bodyPr>
          <a:lstStyle/>
          <a:p>
            <a:pPr marL="0" indent="0">
              <a:buNone/>
            </a:pPr>
            <a:r>
              <a:rPr lang="en-US" sz="3200" b="1" dirty="0">
                <a:latin typeface="Arial"/>
                <a:cs typeface="Arial"/>
              </a:rPr>
              <a:t>Coaching is….</a:t>
            </a:r>
          </a:p>
          <a:p>
            <a:pPr marL="0" indent="0">
              <a:buNone/>
            </a:pPr>
            <a:endParaRPr lang="en-US" dirty="0">
              <a:latin typeface="Arial"/>
              <a:cs typeface="Arial"/>
            </a:endParaRPr>
          </a:p>
          <a:p>
            <a:r>
              <a:rPr lang="en-US" sz="2800" dirty="0">
                <a:latin typeface="Arial"/>
                <a:cs typeface="Arial"/>
              </a:rPr>
              <a:t>A supportive and ongoing process through which a case manager and HA supervisor helps job seekers to grow, develop, and improve their job performance. </a:t>
            </a:r>
            <a:endParaRPr lang="en-US" sz="2800" dirty="0"/>
          </a:p>
          <a:p>
            <a:r>
              <a:rPr lang="en-US" sz="2800" dirty="0">
                <a:latin typeface="Arial"/>
                <a:cs typeface="Arial"/>
              </a:rPr>
              <a:t>Give immediate, concrete and specific feedback.</a:t>
            </a:r>
          </a:p>
          <a:p>
            <a:r>
              <a:rPr lang="en-US" sz="2800" dirty="0">
                <a:latin typeface="Arial"/>
                <a:cs typeface="Arial"/>
              </a:rPr>
              <a:t>Encouraging job seekers to play an active role in their learning and development.</a:t>
            </a:r>
          </a:p>
          <a:p>
            <a:r>
              <a:rPr lang="en-US" sz="2800" dirty="0">
                <a:latin typeface="Arial"/>
                <a:cs typeface="Arial"/>
              </a:rPr>
              <a:t>Motivate job seekers to reach their full potential. </a:t>
            </a:r>
            <a:endParaRPr lang="en-US" sz="2800" dirty="0"/>
          </a:p>
          <a:p>
            <a:r>
              <a:rPr lang="en-US" sz="2800" dirty="0">
                <a:latin typeface="Arial"/>
                <a:cs typeface="Arial"/>
              </a:rPr>
              <a:t>Support and encourage job seekers as they investigate and apply for unsubsidized employment opportunities. </a:t>
            </a:r>
          </a:p>
          <a:p>
            <a:r>
              <a:rPr lang="en-US" sz="2800" dirty="0">
                <a:latin typeface="Arial"/>
                <a:cs typeface="Arial"/>
              </a:rPr>
              <a:t>Making sure job seekers are aware of AJC services, workforce partner resources, and free online training courses like Coursera. </a:t>
            </a:r>
            <a:endParaRPr lang="en-US" sz="2800" dirty="0"/>
          </a:p>
          <a:p>
            <a:endParaRPr lang="en-US" dirty="0"/>
          </a:p>
        </p:txBody>
      </p:sp>
    </p:spTree>
    <p:extLst>
      <p:ext uri="{BB962C8B-B14F-4D97-AF65-F5344CB8AC3E}">
        <p14:creationId xmlns:p14="http://schemas.microsoft.com/office/powerpoint/2010/main" val="302226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C042-525C-A283-2CD8-8C5B900E7C73}"/>
              </a:ext>
            </a:extLst>
          </p:cNvPr>
          <p:cNvSpPr>
            <a:spLocks noGrp="1"/>
          </p:cNvSpPr>
          <p:nvPr>
            <p:ph type="title"/>
          </p:nvPr>
        </p:nvSpPr>
        <p:spPr/>
        <p:txBody>
          <a:bodyPr/>
          <a:lstStyle/>
          <a:p>
            <a:r>
              <a:rPr lang="en-US">
                <a:latin typeface="Arial"/>
                <a:cs typeface="Arial"/>
              </a:rPr>
              <a:t>Examples of Upskilling at CSA</a:t>
            </a:r>
          </a:p>
        </p:txBody>
      </p:sp>
      <p:graphicFrame>
        <p:nvGraphicFramePr>
          <p:cNvPr id="6" name="Content Placeholder 2">
            <a:extLst>
              <a:ext uri="{FF2B5EF4-FFF2-40B4-BE49-F238E27FC236}">
                <a16:creationId xmlns:a16="http://schemas.microsoft.com/office/drawing/2014/main" id="{99485768-E21F-E779-9427-95D6A952C9BA}"/>
              </a:ext>
            </a:extLst>
          </p:cNvPr>
          <p:cNvGraphicFramePr>
            <a:graphicFrameLocks noGrp="1"/>
          </p:cNvGraphicFramePr>
          <p:nvPr>
            <p:ph idx="1"/>
            <p:extLst>
              <p:ext uri="{D42A27DB-BD31-4B8C-83A1-F6EECF244321}">
                <p14:modId xmlns:p14="http://schemas.microsoft.com/office/powerpoint/2010/main" val="3585719289"/>
              </p:ext>
            </p:extLst>
          </p:nvPr>
        </p:nvGraphicFramePr>
        <p:xfrm>
          <a:off x="838200" y="1466941"/>
          <a:ext cx="10515600" cy="4710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DDA4AB47-81F2-6153-5852-BE19BD197112}"/>
              </a:ext>
            </a:extLst>
          </p:cNvPr>
          <p:cNvSpPr>
            <a:spLocks noGrp="1"/>
          </p:cNvSpPr>
          <p:nvPr>
            <p:ph type="sldNum" sz="quarter" idx="12"/>
          </p:nvPr>
        </p:nvSpPr>
        <p:spPr/>
        <p:txBody>
          <a:bodyPr/>
          <a:lstStyle/>
          <a:p>
            <a:fld id="{BEED455F-700D-BA4B-B3F6-B4E03929F5E0}" type="slidenum">
              <a:rPr lang="en-US" smtClean="0"/>
              <a:pPr/>
              <a:t>14</a:t>
            </a:fld>
            <a:endParaRPr lang="en-US"/>
          </a:p>
        </p:txBody>
      </p:sp>
    </p:spTree>
    <p:extLst>
      <p:ext uri="{BB962C8B-B14F-4D97-AF65-F5344CB8AC3E}">
        <p14:creationId xmlns:p14="http://schemas.microsoft.com/office/powerpoint/2010/main" val="3100652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A21A8-BC90-CE76-268A-4C3E5F094F27}"/>
              </a:ext>
            </a:extLst>
          </p:cNvPr>
          <p:cNvSpPr>
            <a:spLocks noGrp="1"/>
          </p:cNvSpPr>
          <p:nvPr>
            <p:ph type="title"/>
          </p:nvPr>
        </p:nvSpPr>
        <p:spPr>
          <a:xfrm>
            <a:off x="686834" y="1153572"/>
            <a:ext cx="3200400" cy="4461163"/>
          </a:xfrm>
        </p:spPr>
        <p:txBody>
          <a:bodyPr>
            <a:normAutofit/>
          </a:bodyPr>
          <a:lstStyle/>
          <a:p>
            <a:r>
              <a:rPr lang="en-US">
                <a:solidFill>
                  <a:srgbClr val="FFFFFF"/>
                </a:solidFill>
              </a:rPr>
              <a:t>Specific Examples of Upskilling at a CSA</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0676AB-7954-C6FA-928C-A963EC1186BE}"/>
              </a:ext>
            </a:extLst>
          </p:cNvPr>
          <p:cNvSpPr>
            <a:spLocks noGrp="1"/>
          </p:cNvSpPr>
          <p:nvPr>
            <p:ph idx="1"/>
          </p:nvPr>
        </p:nvSpPr>
        <p:spPr>
          <a:xfrm>
            <a:off x="4447308" y="591344"/>
            <a:ext cx="6906491" cy="5585619"/>
          </a:xfrm>
        </p:spPr>
        <p:txBody>
          <a:bodyPr vert="horz" lIns="91440" tIns="45720" rIns="91440" bIns="45720" rtlCol="0" anchor="ctr">
            <a:normAutofit/>
          </a:bodyPr>
          <a:lstStyle/>
          <a:p>
            <a:r>
              <a:rPr lang="en-US" sz="3600">
                <a:latin typeface="Arial"/>
                <a:cs typeface="Arial"/>
              </a:rPr>
              <a:t>What examples do you have for job seeker upskilling at a CSA? </a:t>
            </a:r>
            <a:endParaRPr lang="en-US" sz="3600"/>
          </a:p>
          <a:p>
            <a:pPr marL="0" indent="0">
              <a:buNone/>
            </a:pPr>
            <a:endParaRPr lang="en-US" sz="3600">
              <a:latin typeface="Arial"/>
              <a:cs typeface="Arial"/>
            </a:endParaRPr>
          </a:p>
          <a:p>
            <a:r>
              <a:rPr lang="en-US" sz="3600">
                <a:latin typeface="Arial"/>
                <a:cs typeface="Arial"/>
              </a:rPr>
              <a:t>What are your strategies for increasing job seeker upskilling  opportunities at the Host Agency? </a:t>
            </a:r>
          </a:p>
          <a:p>
            <a:endParaRPr lang="en-US" sz="3600">
              <a:latin typeface="Arial"/>
              <a:cs typeface="Arial"/>
            </a:endParaRPr>
          </a:p>
          <a:p>
            <a:r>
              <a:rPr lang="en-US" sz="3600">
                <a:latin typeface="Arial"/>
                <a:cs typeface="Arial"/>
              </a:rPr>
              <a:t>Raise your hand or enter your answer in the chat. </a:t>
            </a:r>
          </a:p>
        </p:txBody>
      </p:sp>
      <p:sp>
        <p:nvSpPr>
          <p:cNvPr id="4" name="Slide Number Placeholder 3">
            <a:extLst>
              <a:ext uri="{FF2B5EF4-FFF2-40B4-BE49-F238E27FC236}">
                <a16:creationId xmlns:a16="http://schemas.microsoft.com/office/drawing/2014/main" id="{2C744FB1-C99D-C64D-ADAB-CADF5736ECA7}"/>
              </a:ext>
            </a:extLst>
          </p:cNvPr>
          <p:cNvSpPr>
            <a:spLocks noGrp="1"/>
          </p:cNvSpPr>
          <p:nvPr>
            <p:ph type="sldNum" sz="quarter" idx="12"/>
          </p:nvPr>
        </p:nvSpPr>
        <p:spPr>
          <a:xfrm>
            <a:off x="9541564" y="6356350"/>
            <a:ext cx="1812235" cy="365125"/>
          </a:xfrm>
        </p:spPr>
        <p:txBody>
          <a:bodyPr>
            <a:normAutofit/>
          </a:bodyPr>
          <a:lstStyle/>
          <a:p>
            <a:pPr>
              <a:spcAft>
                <a:spcPts val="600"/>
              </a:spcAft>
            </a:pPr>
            <a:fld id="{BEED455F-700D-BA4B-B3F6-B4E03929F5E0}" type="slidenum">
              <a:rPr lang="en-US" smtClean="0"/>
              <a:pPr>
                <a:spcAft>
                  <a:spcPts val="600"/>
                </a:spcAft>
              </a:pPr>
              <a:t>15</a:t>
            </a:fld>
            <a:endParaRPr lang="en-US"/>
          </a:p>
        </p:txBody>
      </p:sp>
    </p:spTree>
    <p:extLst>
      <p:ext uri="{BB962C8B-B14F-4D97-AF65-F5344CB8AC3E}">
        <p14:creationId xmlns:p14="http://schemas.microsoft.com/office/powerpoint/2010/main" val="2830355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762F-BF68-6402-0D01-45EC2D7C56BF}"/>
              </a:ext>
            </a:extLst>
          </p:cNvPr>
          <p:cNvSpPr>
            <a:spLocks noGrp="1"/>
          </p:cNvSpPr>
          <p:nvPr>
            <p:ph type="title"/>
          </p:nvPr>
        </p:nvSpPr>
        <p:spPr/>
        <p:txBody>
          <a:bodyPr/>
          <a:lstStyle/>
          <a:p>
            <a:r>
              <a:rPr lang="en-US">
                <a:latin typeface="Arial"/>
                <a:cs typeface="Arial"/>
              </a:rPr>
              <a:t>Specific Examples of Reskilling </a:t>
            </a:r>
          </a:p>
        </p:txBody>
      </p:sp>
      <p:graphicFrame>
        <p:nvGraphicFramePr>
          <p:cNvPr id="8" name="Content Placeholder 2">
            <a:extLst>
              <a:ext uri="{FF2B5EF4-FFF2-40B4-BE49-F238E27FC236}">
                <a16:creationId xmlns:a16="http://schemas.microsoft.com/office/drawing/2014/main" id="{A5573416-B61B-FD1F-C828-40ADA7F050CE}"/>
              </a:ext>
            </a:extLst>
          </p:cNvPr>
          <p:cNvGraphicFramePr>
            <a:graphicFrameLocks noGrp="1"/>
          </p:cNvGraphicFramePr>
          <p:nvPr>
            <p:ph idx="1"/>
            <p:extLst>
              <p:ext uri="{D42A27DB-BD31-4B8C-83A1-F6EECF244321}">
                <p14:modId xmlns:p14="http://schemas.microsoft.com/office/powerpoint/2010/main" val="18797473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47DDD33F-995A-3DDA-05F2-D68536F9022F}"/>
              </a:ext>
            </a:extLst>
          </p:cNvPr>
          <p:cNvSpPr>
            <a:spLocks noGrp="1"/>
          </p:cNvSpPr>
          <p:nvPr>
            <p:ph type="sldNum" sz="quarter" idx="12"/>
          </p:nvPr>
        </p:nvSpPr>
        <p:spPr/>
        <p:txBody>
          <a:bodyPr/>
          <a:lstStyle/>
          <a:p>
            <a:fld id="{BEED455F-700D-BA4B-B3F6-B4E03929F5E0}" type="slidenum">
              <a:rPr lang="en-US" smtClean="0"/>
              <a:pPr/>
              <a:t>16</a:t>
            </a:fld>
            <a:endParaRPr lang="en-US"/>
          </a:p>
        </p:txBody>
      </p:sp>
    </p:spTree>
    <p:extLst>
      <p:ext uri="{BB962C8B-B14F-4D97-AF65-F5344CB8AC3E}">
        <p14:creationId xmlns:p14="http://schemas.microsoft.com/office/powerpoint/2010/main" val="2443553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9A21A8-BC90-CE76-268A-4C3E5F094F27}"/>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Arial"/>
                <a:cs typeface="Arial"/>
              </a:rPr>
              <a:t>Specific Examples of Reskilling at a CSA</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A0676AB-7954-C6FA-928C-A963EC1186BE}"/>
              </a:ext>
            </a:extLst>
          </p:cNvPr>
          <p:cNvSpPr>
            <a:spLocks noGrp="1"/>
          </p:cNvSpPr>
          <p:nvPr>
            <p:ph idx="1"/>
          </p:nvPr>
        </p:nvSpPr>
        <p:spPr>
          <a:xfrm>
            <a:off x="4447308" y="591344"/>
            <a:ext cx="6906491" cy="5585619"/>
          </a:xfrm>
        </p:spPr>
        <p:txBody>
          <a:bodyPr vert="horz" lIns="91440" tIns="45720" rIns="91440" bIns="45720" rtlCol="0" anchor="ctr">
            <a:noAutofit/>
          </a:bodyPr>
          <a:lstStyle/>
          <a:p>
            <a:r>
              <a:rPr lang="en-US" sz="3200" dirty="0">
                <a:latin typeface="Arial"/>
                <a:cs typeface="Arial"/>
              </a:rPr>
              <a:t>What examples do you have for reskilling at a CSA? </a:t>
            </a:r>
          </a:p>
          <a:p>
            <a:pPr marL="0" indent="0">
              <a:buNone/>
            </a:pPr>
            <a:endParaRPr lang="en-US" sz="3200" dirty="0">
              <a:latin typeface="Arial"/>
              <a:cs typeface="Arial"/>
            </a:endParaRPr>
          </a:p>
          <a:p>
            <a:r>
              <a:rPr lang="en-US" sz="3200" dirty="0">
                <a:latin typeface="Arial"/>
                <a:cs typeface="Arial"/>
              </a:rPr>
              <a:t>If additional training is required, what are some examples of  community agencies you partner with to support reskilling opportunities?</a:t>
            </a:r>
          </a:p>
          <a:p>
            <a:pPr marL="0" indent="0">
              <a:buNone/>
            </a:pPr>
            <a:endParaRPr lang="en-US" sz="3200" dirty="0">
              <a:latin typeface="Arial"/>
              <a:cs typeface="Arial"/>
            </a:endParaRPr>
          </a:p>
          <a:p>
            <a:r>
              <a:rPr lang="en-US" sz="3200" dirty="0">
                <a:latin typeface="Arial"/>
                <a:cs typeface="Arial"/>
              </a:rPr>
              <a:t>Raise your hand or enter your answer in the chat. </a:t>
            </a:r>
          </a:p>
        </p:txBody>
      </p:sp>
      <p:sp>
        <p:nvSpPr>
          <p:cNvPr id="4" name="Slide Number Placeholder 3">
            <a:extLst>
              <a:ext uri="{FF2B5EF4-FFF2-40B4-BE49-F238E27FC236}">
                <a16:creationId xmlns:a16="http://schemas.microsoft.com/office/drawing/2014/main" id="{2C744FB1-C99D-C64D-ADAB-CADF5736ECA7}"/>
              </a:ext>
            </a:extLst>
          </p:cNvPr>
          <p:cNvSpPr>
            <a:spLocks noGrp="1"/>
          </p:cNvSpPr>
          <p:nvPr>
            <p:ph type="sldNum" sz="quarter" idx="12"/>
          </p:nvPr>
        </p:nvSpPr>
        <p:spPr>
          <a:xfrm>
            <a:off x="9541564" y="6356350"/>
            <a:ext cx="1812235" cy="365125"/>
          </a:xfrm>
        </p:spPr>
        <p:txBody>
          <a:bodyPr>
            <a:normAutofit/>
          </a:bodyPr>
          <a:lstStyle/>
          <a:p>
            <a:pPr>
              <a:spcAft>
                <a:spcPts val="600"/>
              </a:spcAft>
            </a:pPr>
            <a:fld id="{BEED455F-700D-BA4B-B3F6-B4E03929F5E0}" type="slidenum">
              <a:rPr lang="en-US" smtClean="0"/>
              <a:pPr>
                <a:spcAft>
                  <a:spcPts val="600"/>
                </a:spcAft>
              </a:pPr>
              <a:t>17</a:t>
            </a:fld>
            <a:endParaRPr lang="en-US"/>
          </a:p>
        </p:txBody>
      </p:sp>
    </p:spTree>
    <p:extLst>
      <p:ext uri="{BB962C8B-B14F-4D97-AF65-F5344CB8AC3E}">
        <p14:creationId xmlns:p14="http://schemas.microsoft.com/office/powerpoint/2010/main" val="2041081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0C7BF3B-4E87-40FD-8D34-10C543437BF5}"/>
              </a:ext>
            </a:extLst>
          </p:cNvPr>
          <p:cNvSpPr>
            <a:spLocks noGrp="1"/>
          </p:cNvSpPr>
          <p:nvPr>
            <p:ph type="title"/>
          </p:nvPr>
        </p:nvSpPr>
        <p:spPr>
          <a:xfrm>
            <a:off x="630936" y="640080"/>
            <a:ext cx="4818888" cy="1481328"/>
          </a:xfrm>
        </p:spPr>
        <p:txBody>
          <a:bodyPr vert="horz" lIns="91440" tIns="45720" rIns="91440" bIns="45720" rtlCol="0" anchor="b">
            <a:normAutofit/>
          </a:bodyPr>
          <a:lstStyle/>
          <a:p>
            <a:r>
              <a:rPr lang="en-US" sz="5400" kern="1200">
                <a:solidFill>
                  <a:schemeClr val="tx1"/>
                </a:solidFill>
                <a:latin typeface="+mj-lt"/>
                <a:ea typeface="+mj-ea"/>
                <a:cs typeface="+mj-cs"/>
              </a:rPr>
              <a:t>NEXT STEPS</a:t>
            </a:r>
          </a:p>
        </p:txBody>
      </p:sp>
      <p:sp>
        <p:nvSpPr>
          <p:cNvPr id="2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7CAE3C1-FFF0-4813-8D7A-A8913C38A68E}"/>
              </a:ext>
            </a:extLst>
          </p:cNvPr>
          <p:cNvSpPr>
            <a:spLocks noGrp="1"/>
          </p:cNvSpPr>
          <p:nvPr>
            <p:ph sz="quarter" idx="13"/>
          </p:nvPr>
        </p:nvSpPr>
        <p:spPr>
          <a:xfrm>
            <a:off x="630936" y="2660904"/>
            <a:ext cx="4818888" cy="3547872"/>
          </a:xfrm>
        </p:spPr>
        <p:txBody>
          <a:bodyPr vert="horz" lIns="91440" tIns="45720" rIns="91440" bIns="45720" rtlCol="0" anchor="t">
            <a:normAutofit/>
          </a:bodyPr>
          <a:lstStyle/>
          <a:p>
            <a:pPr marL="0"/>
            <a:endParaRPr lang="en-US" sz="2200" dirty="0">
              <a:latin typeface="+mn-lt"/>
              <a:cs typeface="+mn-cs"/>
            </a:endParaRPr>
          </a:p>
          <a:p>
            <a:pPr marL="0" indent="0">
              <a:buNone/>
            </a:pPr>
            <a:r>
              <a:rPr lang="en-US" sz="3200" dirty="0"/>
              <a:t>What will be your next steps to shift Host Agencies and Job Seekers to more Upskilling and Reskilling opportunities? </a:t>
            </a:r>
          </a:p>
        </p:txBody>
      </p:sp>
      <p:pic>
        <p:nvPicPr>
          <p:cNvPr id="8" name="Graphic 7" descr="Onboarding">
            <a:extLst>
              <a:ext uri="{FF2B5EF4-FFF2-40B4-BE49-F238E27FC236}">
                <a16:creationId xmlns:a16="http://schemas.microsoft.com/office/drawing/2014/main" id="{38DDC03F-2228-C650-BBA3-378C46814D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9048" y="699515"/>
            <a:ext cx="5458968" cy="5133725"/>
          </a:xfrm>
          <a:prstGeom prst="rect">
            <a:avLst/>
          </a:prstGeom>
        </p:spPr>
      </p:pic>
      <p:sp>
        <p:nvSpPr>
          <p:cNvPr id="2" name="Slide Number Placeholder 1">
            <a:extLst>
              <a:ext uri="{FF2B5EF4-FFF2-40B4-BE49-F238E27FC236}">
                <a16:creationId xmlns:a16="http://schemas.microsoft.com/office/drawing/2014/main" id="{52EF4891-DD01-4FFA-9C07-C8691566FF0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7E6301CB-089A-4061-8BBB-88783F2240A8}" type="slidenum">
              <a:rPr lang="en-US" smtClean="0">
                <a:latin typeface="+mn-lt"/>
                <a:cs typeface="+mn-cs"/>
              </a:rPr>
              <a:pPr>
                <a:spcAft>
                  <a:spcPts val="600"/>
                </a:spcAft>
              </a:pPr>
              <a:t>18</a:t>
            </a:fld>
            <a:endParaRPr lang="en-US">
              <a:latin typeface="+mn-lt"/>
              <a:cs typeface="+mn-cs"/>
            </a:endParaRPr>
          </a:p>
        </p:txBody>
      </p:sp>
    </p:spTree>
    <p:extLst>
      <p:ext uri="{BB962C8B-B14F-4D97-AF65-F5344CB8AC3E}">
        <p14:creationId xmlns:p14="http://schemas.microsoft.com/office/powerpoint/2010/main" val="566957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B36070-0DA7-45DB-9015-02696C860198}"/>
              </a:ext>
            </a:extLst>
          </p:cNvPr>
          <p:cNvSpPr>
            <a:spLocks noGrp="1"/>
          </p:cNvSpPr>
          <p:nvPr>
            <p:ph type="sldNum" sz="quarter" idx="12"/>
          </p:nvPr>
        </p:nvSpPr>
        <p:spPr/>
        <p:txBody>
          <a:bodyPr/>
          <a:lstStyle/>
          <a:p>
            <a:fld id="{7E6301CB-089A-4061-8BBB-88783F2240A8}" type="slidenum">
              <a:rPr lang="en-US" smtClean="0"/>
              <a:pPr/>
              <a:t>19</a:t>
            </a:fld>
            <a:endParaRPr lang="en-US"/>
          </a:p>
        </p:txBody>
      </p:sp>
      <p:sp>
        <p:nvSpPr>
          <p:cNvPr id="4" name="Text Placeholder 3">
            <a:extLst>
              <a:ext uri="{FF2B5EF4-FFF2-40B4-BE49-F238E27FC236}">
                <a16:creationId xmlns:a16="http://schemas.microsoft.com/office/drawing/2014/main" id="{02D17421-97F3-47B5-9CFA-0AD9E5D9319D}"/>
              </a:ext>
            </a:extLst>
          </p:cNvPr>
          <p:cNvSpPr>
            <a:spLocks noGrp="1"/>
          </p:cNvSpPr>
          <p:nvPr>
            <p:ph type="body" sz="quarter" idx="14"/>
          </p:nvPr>
        </p:nvSpPr>
        <p:spPr/>
        <p:txBody>
          <a:bodyPr/>
          <a:lstStyle/>
          <a:p>
            <a:r>
              <a:rPr lang="en-US"/>
              <a:t>Questions?</a:t>
            </a:r>
          </a:p>
        </p:txBody>
      </p:sp>
      <p:pic>
        <p:nvPicPr>
          <p:cNvPr id="5" name="Picture 2" descr="C:\Users\gjohnson\AppData\Local\Microsoft\Windows\INetCache\IE\UQ7N2KA9\question-mark3a[1].jpg">
            <a:extLst>
              <a:ext uri="{FF2B5EF4-FFF2-40B4-BE49-F238E27FC236}">
                <a16:creationId xmlns:a16="http://schemas.microsoft.com/office/drawing/2014/main" id="{D2ECB2A6-855C-4D52-B1F4-08257665CCD4}"/>
              </a:ext>
            </a:extLst>
          </p:cNvPr>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7925" b="7925"/>
          <a:stretch>
            <a:fillRect/>
          </a:stretch>
        </p:blipFill>
        <p:spPr bwMode="auto">
          <a:xfrm>
            <a:off x="8974138" y="3554731"/>
            <a:ext cx="2676174" cy="280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732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8C9F4A-B006-D2E7-C179-2ADDA58C49CB}"/>
              </a:ext>
            </a:extLst>
          </p:cNvPr>
          <p:cNvSpPr>
            <a:spLocks noGrp="1"/>
          </p:cNvSpPr>
          <p:nvPr>
            <p:ph type="sldNum" sz="quarter" idx="12"/>
          </p:nvPr>
        </p:nvSpPr>
        <p:spPr/>
        <p:txBody>
          <a:bodyPr/>
          <a:lstStyle/>
          <a:p>
            <a:fld id="{7E6301CB-089A-4061-8BBB-88783F2240A8}" type="slidenum">
              <a:rPr lang="en-US" smtClean="0"/>
              <a:pPr/>
              <a:t>2</a:t>
            </a:fld>
            <a:endParaRPr lang="en-US"/>
          </a:p>
        </p:txBody>
      </p:sp>
      <p:sp>
        <p:nvSpPr>
          <p:cNvPr id="3" name="Title 2">
            <a:extLst>
              <a:ext uri="{FF2B5EF4-FFF2-40B4-BE49-F238E27FC236}">
                <a16:creationId xmlns:a16="http://schemas.microsoft.com/office/drawing/2014/main" id="{8EAC712D-A5AC-1103-00D5-B75A279BF763}"/>
              </a:ext>
            </a:extLst>
          </p:cNvPr>
          <p:cNvSpPr>
            <a:spLocks noGrp="1"/>
          </p:cNvSpPr>
          <p:nvPr>
            <p:ph type="title"/>
          </p:nvPr>
        </p:nvSpPr>
        <p:spPr/>
        <p:txBody>
          <a:bodyPr/>
          <a:lstStyle/>
          <a:p>
            <a:r>
              <a:rPr lang="en-US" dirty="0"/>
              <a:t>What are the best sources for LMI in your local areas? </a:t>
            </a:r>
          </a:p>
        </p:txBody>
      </p:sp>
      <p:sp>
        <p:nvSpPr>
          <p:cNvPr id="4" name="Content Placeholder 3">
            <a:extLst>
              <a:ext uri="{FF2B5EF4-FFF2-40B4-BE49-F238E27FC236}">
                <a16:creationId xmlns:a16="http://schemas.microsoft.com/office/drawing/2014/main" id="{0206FC43-D0EA-3055-6C46-77DBBA6FF475}"/>
              </a:ext>
            </a:extLst>
          </p:cNvPr>
          <p:cNvSpPr>
            <a:spLocks noGrp="1"/>
          </p:cNvSpPr>
          <p:nvPr>
            <p:ph sz="quarter" idx="13"/>
          </p:nvPr>
        </p:nvSpPr>
        <p:spPr/>
        <p:txBody>
          <a:bodyPr/>
          <a:lstStyle/>
          <a:p>
            <a:r>
              <a:rPr lang="en-US" dirty="0"/>
              <a:t>American Job Centers (AJC) </a:t>
            </a:r>
          </a:p>
          <a:p>
            <a:r>
              <a:rPr lang="en-US" dirty="0"/>
              <a:t>Other Workforce/Community Partner Agencies including local Workforce Investment Boards</a:t>
            </a:r>
          </a:p>
          <a:p>
            <a:r>
              <a:rPr lang="en-US" dirty="0"/>
              <a:t>Education and Training Providers like your area Community College and skills training providers </a:t>
            </a:r>
          </a:p>
          <a:p>
            <a:r>
              <a:rPr lang="en-US" dirty="0"/>
              <a:t>Bureau of Labor Statistics (BLS) and other like Economic Forecasts </a:t>
            </a:r>
          </a:p>
          <a:p>
            <a:r>
              <a:rPr lang="en-US" dirty="0"/>
              <a:t>DOL O*NET Online Database</a:t>
            </a:r>
          </a:p>
          <a:p>
            <a:r>
              <a:rPr lang="en-US" dirty="0"/>
              <a:t>Employers – Chamber of Commerce and Business Associations, related; job fairs, recruitments, </a:t>
            </a:r>
            <a:r>
              <a:rPr lang="en-US" dirty="0" err="1"/>
              <a:t>etc</a:t>
            </a:r>
            <a:endParaRPr lang="en-US" dirty="0"/>
          </a:p>
          <a:p>
            <a:r>
              <a:rPr lang="en-US" dirty="0"/>
              <a:t>Newspapers </a:t>
            </a:r>
          </a:p>
          <a:p>
            <a:r>
              <a:rPr lang="en-US" dirty="0"/>
              <a:t>Social Media – LinkedIn, Indeed, Glassdoor, </a:t>
            </a:r>
            <a:r>
              <a:rPr lang="en-US" dirty="0" err="1"/>
              <a:t>etc</a:t>
            </a:r>
            <a:r>
              <a:rPr lang="en-US" dirty="0"/>
              <a:t> </a:t>
            </a:r>
          </a:p>
          <a:p>
            <a:endParaRPr lang="en-US" dirty="0"/>
          </a:p>
          <a:p>
            <a:endParaRPr lang="en-US" dirty="0"/>
          </a:p>
        </p:txBody>
      </p:sp>
    </p:spTree>
    <p:extLst>
      <p:ext uri="{BB962C8B-B14F-4D97-AF65-F5344CB8AC3E}">
        <p14:creationId xmlns:p14="http://schemas.microsoft.com/office/powerpoint/2010/main" val="2229623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vided by Business Website">
            <a:extLst>
              <a:ext uri="{FF2B5EF4-FFF2-40B4-BE49-F238E27FC236}">
                <a16:creationId xmlns:a16="http://schemas.microsoft.com/office/drawing/2014/main" id="{36CA546D-A86A-3607-8F99-352A4B52FE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749" r="19276" b="1341"/>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D16988-1472-48F0-A24C-BDDE4C40A150}"/>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a:solidFill>
                  <a:schemeClr val="accent1">
                    <a:lumMod val="50000"/>
                  </a:schemeClr>
                </a:solidFill>
                <a:latin typeface="Arial"/>
                <a:cs typeface="Arial"/>
              </a:rPr>
              <a:t>Thank you!</a:t>
            </a:r>
          </a:p>
        </p:txBody>
      </p:sp>
      <p:sp>
        <p:nvSpPr>
          <p:cNvPr id="1035" name="Rectangle 103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7" name="Rectangle 103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8977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56E61-3AD6-AB32-D123-E8BFCB6E10C6}"/>
              </a:ext>
            </a:extLst>
          </p:cNvPr>
          <p:cNvSpPr>
            <a:spLocks noGrp="1"/>
          </p:cNvSpPr>
          <p:nvPr>
            <p:ph type="title"/>
          </p:nvPr>
        </p:nvSpPr>
        <p:spPr/>
        <p:txBody>
          <a:bodyPr/>
          <a:lstStyle/>
          <a:p>
            <a:r>
              <a:rPr lang="en-US">
                <a:latin typeface="Arial"/>
                <a:cs typeface="Arial"/>
              </a:rPr>
              <a:t>Job Search Skills (save as reference)</a:t>
            </a:r>
            <a:endParaRPr lang="en-US"/>
          </a:p>
        </p:txBody>
      </p:sp>
      <p:sp>
        <p:nvSpPr>
          <p:cNvPr id="3" name="Content Placeholder 2">
            <a:extLst>
              <a:ext uri="{FF2B5EF4-FFF2-40B4-BE49-F238E27FC236}">
                <a16:creationId xmlns:a16="http://schemas.microsoft.com/office/drawing/2014/main" id="{A905BAF5-42DC-EA38-C1DE-377856A44882}"/>
              </a:ext>
            </a:extLst>
          </p:cNvPr>
          <p:cNvSpPr>
            <a:spLocks noGrp="1"/>
          </p:cNvSpPr>
          <p:nvPr>
            <p:ph idx="1"/>
          </p:nvPr>
        </p:nvSpPr>
        <p:spPr>
          <a:xfrm>
            <a:off x="877277" y="1571625"/>
            <a:ext cx="10515600" cy="4351338"/>
          </a:xfrm>
        </p:spPr>
        <p:txBody>
          <a:bodyPr vert="horz" lIns="91440" tIns="45720" rIns="91440" bIns="45720" rtlCol="0" anchor="t">
            <a:normAutofit lnSpcReduction="10000"/>
          </a:bodyPr>
          <a:lstStyle/>
          <a:p>
            <a:r>
              <a:rPr lang="en-US" dirty="0">
                <a:latin typeface="Arial"/>
                <a:cs typeface="Calibri" panose="020F0502020204030204"/>
              </a:rPr>
              <a:t>Who is responsible for delivery of job search skills, related activities/groups, and employer engagement; is it a combination of program staff, Host Agencies, and workforce partners, if so, who is responsible for what ?</a:t>
            </a:r>
            <a:endParaRPr lang="en-US" dirty="0">
              <a:latin typeface="Arial"/>
              <a:ea typeface="Calibri"/>
              <a:cs typeface="Calibri" panose="020F0502020204030204"/>
            </a:endParaRPr>
          </a:p>
          <a:p>
            <a:r>
              <a:rPr lang="en-US" dirty="0">
                <a:latin typeface="Arial"/>
                <a:cs typeface="Calibri" panose="020F0502020204030204"/>
              </a:rPr>
              <a:t>Establish a baseline for all job seekers i.e. current resume with HA assignment and recent training highlighted, and online resumes/ATS systems discuss (key words); sample interview questions, practice interviewing, and related "do's/don'ts sheet "; networking; types of networks i.e. professional, personal, family; social networks; LinkedIn profile and job postings; Online jobsites; Indeed, Monster, Idealist, and State, County, and Municipal sites</a:t>
            </a:r>
            <a:endParaRPr lang="en-US" dirty="0">
              <a:latin typeface="Arial"/>
              <a:ea typeface="Calibri"/>
              <a:cs typeface="Calibri" panose="020F0502020204030204"/>
            </a:endParaRPr>
          </a:p>
          <a:p>
            <a:r>
              <a:rPr lang="en-US" dirty="0">
                <a:latin typeface="Arial"/>
                <a:cs typeface="Calibri" panose="020F0502020204030204"/>
              </a:rPr>
              <a:t>Direct job seekers to Job Fairs, Employer Briefings/Recruitments, and Job Clubs</a:t>
            </a:r>
          </a:p>
          <a:p>
            <a:endParaRPr lang="en-US"/>
          </a:p>
        </p:txBody>
      </p:sp>
      <p:sp>
        <p:nvSpPr>
          <p:cNvPr id="4" name="Slide Number Placeholder 3">
            <a:extLst>
              <a:ext uri="{FF2B5EF4-FFF2-40B4-BE49-F238E27FC236}">
                <a16:creationId xmlns:a16="http://schemas.microsoft.com/office/drawing/2014/main" id="{588A4AD5-C5D1-34BD-9A46-D167A0317CBF}"/>
              </a:ext>
            </a:extLst>
          </p:cNvPr>
          <p:cNvSpPr>
            <a:spLocks noGrp="1"/>
          </p:cNvSpPr>
          <p:nvPr>
            <p:ph type="sldNum" sz="quarter" idx="12"/>
          </p:nvPr>
        </p:nvSpPr>
        <p:spPr/>
        <p:txBody>
          <a:bodyPr/>
          <a:lstStyle/>
          <a:p>
            <a:fld id="{BEED455F-700D-BA4B-B3F6-B4E03929F5E0}" type="slidenum">
              <a:rPr lang="en-US" smtClean="0"/>
              <a:pPr/>
              <a:t>21</a:t>
            </a:fld>
            <a:endParaRPr lang="en-US"/>
          </a:p>
        </p:txBody>
      </p:sp>
    </p:spTree>
    <p:extLst>
      <p:ext uri="{BB962C8B-B14F-4D97-AF65-F5344CB8AC3E}">
        <p14:creationId xmlns:p14="http://schemas.microsoft.com/office/powerpoint/2010/main" val="3154063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9D9BC-B5B8-441F-B01C-DEF6A5370114}"/>
              </a:ext>
            </a:extLst>
          </p:cNvPr>
          <p:cNvSpPr>
            <a:spLocks noGrp="1"/>
          </p:cNvSpPr>
          <p:nvPr>
            <p:ph type="ctrTitle"/>
          </p:nvPr>
        </p:nvSpPr>
        <p:spPr/>
        <p:txBody>
          <a:bodyPr>
            <a:normAutofit/>
          </a:bodyPr>
          <a:lstStyle/>
          <a:p>
            <a:r>
              <a:rPr lang="en-US"/>
              <a:t>Upskilling and Reskilling for Employability</a:t>
            </a:r>
          </a:p>
        </p:txBody>
      </p:sp>
      <p:sp>
        <p:nvSpPr>
          <p:cNvPr id="3" name="Subtitle 2">
            <a:extLst>
              <a:ext uri="{FF2B5EF4-FFF2-40B4-BE49-F238E27FC236}">
                <a16:creationId xmlns:a16="http://schemas.microsoft.com/office/drawing/2014/main" id="{4166DB95-C514-4D69-8520-A3AEC6405A6B}"/>
              </a:ext>
            </a:extLst>
          </p:cNvPr>
          <p:cNvSpPr>
            <a:spLocks noGrp="1"/>
          </p:cNvSpPr>
          <p:nvPr>
            <p:ph type="subTitle" idx="1"/>
          </p:nvPr>
        </p:nvSpPr>
        <p:spPr>
          <a:xfrm>
            <a:off x="1524000" y="4376737"/>
            <a:ext cx="9144000" cy="2117847"/>
          </a:xfrm>
        </p:spPr>
        <p:txBody>
          <a:bodyPr vert="horz" lIns="91440" tIns="45720" rIns="91440" bIns="45720" rtlCol="0" anchor="t">
            <a:normAutofit fontScale="92500"/>
          </a:bodyPr>
          <a:lstStyle/>
          <a:p>
            <a:endParaRPr lang="en-US"/>
          </a:p>
          <a:p>
            <a:r>
              <a:rPr lang="en-US" sz="3200" dirty="0">
                <a:latin typeface="Arial"/>
                <a:cs typeface="Arial"/>
              </a:rPr>
              <a:t>Host Agencies and Community Service Assignments </a:t>
            </a:r>
            <a:endParaRPr lang="en-US" sz="3200">
              <a:latin typeface="Arial" panose="020B0604020202020204" pitchFamily="34" charset="0"/>
              <a:cs typeface="Arial" panose="020B0604020202020204" pitchFamily="34" charset="0"/>
            </a:endParaRPr>
          </a:p>
          <a:p>
            <a:endParaRPr lang="en-US"/>
          </a:p>
          <a:p>
            <a:r>
              <a:rPr lang="en-US" dirty="0">
                <a:latin typeface="Arial"/>
                <a:cs typeface="Arial"/>
              </a:rPr>
              <a:t>Presented by Dave Bassett </a:t>
            </a:r>
          </a:p>
        </p:txBody>
      </p:sp>
    </p:spTree>
    <p:extLst>
      <p:ext uri="{BB962C8B-B14F-4D97-AF65-F5344CB8AC3E}">
        <p14:creationId xmlns:p14="http://schemas.microsoft.com/office/powerpoint/2010/main" val="3309861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706CC-7BFB-4111-8104-B0D1B8B106C2}"/>
              </a:ext>
            </a:extLst>
          </p:cNvPr>
          <p:cNvSpPr>
            <a:spLocks noGrp="1"/>
          </p:cNvSpPr>
          <p:nvPr>
            <p:ph type="title"/>
          </p:nvPr>
        </p:nvSpPr>
        <p:spPr/>
        <p:txBody>
          <a:bodyPr/>
          <a:lstStyle/>
          <a:p>
            <a:r>
              <a:rPr lang="en-US">
                <a:latin typeface="Arial"/>
                <a:cs typeface="Arial"/>
              </a:rPr>
              <a:t>During this session, we'll discuss...</a:t>
            </a:r>
            <a:endParaRPr lang="en-US"/>
          </a:p>
        </p:txBody>
      </p:sp>
      <p:sp>
        <p:nvSpPr>
          <p:cNvPr id="3" name="Content Placeholder 2">
            <a:extLst>
              <a:ext uri="{FF2B5EF4-FFF2-40B4-BE49-F238E27FC236}">
                <a16:creationId xmlns:a16="http://schemas.microsoft.com/office/drawing/2014/main" id="{80C1F72A-B3D6-456C-8280-AC159004489D}"/>
              </a:ext>
            </a:extLst>
          </p:cNvPr>
          <p:cNvSpPr>
            <a:spLocks noGrp="1"/>
          </p:cNvSpPr>
          <p:nvPr>
            <p:ph idx="1"/>
          </p:nvPr>
        </p:nvSpPr>
        <p:spPr>
          <a:xfrm>
            <a:off x="838200" y="1569156"/>
            <a:ext cx="10515600" cy="4607807"/>
          </a:xfrm>
        </p:spPr>
        <p:txBody>
          <a:bodyPr vert="horz" lIns="91440" tIns="45720" rIns="91440" bIns="45720" rtlCol="0" anchor="t">
            <a:normAutofit/>
          </a:bodyPr>
          <a:lstStyle/>
          <a:p>
            <a:endParaRPr lang="en-US"/>
          </a:p>
          <a:p>
            <a:endParaRPr lang="en-US"/>
          </a:p>
          <a:p>
            <a:pPr marL="0" indent="0">
              <a:buNone/>
            </a:pPr>
            <a:endParaRPr lang="en-US"/>
          </a:p>
        </p:txBody>
      </p:sp>
      <p:sp>
        <p:nvSpPr>
          <p:cNvPr id="4" name="Slide Number Placeholder 3">
            <a:extLst>
              <a:ext uri="{FF2B5EF4-FFF2-40B4-BE49-F238E27FC236}">
                <a16:creationId xmlns:a16="http://schemas.microsoft.com/office/drawing/2014/main" id="{F450A999-D3F8-4B9A-AB94-5141B2FD4922}"/>
              </a:ext>
            </a:extLst>
          </p:cNvPr>
          <p:cNvSpPr>
            <a:spLocks noGrp="1"/>
          </p:cNvSpPr>
          <p:nvPr>
            <p:ph type="sldNum" sz="quarter" idx="12"/>
          </p:nvPr>
        </p:nvSpPr>
        <p:spPr/>
        <p:txBody>
          <a:bodyPr/>
          <a:lstStyle/>
          <a:p>
            <a:fld id="{BEED455F-700D-BA4B-B3F6-B4E03929F5E0}" type="slidenum">
              <a:rPr lang="en-US" smtClean="0"/>
              <a:t>4</a:t>
            </a:fld>
            <a:endParaRPr lang="en-US"/>
          </a:p>
        </p:txBody>
      </p:sp>
      <p:graphicFrame>
        <p:nvGraphicFramePr>
          <p:cNvPr id="12" name="TextBox 4">
            <a:extLst>
              <a:ext uri="{FF2B5EF4-FFF2-40B4-BE49-F238E27FC236}">
                <a16:creationId xmlns:a16="http://schemas.microsoft.com/office/drawing/2014/main" id="{252C19EA-44C8-0982-0F76-4746314D8E4A}"/>
              </a:ext>
            </a:extLst>
          </p:cNvPr>
          <p:cNvGraphicFramePr/>
          <p:nvPr>
            <p:extLst>
              <p:ext uri="{D42A27DB-BD31-4B8C-83A1-F6EECF244321}">
                <p14:modId xmlns:p14="http://schemas.microsoft.com/office/powerpoint/2010/main" val="434055175"/>
              </p:ext>
            </p:extLst>
          </p:nvPr>
        </p:nvGraphicFramePr>
        <p:xfrm>
          <a:off x="961291" y="2098431"/>
          <a:ext cx="9523237" cy="3539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629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A6BCA-EF7C-BC6E-7491-4BEEED234604}"/>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Arial"/>
                <a:cs typeface="Arial"/>
              </a:rPr>
              <a:t>Community Service Assignments (CSA)</a:t>
            </a:r>
            <a:endParaRPr lang="en-US">
              <a:solidFill>
                <a:srgbClr val="FFFFFF"/>
              </a:solidFill>
            </a:endParaRPr>
          </a:p>
        </p:txBody>
      </p:sp>
      <p:sp>
        <p:nvSpPr>
          <p:cNvPr id="24"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46FBA7-456E-B5E5-A066-CFE5FE0B6460}"/>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0">
              <a:buNone/>
            </a:pPr>
            <a:r>
              <a:rPr lang="en-US" sz="2800" dirty="0">
                <a:latin typeface="Arial"/>
                <a:cs typeface="Arial"/>
              </a:rPr>
              <a:t>How projects typically create Community Service Assignments (CSAs) </a:t>
            </a:r>
            <a:r>
              <a:rPr lang="en-US" sz="2800" u="sng" dirty="0">
                <a:latin typeface="Arial"/>
                <a:cs typeface="Arial"/>
              </a:rPr>
              <a:t>now</a:t>
            </a:r>
            <a:r>
              <a:rPr lang="en-US" sz="2800" dirty="0">
                <a:latin typeface="Arial"/>
                <a:cs typeface="Arial"/>
              </a:rPr>
              <a:t>: </a:t>
            </a:r>
            <a:endParaRPr lang="en-US" sz="2800" dirty="0"/>
          </a:p>
          <a:p>
            <a:pPr lvl="1"/>
            <a:r>
              <a:rPr lang="en-US" sz="2800" dirty="0">
                <a:latin typeface="Arial"/>
                <a:cs typeface="Arial"/>
              </a:rPr>
              <a:t>Recruit Host Agencies to host SCSEP job seekers.</a:t>
            </a:r>
          </a:p>
          <a:p>
            <a:pPr lvl="1"/>
            <a:r>
              <a:rPr lang="en-US" sz="2800" dirty="0">
                <a:latin typeface="Arial"/>
                <a:cs typeface="Arial"/>
              </a:rPr>
              <a:t>Work with them to design an assignment, based on </a:t>
            </a:r>
            <a:r>
              <a:rPr lang="en-US" sz="2800" b="1" dirty="0">
                <a:latin typeface="Arial"/>
                <a:cs typeface="Arial"/>
              </a:rPr>
              <a:t>their</a:t>
            </a:r>
            <a:r>
              <a:rPr lang="en-US" sz="2800" dirty="0">
                <a:latin typeface="Arial"/>
                <a:cs typeface="Arial"/>
              </a:rPr>
              <a:t> needs and their ability to train (or send the form to them and ask them to create the assignment description).</a:t>
            </a:r>
            <a:endParaRPr lang="en-US" sz="2800" dirty="0"/>
          </a:p>
          <a:p>
            <a:pPr lvl="1"/>
            <a:r>
              <a:rPr lang="en-US" sz="2800" dirty="0">
                <a:latin typeface="Arial"/>
                <a:cs typeface="Arial"/>
              </a:rPr>
              <a:t>Emphasis is often more on the duties</a:t>
            </a:r>
            <a:r>
              <a:rPr lang="en-US" sz="2800" b="1" dirty="0">
                <a:latin typeface="Arial"/>
                <a:cs typeface="Arial"/>
              </a:rPr>
              <a:t> </a:t>
            </a:r>
            <a:r>
              <a:rPr lang="en-US" sz="2800" dirty="0">
                <a:latin typeface="Arial"/>
                <a:cs typeface="Arial"/>
              </a:rPr>
              <a:t>than the training, and more on the Host Agency needs, than on the job seeker’s goals.</a:t>
            </a:r>
          </a:p>
        </p:txBody>
      </p:sp>
      <p:sp>
        <p:nvSpPr>
          <p:cNvPr id="4" name="Slide Number Placeholder 3">
            <a:extLst>
              <a:ext uri="{FF2B5EF4-FFF2-40B4-BE49-F238E27FC236}">
                <a16:creationId xmlns:a16="http://schemas.microsoft.com/office/drawing/2014/main" id="{B84F6E9B-719F-47FC-884F-C94A5066B401}"/>
              </a:ext>
            </a:extLst>
          </p:cNvPr>
          <p:cNvSpPr>
            <a:spLocks noGrp="1"/>
          </p:cNvSpPr>
          <p:nvPr>
            <p:ph type="sldNum" sz="quarter" idx="12"/>
          </p:nvPr>
        </p:nvSpPr>
        <p:spPr>
          <a:xfrm>
            <a:off x="9541564" y="6356350"/>
            <a:ext cx="1812235" cy="365125"/>
          </a:xfrm>
        </p:spPr>
        <p:txBody>
          <a:bodyPr>
            <a:normAutofit/>
          </a:bodyPr>
          <a:lstStyle/>
          <a:p>
            <a:pPr>
              <a:spcAft>
                <a:spcPts val="600"/>
              </a:spcAft>
            </a:pPr>
            <a:fld id="{BEED455F-700D-BA4B-B3F6-B4E03929F5E0}" type="slidenum">
              <a:rPr lang="en-US" smtClean="0"/>
              <a:pPr>
                <a:spcAft>
                  <a:spcPts val="600"/>
                </a:spcAft>
              </a:pPr>
              <a:t>5</a:t>
            </a:fld>
            <a:endParaRPr lang="en-US"/>
          </a:p>
        </p:txBody>
      </p:sp>
    </p:spTree>
    <p:extLst>
      <p:ext uri="{BB962C8B-B14F-4D97-AF65-F5344CB8AC3E}">
        <p14:creationId xmlns:p14="http://schemas.microsoft.com/office/powerpoint/2010/main" val="2994093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75139-8368-4F9D-C2BE-F5CB600887C8}"/>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Arial"/>
                <a:cs typeface="Arial"/>
              </a:rPr>
              <a:t>CSAs Should Be Job Seeker and Job Training Centered</a:t>
            </a:r>
            <a:endParaRPr lang="en-US">
              <a:solidFill>
                <a:srgbClr val="FFFFFF"/>
              </a:solidFill>
            </a:endParaRP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29C303-F5FE-09C7-3D89-D93EEAD9FD19}"/>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457200" lvl="1" indent="0">
              <a:buNone/>
            </a:pPr>
            <a:r>
              <a:rPr lang="en-US" sz="3200" b="1">
                <a:latin typeface="Arial"/>
                <a:cs typeface="Arial"/>
              </a:rPr>
              <a:t>Question:</a:t>
            </a:r>
            <a:endParaRPr lang="en-US" sz="3200"/>
          </a:p>
          <a:p>
            <a:pPr marL="457200" lvl="1" indent="0">
              <a:buNone/>
            </a:pPr>
            <a:endParaRPr lang="en-US" sz="2800" b="1">
              <a:latin typeface="Arial"/>
              <a:cs typeface="Arial"/>
            </a:endParaRPr>
          </a:p>
          <a:p>
            <a:pPr marL="457200" lvl="1" indent="0">
              <a:buNone/>
            </a:pPr>
            <a:r>
              <a:rPr lang="en-US" sz="2800">
                <a:latin typeface="Arial"/>
                <a:cs typeface="Arial"/>
              </a:rPr>
              <a:t>How can you more effectively create CSAs that provide the </a:t>
            </a:r>
            <a:r>
              <a:rPr lang="en-US" sz="2800" b="1" i="1">
                <a:latin typeface="Arial"/>
                <a:cs typeface="Arial"/>
              </a:rPr>
              <a:t>upskilling and reskilling </a:t>
            </a:r>
            <a:r>
              <a:rPr lang="en-US" sz="2800">
                <a:latin typeface="Arial"/>
                <a:cs typeface="Arial"/>
              </a:rPr>
              <a:t>necessary for boosting job seekers' </a:t>
            </a:r>
            <a:r>
              <a:rPr lang="en-US" sz="2800" b="1">
                <a:latin typeface="Arial"/>
                <a:cs typeface="Arial"/>
              </a:rPr>
              <a:t>employability? </a:t>
            </a:r>
            <a:endParaRPr lang="en-US" sz="2800"/>
          </a:p>
        </p:txBody>
      </p:sp>
      <p:sp>
        <p:nvSpPr>
          <p:cNvPr id="4" name="Slide Number Placeholder 3">
            <a:extLst>
              <a:ext uri="{FF2B5EF4-FFF2-40B4-BE49-F238E27FC236}">
                <a16:creationId xmlns:a16="http://schemas.microsoft.com/office/drawing/2014/main" id="{3729EB66-1DBA-B6CF-25D7-028876A91504}"/>
              </a:ext>
            </a:extLst>
          </p:cNvPr>
          <p:cNvSpPr>
            <a:spLocks noGrp="1"/>
          </p:cNvSpPr>
          <p:nvPr>
            <p:ph type="sldNum" sz="quarter" idx="12"/>
          </p:nvPr>
        </p:nvSpPr>
        <p:spPr>
          <a:xfrm>
            <a:off x="9541564" y="6356350"/>
            <a:ext cx="1812235" cy="365125"/>
          </a:xfrm>
        </p:spPr>
        <p:txBody>
          <a:bodyPr>
            <a:normAutofit/>
          </a:bodyPr>
          <a:lstStyle/>
          <a:p>
            <a:pPr>
              <a:spcAft>
                <a:spcPts val="600"/>
              </a:spcAft>
            </a:pPr>
            <a:fld id="{BEED455F-700D-BA4B-B3F6-B4E03929F5E0}" type="slidenum">
              <a:rPr lang="en-US" smtClean="0"/>
              <a:pPr>
                <a:spcAft>
                  <a:spcPts val="600"/>
                </a:spcAft>
              </a:pPr>
              <a:t>6</a:t>
            </a:fld>
            <a:endParaRPr lang="en-US"/>
          </a:p>
        </p:txBody>
      </p:sp>
    </p:spTree>
    <p:extLst>
      <p:ext uri="{BB962C8B-B14F-4D97-AF65-F5344CB8AC3E}">
        <p14:creationId xmlns:p14="http://schemas.microsoft.com/office/powerpoint/2010/main" val="2008171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6E3EA-DBDE-6FF2-F9F2-8AD44F6727CD}"/>
              </a:ext>
            </a:extLst>
          </p:cNvPr>
          <p:cNvSpPr>
            <a:spLocks noGrp="1"/>
          </p:cNvSpPr>
          <p:nvPr>
            <p:ph type="title"/>
          </p:nvPr>
        </p:nvSpPr>
        <p:spPr/>
        <p:txBody>
          <a:bodyPr>
            <a:normAutofit fontScale="90000"/>
          </a:bodyPr>
          <a:lstStyle/>
          <a:p>
            <a:r>
              <a:rPr lang="en-US" u="sng" dirty="0">
                <a:latin typeface="Arial"/>
                <a:cs typeface="Arial"/>
              </a:rPr>
              <a:t>Shift</a:t>
            </a:r>
            <a:r>
              <a:rPr lang="en-US" dirty="0">
                <a:latin typeface="Arial"/>
                <a:cs typeface="Arial"/>
              </a:rPr>
              <a:t> Approach: Create CSAs Based on Individual Job Seekers Goals and Training Needs</a:t>
            </a:r>
            <a:endParaRPr lang="en-US" dirty="0"/>
          </a:p>
        </p:txBody>
      </p:sp>
      <p:graphicFrame>
        <p:nvGraphicFramePr>
          <p:cNvPr id="7" name="Content Placeholder 2">
            <a:extLst>
              <a:ext uri="{FF2B5EF4-FFF2-40B4-BE49-F238E27FC236}">
                <a16:creationId xmlns:a16="http://schemas.microsoft.com/office/drawing/2014/main" id="{6EDB974B-CDB8-DDA5-93FC-8248CE0A9769}"/>
              </a:ext>
            </a:extLst>
          </p:cNvPr>
          <p:cNvGraphicFramePr>
            <a:graphicFrameLocks noGrp="1"/>
          </p:cNvGraphicFramePr>
          <p:nvPr>
            <p:ph idx="1"/>
            <p:extLst>
              <p:ext uri="{D42A27DB-BD31-4B8C-83A1-F6EECF244321}">
                <p14:modId xmlns:p14="http://schemas.microsoft.com/office/powerpoint/2010/main" val="34340306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C4E14B97-2CBB-B7DE-7D72-452ACD1DFDB6}"/>
              </a:ext>
            </a:extLst>
          </p:cNvPr>
          <p:cNvSpPr>
            <a:spLocks noGrp="1"/>
          </p:cNvSpPr>
          <p:nvPr>
            <p:ph type="sldNum" sz="quarter" idx="12"/>
          </p:nvPr>
        </p:nvSpPr>
        <p:spPr/>
        <p:txBody>
          <a:bodyPr/>
          <a:lstStyle/>
          <a:p>
            <a:fld id="{BEED455F-700D-BA4B-B3F6-B4E03929F5E0}" type="slidenum">
              <a:rPr lang="en-US" smtClean="0"/>
              <a:pPr/>
              <a:t>7</a:t>
            </a:fld>
            <a:endParaRPr lang="en-US"/>
          </a:p>
        </p:txBody>
      </p:sp>
    </p:spTree>
    <p:extLst>
      <p:ext uri="{BB962C8B-B14F-4D97-AF65-F5344CB8AC3E}">
        <p14:creationId xmlns:p14="http://schemas.microsoft.com/office/powerpoint/2010/main" val="95209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EF4891-DD01-4FFA-9C07-C8691566FF0C}"/>
              </a:ext>
            </a:extLst>
          </p:cNvPr>
          <p:cNvSpPr>
            <a:spLocks noGrp="1"/>
          </p:cNvSpPr>
          <p:nvPr>
            <p:ph type="sldNum" sz="quarter" idx="12"/>
          </p:nvPr>
        </p:nvSpPr>
        <p:spPr/>
        <p:txBody>
          <a:bodyPr/>
          <a:lstStyle/>
          <a:p>
            <a:fld id="{7E6301CB-089A-4061-8BBB-88783F2240A8}" type="slidenum">
              <a:rPr lang="en-US" smtClean="0"/>
              <a:pPr/>
              <a:t>8</a:t>
            </a:fld>
            <a:endParaRPr lang="en-US"/>
          </a:p>
        </p:txBody>
      </p:sp>
      <p:sp>
        <p:nvSpPr>
          <p:cNvPr id="3" name="Title 2">
            <a:extLst>
              <a:ext uri="{FF2B5EF4-FFF2-40B4-BE49-F238E27FC236}">
                <a16:creationId xmlns:a16="http://schemas.microsoft.com/office/drawing/2014/main" id="{70C7BF3B-4E87-40FD-8D34-10C543437BF5}"/>
              </a:ext>
            </a:extLst>
          </p:cNvPr>
          <p:cNvSpPr>
            <a:spLocks noGrp="1"/>
          </p:cNvSpPr>
          <p:nvPr>
            <p:ph type="title"/>
          </p:nvPr>
        </p:nvSpPr>
        <p:spPr>
          <a:xfrm>
            <a:off x="440266" y="1968263"/>
            <a:ext cx="2888397" cy="2879165"/>
          </a:xfrm>
        </p:spPr>
        <p:txBody>
          <a:bodyPr/>
          <a:lstStyle/>
          <a:p>
            <a:r>
              <a:rPr lang="en-US" sz="4000" dirty="0">
                <a:latin typeface="Arial"/>
                <a:cs typeface="Arial"/>
              </a:rPr>
              <a:t>Step 1: Find the Answers to the Questio</a:t>
            </a:r>
            <a:r>
              <a:rPr lang="en-US" sz="4400" dirty="0">
                <a:latin typeface="Arial"/>
                <a:cs typeface="Arial"/>
              </a:rPr>
              <a:t>ns </a:t>
            </a:r>
            <a:endParaRPr lang="en-US" sz="4400"/>
          </a:p>
        </p:txBody>
      </p:sp>
      <p:sp>
        <p:nvSpPr>
          <p:cNvPr id="4" name="Content Placeholder 3">
            <a:extLst>
              <a:ext uri="{FF2B5EF4-FFF2-40B4-BE49-F238E27FC236}">
                <a16:creationId xmlns:a16="http://schemas.microsoft.com/office/drawing/2014/main" id="{87CAE3C1-FFF0-4813-8D7A-A8913C38A68E}"/>
              </a:ext>
            </a:extLst>
          </p:cNvPr>
          <p:cNvSpPr>
            <a:spLocks noGrp="1"/>
          </p:cNvSpPr>
          <p:nvPr>
            <p:ph sz="quarter" idx="13"/>
          </p:nvPr>
        </p:nvSpPr>
        <p:spPr>
          <a:xfrm>
            <a:off x="3657600" y="503853"/>
            <a:ext cx="8258175" cy="5500072"/>
          </a:xfrm>
        </p:spPr>
        <p:txBody>
          <a:bodyPr vert="horz" lIns="91440" tIns="45720" rIns="91440" bIns="45720" rtlCol="0" anchor="t">
            <a:normAutofit/>
          </a:bodyPr>
          <a:lstStyle/>
          <a:p>
            <a:pPr marL="0" indent="0" algn="ctr">
              <a:buNone/>
            </a:pPr>
            <a:endParaRPr lang="en-US" sz="3200">
              <a:latin typeface="Arial"/>
              <a:cs typeface="Arial"/>
            </a:endParaRPr>
          </a:p>
          <a:p>
            <a:pPr marL="0" indent="0" algn="ctr">
              <a:buNone/>
            </a:pPr>
            <a:endParaRPr lang="en-US" sz="3200">
              <a:latin typeface="Arial"/>
              <a:cs typeface="Arial"/>
            </a:endParaRPr>
          </a:p>
          <a:p>
            <a:pPr marL="0" indent="0" algn="ctr">
              <a:buNone/>
            </a:pPr>
            <a:endParaRPr lang="en-US" sz="3200">
              <a:latin typeface="Arial"/>
              <a:cs typeface="Arial"/>
            </a:endParaRPr>
          </a:p>
        </p:txBody>
      </p:sp>
      <p:sp>
        <p:nvSpPr>
          <p:cNvPr id="6" name="TextBox 5">
            <a:extLst>
              <a:ext uri="{FF2B5EF4-FFF2-40B4-BE49-F238E27FC236}">
                <a16:creationId xmlns:a16="http://schemas.microsoft.com/office/drawing/2014/main" id="{E2674350-69F1-D883-AD10-A39AA8258327}"/>
              </a:ext>
            </a:extLst>
          </p:cNvPr>
          <p:cNvSpPr txBox="1"/>
          <p:nvPr/>
        </p:nvSpPr>
        <p:spPr>
          <a:xfrm>
            <a:off x="3581401" y="656948"/>
            <a:ext cx="8507817" cy="6124754"/>
          </a:xfrm>
          <a:prstGeom prst="rect">
            <a:avLst/>
          </a:prstGeom>
          <a:noFill/>
        </p:spPr>
        <p:txBody>
          <a:bodyPr wrap="square" lIns="91440" tIns="45720" rIns="91440" bIns="45720" anchor="t">
            <a:spAutoFit/>
          </a:bodyPr>
          <a:lstStyle/>
          <a:p>
            <a:r>
              <a:rPr lang="en-US" sz="2800" b="1" dirty="0"/>
              <a:t>Project Staff needs to learn:</a:t>
            </a:r>
          </a:p>
          <a:p>
            <a:pPr marL="914400" lvl="1" indent="-457200">
              <a:buFont typeface="Arial" panose="020B0604020202020204" pitchFamily="34" charset="0"/>
              <a:buChar char="•"/>
            </a:pPr>
            <a:r>
              <a:rPr lang="en-US" sz="2800" dirty="0">
                <a:latin typeface="Arial"/>
                <a:cs typeface="Arial"/>
              </a:rPr>
              <a:t>What skills and experience does the job seeker have?</a:t>
            </a:r>
          </a:p>
          <a:p>
            <a:pPr marL="914400" lvl="1" indent="-457200">
              <a:buFont typeface="Arial" panose="020B0604020202020204" pitchFamily="34" charset="0"/>
              <a:buChar char="•"/>
            </a:pPr>
            <a:r>
              <a:rPr lang="en-US" sz="2800" dirty="0">
                <a:latin typeface="Arial"/>
                <a:cs typeface="Arial"/>
              </a:rPr>
              <a:t>What are their employment goals?  Are they realistic, attainable?</a:t>
            </a:r>
          </a:p>
          <a:p>
            <a:pPr marL="914400" lvl="1" indent="-457200">
              <a:buFont typeface="Arial" panose="020B0604020202020204" pitchFamily="34" charset="0"/>
              <a:buChar char="•"/>
            </a:pPr>
            <a:r>
              <a:rPr lang="en-US" sz="2800" dirty="0">
                <a:latin typeface="Arial"/>
                <a:cs typeface="Arial"/>
              </a:rPr>
              <a:t>What does Labor Market Information in your area suggest about local job openings?</a:t>
            </a:r>
          </a:p>
          <a:p>
            <a:pPr marL="914400" lvl="1" indent="-457200">
              <a:buFont typeface="Arial" panose="020B0604020202020204" pitchFamily="34" charset="0"/>
              <a:buChar char="•"/>
            </a:pPr>
            <a:r>
              <a:rPr lang="en-US" sz="2800" dirty="0">
                <a:latin typeface="Arial"/>
                <a:cs typeface="Arial"/>
              </a:rPr>
              <a:t>What additional training would the job seeker need to match job openings in your area that align with their goals?</a:t>
            </a:r>
            <a:endParaRPr lang="en-US" sz="2800" dirty="0"/>
          </a:p>
          <a:p>
            <a:pPr marL="914400" lvl="1"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What Host Agency can provide upskilling or reskilling through a CSA to meet job seeker needs? </a:t>
            </a:r>
          </a:p>
          <a:p>
            <a:pPr marL="914400" lvl="1"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63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67ECB6-09F9-F36C-9E9D-DCE9A0DF2E8D}"/>
              </a:ext>
            </a:extLst>
          </p:cNvPr>
          <p:cNvSpPr>
            <a:spLocks noGrp="1"/>
          </p:cNvSpPr>
          <p:nvPr>
            <p:ph type="sldNum" sz="quarter" idx="12"/>
          </p:nvPr>
        </p:nvSpPr>
        <p:spPr/>
        <p:txBody>
          <a:bodyPr/>
          <a:lstStyle/>
          <a:p>
            <a:fld id="{7E6301CB-089A-4061-8BBB-88783F2240A8}" type="slidenum">
              <a:rPr lang="en-US" smtClean="0"/>
              <a:pPr/>
              <a:t>9</a:t>
            </a:fld>
            <a:endParaRPr lang="en-US"/>
          </a:p>
        </p:txBody>
      </p:sp>
      <p:sp>
        <p:nvSpPr>
          <p:cNvPr id="3" name="Title 2">
            <a:extLst>
              <a:ext uri="{FF2B5EF4-FFF2-40B4-BE49-F238E27FC236}">
                <a16:creationId xmlns:a16="http://schemas.microsoft.com/office/drawing/2014/main" id="{35D08C89-0792-63A5-0663-6B7C60503B30}"/>
              </a:ext>
            </a:extLst>
          </p:cNvPr>
          <p:cNvSpPr>
            <a:spLocks noGrp="1"/>
          </p:cNvSpPr>
          <p:nvPr>
            <p:ph type="title"/>
          </p:nvPr>
        </p:nvSpPr>
        <p:spPr>
          <a:xfrm>
            <a:off x="504497" y="2932386"/>
            <a:ext cx="2601560" cy="693684"/>
          </a:xfrm>
        </p:spPr>
        <p:txBody>
          <a:bodyPr/>
          <a:lstStyle/>
          <a:p>
            <a:r>
              <a:rPr lang="en-US" sz="4000">
                <a:latin typeface="Arial"/>
                <a:cs typeface="Arial"/>
              </a:rPr>
              <a:t>Step 2: Reorient Host Agencies</a:t>
            </a:r>
            <a:endParaRPr lang="en-US" sz="4000"/>
          </a:p>
        </p:txBody>
      </p:sp>
      <p:sp>
        <p:nvSpPr>
          <p:cNvPr id="4" name="Content Placeholder 3">
            <a:extLst>
              <a:ext uri="{FF2B5EF4-FFF2-40B4-BE49-F238E27FC236}">
                <a16:creationId xmlns:a16="http://schemas.microsoft.com/office/drawing/2014/main" id="{35DDD224-9C7B-31F9-131A-D4DDAC588516}"/>
              </a:ext>
            </a:extLst>
          </p:cNvPr>
          <p:cNvSpPr>
            <a:spLocks noGrp="1"/>
          </p:cNvSpPr>
          <p:nvPr>
            <p:ph sz="quarter" idx="13"/>
          </p:nvPr>
        </p:nvSpPr>
        <p:spPr>
          <a:xfrm>
            <a:off x="3925614" y="804041"/>
            <a:ext cx="7990161" cy="5754414"/>
          </a:xfrm>
        </p:spPr>
        <p:txBody>
          <a:bodyPr vert="horz" lIns="91440" tIns="45720" rIns="91440" bIns="45720" rtlCol="0" anchor="t">
            <a:normAutofit fontScale="92500"/>
          </a:bodyPr>
          <a:lstStyle/>
          <a:p>
            <a:r>
              <a:rPr lang="en-US" sz="2800" dirty="0">
                <a:latin typeface="Arial"/>
                <a:cs typeface="Arial"/>
              </a:rPr>
              <a:t>As new Project Staff, you have an opportunity to shift expectations for Host Agencies that may not be fulfilling their responsibilities to the job seeker. </a:t>
            </a:r>
            <a:endParaRPr lang="en-US" sz="2800" dirty="0"/>
          </a:p>
          <a:p>
            <a:r>
              <a:rPr lang="en-US" sz="2800" dirty="0">
                <a:latin typeface="Arial"/>
                <a:cs typeface="Arial"/>
              </a:rPr>
              <a:t>Discuss what will make the partnership successful for the host agency and the job seeker. </a:t>
            </a:r>
            <a:endParaRPr lang="en-US" sz="2800" dirty="0"/>
          </a:p>
          <a:p>
            <a:r>
              <a:rPr lang="en-US" sz="2800" dirty="0">
                <a:latin typeface="Arial"/>
                <a:cs typeface="Arial"/>
              </a:rPr>
              <a:t>Involve the host agency supervisor when developing Individual Employment Plans (IEPs). </a:t>
            </a:r>
            <a:endParaRPr lang="en-US" sz="2800" dirty="0"/>
          </a:p>
          <a:p>
            <a:r>
              <a:rPr lang="en-US" sz="2800" dirty="0">
                <a:latin typeface="Arial"/>
                <a:cs typeface="Arial"/>
              </a:rPr>
              <a:t>The Community Service Assignment Description (CSA) may need to be revised to meet each job seeker’s individual needs and may evolve during an assignment. </a:t>
            </a:r>
            <a:endParaRPr lang="en-US" sz="2800" dirty="0"/>
          </a:p>
          <a:p>
            <a:r>
              <a:rPr lang="en-US" sz="2800" dirty="0">
                <a:latin typeface="Arial"/>
                <a:cs typeface="Arial"/>
              </a:rPr>
              <a:t>Reassign job seekers when necessary to enhance their training opportunity and employment prospects. </a:t>
            </a:r>
            <a:endParaRPr lang="en-US" sz="2800" dirty="0"/>
          </a:p>
          <a:p>
            <a:endParaRPr lang="en-US"/>
          </a:p>
        </p:txBody>
      </p:sp>
    </p:spTree>
    <p:extLst>
      <p:ext uri="{BB962C8B-B14F-4D97-AF65-F5344CB8AC3E}">
        <p14:creationId xmlns:p14="http://schemas.microsoft.com/office/powerpoint/2010/main" val="40721721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1D903CAE8AD3045BF89F398D17719BB" ma:contentTypeVersion="14" ma:contentTypeDescription="Create a new document." ma:contentTypeScope="" ma:versionID="a1caddc40021cf14a909be36b06962d1">
  <xsd:schema xmlns:xsd="http://www.w3.org/2001/XMLSchema" xmlns:xs="http://www.w3.org/2001/XMLSchema" xmlns:p="http://schemas.microsoft.com/office/2006/metadata/properties" xmlns:ns2="195da388-4f1f-499a-b8f1-0cc267dad8f1" xmlns:ns3="8d46c058-239c-49e6-9ab3-aff88b77444e" targetNamespace="http://schemas.microsoft.com/office/2006/metadata/properties" ma:root="true" ma:fieldsID="ea91ef673c082b52e679b83d06f7a176" ns2:_="" ns3:_="">
    <xsd:import namespace="195da388-4f1f-499a-b8f1-0cc267dad8f1"/>
    <xsd:import namespace="8d46c058-239c-49e6-9ab3-aff88b77444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5da388-4f1f-499a-b8f1-0cc267dad8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6c058-239c-49e6-9ab3-aff88b7744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d46c058-239c-49e6-9ab3-aff88b77444e">
      <UserInfo>
        <DisplayName>Joshua Wadsworth</DisplayName>
        <AccountId>13</AccountId>
        <AccountType/>
      </UserInfo>
      <UserInfo>
        <DisplayName>Antoine Hicks</DisplayName>
        <AccountId>74</AccountId>
        <AccountType/>
      </UserInfo>
      <UserInfo>
        <DisplayName>Alicia Black</DisplayName>
        <AccountId>42</AccountId>
        <AccountType/>
      </UserInfo>
      <UserInfo>
        <DisplayName>Don Gatewood</DisplayName>
        <AccountId>16</AccountId>
        <AccountType/>
      </UserInfo>
      <UserInfo>
        <DisplayName>David Bassett</DisplayName>
        <AccountId>77</AccountId>
        <AccountType/>
      </UserInfo>
      <UserInfo>
        <DisplayName>Janet Ray</DisplayName>
        <AccountId>14</AccountId>
        <AccountType/>
      </UserInfo>
    </SharedWithUsers>
  </documentManagement>
</p:properties>
</file>

<file path=customXml/itemProps1.xml><?xml version="1.0" encoding="utf-8"?>
<ds:datastoreItem xmlns:ds="http://schemas.openxmlformats.org/officeDocument/2006/customXml" ds:itemID="{05BA6E91-65B3-4DF6-9F73-12BECB7C1052}">
  <ds:schemaRefs>
    <ds:schemaRef ds:uri="http://schemas.microsoft.com/sharepoint/v3/contenttype/forms"/>
  </ds:schemaRefs>
</ds:datastoreItem>
</file>

<file path=customXml/itemProps2.xml><?xml version="1.0" encoding="utf-8"?>
<ds:datastoreItem xmlns:ds="http://schemas.openxmlformats.org/officeDocument/2006/customXml" ds:itemID="{18D1B135-D492-49CB-89C2-183155E91E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5da388-4f1f-499a-b8f1-0cc267dad8f1"/>
    <ds:schemaRef ds:uri="8d46c058-239c-49e6-9ab3-aff88b7744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672956-F75E-4434-B936-527CFA71065F}">
  <ds:schemaRefs>
    <ds:schemaRef ds:uri="http://purl.org/dc/terms/"/>
    <ds:schemaRef ds:uri="http://www.w3.org/XML/1998/namespace"/>
    <ds:schemaRef ds:uri="http://purl.org/dc/elements/1.1/"/>
    <ds:schemaRef ds:uri="http://schemas.openxmlformats.org/package/2006/metadata/core-properties"/>
    <ds:schemaRef ds:uri="195da388-4f1f-499a-b8f1-0cc267dad8f1"/>
    <ds:schemaRef ds:uri="8d46c058-239c-49e6-9ab3-aff88b77444e"/>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233</TotalTime>
  <Words>2791</Words>
  <Application>Microsoft Office PowerPoint</Application>
  <PresentationFormat>Widescreen</PresentationFormat>
  <Paragraphs>280</Paragraphs>
  <Slides>21</Slides>
  <Notes>17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21</vt:i4>
      </vt:variant>
    </vt:vector>
  </HeadingPairs>
  <TitlesOfParts>
    <vt:vector size="29" baseType="lpstr">
      <vt:lpstr>Arial</vt:lpstr>
      <vt:lpstr>Calibri</vt:lpstr>
      <vt:lpstr>Calibri Light</vt:lpstr>
      <vt:lpstr>Montserrat</vt:lpstr>
      <vt:lpstr>Sabon Next LT</vt:lpstr>
      <vt:lpstr>Office Theme</vt:lpstr>
      <vt:lpstr>3_Office Theme</vt:lpstr>
      <vt:lpstr>office theme</vt:lpstr>
      <vt:lpstr>PowerPoint Presentation</vt:lpstr>
      <vt:lpstr>What are the best sources for LMI in your local areas? </vt:lpstr>
      <vt:lpstr>Upskilling and Reskilling for Employability</vt:lpstr>
      <vt:lpstr>During this session, we'll discuss...</vt:lpstr>
      <vt:lpstr>Community Service Assignments (CSA)</vt:lpstr>
      <vt:lpstr>CSAs Should Be Job Seeker and Job Training Centered</vt:lpstr>
      <vt:lpstr>Shift Approach: Create CSAs Based on Individual Job Seekers Goals and Training Needs</vt:lpstr>
      <vt:lpstr>Step 1: Find the Answers to the Questions </vt:lpstr>
      <vt:lpstr>Step 2: Reorient Host Agencies</vt:lpstr>
      <vt:lpstr>STEP 3:   Discussions with Host Agency Supervisors </vt:lpstr>
      <vt:lpstr>Step 4: Assess Job Seekers</vt:lpstr>
      <vt:lpstr>Step 5: Individual Employment Plans (IEP)</vt:lpstr>
      <vt:lpstr>Step 6: Coaching Job Seekers </vt:lpstr>
      <vt:lpstr>Examples of Upskilling at CSA</vt:lpstr>
      <vt:lpstr>Specific Examples of Upskilling at a CSA</vt:lpstr>
      <vt:lpstr>Specific Examples of Reskilling </vt:lpstr>
      <vt:lpstr>Specific Examples of Reskilling at a CSA</vt:lpstr>
      <vt:lpstr>NEXT STEPS</vt:lpstr>
      <vt:lpstr>PowerPoint Presentation</vt:lpstr>
      <vt:lpstr>Thank you!</vt:lpstr>
      <vt:lpstr>Job Search Skills (save as reference)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Lexi Timoll</dc:creator>
  <cp:lastModifiedBy>David Bassett</cp:lastModifiedBy>
  <cp:revision>30</cp:revision>
  <dcterms:created xsi:type="dcterms:W3CDTF">2019-04-11T15:35:16Z</dcterms:created>
  <dcterms:modified xsi:type="dcterms:W3CDTF">2024-06-20T14:57:11Z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0x010100F1D903CAE8AD3045BF89F398D17719BB</vt:lpwstr>
  </property>
</Properties>
</file>