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37" r:id="rId4"/>
    <p:sldMasterId id="2147484250" r:id="rId5"/>
    <p:sldMasterId id="2147483648" r:id="rId6"/>
    <p:sldMasterId id="2147484262" r:id="rId7"/>
  </p:sldMasterIdLst>
  <p:notesMasterIdLst>
    <p:notesMasterId r:id="rId51"/>
  </p:notesMasterIdLst>
  <p:sldIdLst>
    <p:sldId id="360" r:id="rId8"/>
    <p:sldId id="556" r:id="rId9"/>
    <p:sldId id="569" r:id="rId10"/>
    <p:sldId id="573" r:id="rId11"/>
    <p:sldId id="584" r:id="rId12"/>
    <p:sldId id="572" r:id="rId13"/>
    <p:sldId id="592" r:id="rId14"/>
    <p:sldId id="588" r:id="rId15"/>
    <p:sldId id="590" r:id="rId16"/>
    <p:sldId id="591" r:id="rId17"/>
    <p:sldId id="582" r:id="rId18"/>
    <p:sldId id="585" r:id="rId19"/>
    <p:sldId id="577" r:id="rId20"/>
    <p:sldId id="574" r:id="rId21"/>
    <p:sldId id="579" r:id="rId22"/>
    <p:sldId id="578" r:id="rId23"/>
    <p:sldId id="570" r:id="rId24"/>
    <p:sldId id="571" r:id="rId25"/>
    <p:sldId id="586" r:id="rId26"/>
    <p:sldId id="583" r:id="rId27"/>
    <p:sldId id="575" r:id="rId28"/>
    <p:sldId id="576" r:id="rId29"/>
    <p:sldId id="580" r:id="rId30"/>
    <p:sldId id="563" r:id="rId31"/>
    <p:sldId id="566" r:id="rId32"/>
    <p:sldId id="362" r:id="rId33"/>
    <p:sldId id="568" r:id="rId34"/>
    <p:sldId id="355" r:id="rId35"/>
    <p:sldId id="589" r:id="rId36"/>
    <p:sldId id="284" r:id="rId37"/>
    <p:sldId id="285" r:id="rId38"/>
    <p:sldId id="594" r:id="rId39"/>
    <p:sldId id="595" r:id="rId40"/>
    <p:sldId id="596" r:id="rId41"/>
    <p:sldId id="587" r:id="rId42"/>
    <p:sldId id="597" r:id="rId43"/>
    <p:sldId id="290" r:id="rId44"/>
    <p:sldId id="291" r:id="rId45"/>
    <p:sldId id="292" r:id="rId46"/>
    <p:sldId id="293" r:id="rId47"/>
    <p:sldId id="593" r:id="rId48"/>
    <p:sldId id="379" r:id="rId49"/>
    <p:sldId id="48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6B3D27-71A3-12F2-6E5C-165E77A5904B}" name="Janet Ray" initials="JR" userId="S::jray@workforceinclusion.org::1eb41eb5-84b5-4c21-9b1d-34f3a5eaf797" providerId="AD"/>
  <p188:author id="{227A5865-01B3-720B-EAA1-3AC7196FD80F}" name="Suzy Mead" initials="SM" userId="S::smead@workforceinclusion.org::638332fb-7174-49b0-b005-3366ae8c0149" providerId="AD"/>
  <p188:author id="{C18CCF78-162A-B186-67AB-F38EDBA60919}" name="Alicia Black" initials="AB" userId="S::ablack@workforceinclusion.org::ea390c49-8105-47a5-afba-0eb1fd478b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ta Santelli" initials="RS" lastIdx="3" clrIdx="0">
    <p:extLst>
      <p:ext uri="{19B8F6BF-5375-455C-9EA6-DF929625EA0E}">
        <p15:presenceInfo xmlns:p15="http://schemas.microsoft.com/office/powerpoint/2012/main" userId="7abd5a273bfe915e" providerId="Windows Live"/>
      </p:ext>
    </p:extLst>
  </p:cmAuthor>
  <p:cmAuthor id="2" name="Lexi Timoll" initials="LT" lastIdx="14" clrIdx="1">
    <p:extLst>
      <p:ext uri="{19B8F6BF-5375-455C-9EA6-DF929625EA0E}">
        <p15:presenceInfo xmlns:p15="http://schemas.microsoft.com/office/powerpoint/2012/main" userId="c7af4e14e7c06c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75A1C"/>
    <a:srgbClr val="2F5597"/>
    <a:srgbClr val="FFFFFF"/>
    <a:srgbClr val="FFC000"/>
    <a:srgbClr val="8FAADC"/>
    <a:srgbClr val="DBDBDB"/>
    <a:srgbClr val="4472C4"/>
    <a:srgbClr val="DE876C"/>
    <a:srgbClr val="D34C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29EB6D-2ED7-4D04-89B0-3C917DC43D16}" v="8103" dt="2024-04-18T22:48:23.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1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B8AFB2-B4E1-4C8F-BA14-92C0A7A5C4B2}" type="doc">
      <dgm:prSet loTypeId="urn:microsoft.com/office/officeart/2008/layout/AlternatingHexagons" loCatId="list" qsTypeId="urn:microsoft.com/office/officeart/2005/8/quickstyle/simple1" qsCatId="simple" csTypeId="urn:microsoft.com/office/officeart/2005/8/colors/accent2_1" csCatId="accent2" phldr="1"/>
      <dgm:spPr/>
      <dgm:t>
        <a:bodyPr/>
        <a:lstStyle/>
        <a:p>
          <a:endParaRPr lang="en-US"/>
        </a:p>
      </dgm:t>
    </dgm:pt>
    <dgm:pt modelId="{562E31EC-E8DE-48E6-8CFE-A78E5A98B56C}">
      <dgm:prSet custT="1"/>
      <dgm:spPr/>
      <dgm:t>
        <a:bodyPr/>
        <a:lstStyle/>
        <a:p>
          <a:pPr rtl="0"/>
          <a:r>
            <a:rPr lang="en-US" sz="1800" b="1" dirty="0">
              <a:latin typeface="Montserrat" panose="00000500000000000000" pitchFamily="2" charset="0"/>
              <a:cs typeface="Arial"/>
            </a:rPr>
            <a:t>Terminations</a:t>
          </a:r>
        </a:p>
        <a:p>
          <a:pPr rtl="0"/>
          <a:r>
            <a:rPr lang="en-US" sz="1800" b="1" dirty="0">
              <a:latin typeface="Montserrat" panose="00000500000000000000" pitchFamily="2" charset="0"/>
              <a:cs typeface="Arial"/>
            </a:rPr>
            <a:t> for Cause</a:t>
          </a:r>
        </a:p>
      </dgm:t>
    </dgm:pt>
    <dgm:pt modelId="{66335384-5E92-4E78-807A-9BFF03FEC2A7}" type="parTrans" cxnId="{C3AA7B14-CAAC-445B-B15E-D0C00231024C}">
      <dgm:prSet/>
      <dgm:spPr/>
      <dgm:t>
        <a:bodyPr/>
        <a:lstStyle/>
        <a:p>
          <a:endParaRPr lang="en-US"/>
        </a:p>
      </dgm:t>
    </dgm:pt>
    <dgm:pt modelId="{7C90E9E5-5C2B-42C7-AE0F-6866FB4E9D47}" type="sibTrans" cxnId="{C3AA7B14-CAAC-445B-B15E-D0C00231024C}">
      <dgm:prSet/>
      <dgm:spPr/>
      <dgm:t>
        <a:bodyPr/>
        <a:lstStyle/>
        <a:p>
          <a:endParaRPr lang="en-US"/>
        </a:p>
      </dgm:t>
    </dgm:pt>
    <dgm:pt modelId="{651D0CFD-CA16-45C5-AD9B-A34C4CEF070D}">
      <dgm:prSet custT="1"/>
      <dgm:spPr/>
      <dgm:t>
        <a:bodyPr/>
        <a:lstStyle/>
        <a:p>
          <a:pPr rtl="0"/>
          <a:r>
            <a:rPr lang="en-US" sz="1800" b="1" dirty="0">
              <a:latin typeface="Montserrat" panose="00000500000000000000" pitchFamily="2" charset="0"/>
              <a:cs typeface="Arial"/>
            </a:rPr>
            <a:t>Mitigating and Managing  Grievances </a:t>
          </a:r>
        </a:p>
      </dgm:t>
    </dgm:pt>
    <dgm:pt modelId="{26A85463-F289-4C0F-B604-AD1C7B6A764E}" type="parTrans" cxnId="{426A4F22-5B22-41E4-B3E6-E0B9308CC78A}">
      <dgm:prSet/>
      <dgm:spPr/>
      <dgm:t>
        <a:bodyPr/>
        <a:lstStyle/>
        <a:p>
          <a:endParaRPr lang="en-US"/>
        </a:p>
      </dgm:t>
    </dgm:pt>
    <dgm:pt modelId="{5CA43B46-D566-47C3-A824-3AE70B4AF4D9}" type="sibTrans" cxnId="{426A4F22-5B22-41E4-B3E6-E0B9308CC78A}">
      <dgm:prSet custT="1"/>
      <dgm:spPr/>
      <dgm:t>
        <a:bodyPr/>
        <a:lstStyle/>
        <a:p>
          <a:r>
            <a:rPr lang="en-US" sz="1800" b="1" dirty="0">
              <a:latin typeface="Montserrat" panose="00000500000000000000" pitchFamily="2" charset="0"/>
            </a:rPr>
            <a:t>Questions</a:t>
          </a:r>
        </a:p>
      </dgm:t>
    </dgm:pt>
    <dgm:pt modelId="{A79C5A20-D930-4018-8DA2-C063ECF3F8FD}" type="pres">
      <dgm:prSet presAssocID="{00B8AFB2-B4E1-4C8F-BA14-92C0A7A5C4B2}" presName="Name0" presStyleCnt="0">
        <dgm:presLayoutVars>
          <dgm:chMax/>
          <dgm:chPref/>
          <dgm:dir/>
          <dgm:animLvl val="lvl"/>
        </dgm:presLayoutVars>
      </dgm:prSet>
      <dgm:spPr/>
    </dgm:pt>
    <dgm:pt modelId="{47A3C9DE-4C30-4885-A36F-0CFF8152889F}" type="pres">
      <dgm:prSet presAssocID="{562E31EC-E8DE-48E6-8CFE-A78E5A98B56C}" presName="composite" presStyleCnt="0"/>
      <dgm:spPr/>
    </dgm:pt>
    <dgm:pt modelId="{E7E39E6E-3DFF-4030-8C7B-FAB2CDEF1B83}" type="pres">
      <dgm:prSet presAssocID="{562E31EC-E8DE-48E6-8CFE-A78E5A98B56C}" presName="Parent1" presStyleLbl="node1" presStyleIdx="0" presStyleCnt="4">
        <dgm:presLayoutVars>
          <dgm:chMax val="1"/>
          <dgm:chPref val="1"/>
          <dgm:bulletEnabled val="1"/>
        </dgm:presLayoutVars>
      </dgm:prSet>
      <dgm:spPr/>
    </dgm:pt>
    <dgm:pt modelId="{0B91C895-1BB9-4BE1-B7C1-7FBC4B375DD8}" type="pres">
      <dgm:prSet presAssocID="{562E31EC-E8DE-48E6-8CFE-A78E5A98B56C}" presName="Childtext1" presStyleLbl="revTx" presStyleIdx="0" presStyleCnt="2">
        <dgm:presLayoutVars>
          <dgm:chMax val="0"/>
          <dgm:chPref val="0"/>
          <dgm:bulletEnabled val="1"/>
        </dgm:presLayoutVars>
      </dgm:prSet>
      <dgm:spPr/>
    </dgm:pt>
    <dgm:pt modelId="{778D335A-D848-4126-A86B-A19C128B3B80}" type="pres">
      <dgm:prSet presAssocID="{562E31EC-E8DE-48E6-8CFE-A78E5A98B56C}" presName="BalanceSpacing" presStyleCnt="0"/>
      <dgm:spPr/>
    </dgm:pt>
    <dgm:pt modelId="{3C5C3ACA-85A6-4826-94DF-DBE51B43F377}" type="pres">
      <dgm:prSet presAssocID="{562E31EC-E8DE-48E6-8CFE-A78E5A98B56C}" presName="BalanceSpacing1" presStyleCnt="0"/>
      <dgm:spPr/>
    </dgm:pt>
    <dgm:pt modelId="{5121995A-77AA-41E3-8C91-A069D2A91D34}" type="pres">
      <dgm:prSet presAssocID="{7C90E9E5-5C2B-42C7-AE0F-6866FB4E9D47}" presName="Accent1Text" presStyleLbl="node1" presStyleIdx="1" presStyleCnt="4" custLinFactNeighborX="2509" custLinFactNeighborY="-883"/>
      <dgm:spPr/>
    </dgm:pt>
    <dgm:pt modelId="{DCFD8AC4-1BBA-4160-B568-79F96F7E2842}" type="pres">
      <dgm:prSet presAssocID="{7C90E9E5-5C2B-42C7-AE0F-6866FB4E9D47}" presName="spaceBetweenRectangles" presStyleCnt="0"/>
      <dgm:spPr/>
    </dgm:pt>
    <dgm:pt modelId="{4544788E-F75B-4D71-A488-94C29FF76E75}" type="pres">
      <dgm:prSet presAssocID="{651D0CFD-CA16-45C5-AD9B-A34C4CEF070D}" presName="composite" presStyleCnt="0"/>
      <dgm:spPr/>
    </dgm:pt>
    <dgm:pt modelId="{4F2C381D-2FA9-4A6E-ABD4-3A5FB9EF01AB}" type="pres">
      <dgm:prSet presAssocID="{651D0CFD-CA16-45C5-AD9B-A34C4CEF070D}" presName="Parent1" presStyleLbl="node1" presStyleIdx="2" presStyleCnt="4">
        <dgm:presLayoutVars>
          <dgm:chMax val="1"/>
          <dgm:chPref val="1"/>
          <dgm:bulletEnabled val="1"/>
        </dgm:presLayoutVars>
      </dgm:prSet>
      <dgm:spPr/>
    </dgm:pt>
    <dgm:pt modelId="{1931C55D-787B-4F4D-AA29-939C713F8105}" type="pres">
      <dgm:prSet presAssocID="{651D0CFD-CA16-45C5-AD9B-A34C4CEF070D}" presName="Childtext1" presStyleLbl="revTx" presStyleIdx="1" presStyleCnt="2">
        <dgm:presLayoutVars>
          <dgm:chMax val="0"/>
          <dgm:chPref val="0"/>
          <dgm:bulletEnabled val="1"/>
        </dgm:presLayoutVars>
      </dgm:prSet>
      <dgm:spPr/>
    </dgm:pt>
    <dgm:pt modelId="{F7FDC6FE-05EE-4A55-8E4E-0FEDCBEF7CE9}" type="pres">
      <dgm:prSet presAssocID="{651D0CFD-CA16-45C5-AD9B-A34C4CEF070D}" presName="BalanceSpacing" presStyleCnt="0"/>
      <dgm:spPr/>
    </dgm:pt>
    <dgm:pt modelId="{5261430D-80CF-4A7A-9585-BBD2370137FB}" type="pres">
      <dgm:prSet presAssocID="{651D0CFD-CA16-45C5-AD9B-A34C4CEF070D}" presName="BalanceSpacing1" presStyleCnt="0"/>
      <dgm:spPr/>
    </dgm:pt>
    <dgm:pt modelId="{A7F518BD-CD2D-467C-A113-76BEF8CD4461}" type="pres">
      <dgm:prSet presAssocID="{5CA43B46-D566-47C3-A824-3AE70B4AF4D9}" presName="Accent1Text" presStyleLbl="node1" presStyleIdx="3" presStyleCnt="4"/>
      <dgm:spPr/>
    </dgm:pt>
  </dgm:ptLst>
  <dgm:cxnLst>
    <dgm:cxn modelId="{C3AA7B14-CAAC-445B-B15E-D0C00231024C}" srcId="{00B8AFB2-B4E1-4C8F-BA14-92C0A7A5C4B2}" destId="{562E31EC-E8DE-48E6-8CFE-A78E5A98B56C}" srcOrd="0" destOrd="0" parTransId="{66335384-5E92-4E78-807A-9BFF03FEC2A7}" sibTransId="{7C90E9E5-5C2B-42C7-AE0F-6866FB4E9D47}"/>
    <dgm:cxn modelId="{426A4F22-5B22-41E4-B3E6-E0B9308CC78A}" srcId="{00B8AFB2-B4E1-4C8F-BA14-92C0A7A5C4B2}" destId="{651D0CFD-CA16-45C5-AD9B-A34C4CEF070D}" srcOrd="1" destOrd="0" parTransId="{26A85463-F289-4C0F-B604-AD1C7B6A764E}" sibTransId="{5CA43B46-D566-47C3-A824-3AE70B4AF4D9}"/>
    <dgm:cxn modelId="{4D5F834C-9A56-4B4B-9CA1-B804C6AC8F15}" type="presOf" srcId="{7C90E9E5-5C2B-42C7-AE0F-6866FB4E9D47}" destId="{5121995A-77AA-41E3-8C91-A069D2A91D34}" srcOrd="0" destOrd="0" presId="urn:microsoft.com/office/officeart/2008/layout/AlternatingHexagons"/>
    <dgm:cxn modelId="{661D3C58-141D-48A8-8C83-A2BBA0CC0E8E}" type="presOf" srcId="{5CA43B46-D566-47C3-A824-3AE70B4AF4D9}" destId="{A7F518BD-CD2D-467C-A113-76BEF8CD4461}" srcOrd="0" destOrd="0" presId="urn:microsoft.com/office/officeart/2008/layout/AlternatingHexagons"/>
    <dgm:cxn modelId="{AA782E89-2338-488D-B901-019F547A2229}" type="presOf" srcId="{651D0CFD-CA16-45C5-AD9B-A34C4CEF070D}" destId="{4F2C381D-2FA9-4A6E-ABD4-3A5FB9EF01AB}" srcOrd="0" destOrd="0" presId="urn:microsoft.com/office/officeart/2008/layout/AlternatingHexagons"/>
    <dgm:cxn modelId="{57C35A9C-CA15-437F-8704-D01E824CFD6E}" type="presOf" srcId="{00B8AFB2-B4E1-4C8F-BA14-92C0A7A5C4B2}" destId="{A79C5A20-D930-4018-8DA2-C063ECF3F8FD}" srcOrd="0" destOrd="0" presId="urn:microsoft.com/office/officeart/2008/layout/AlternatingHexagons"/>
    <dgm:cxn modelId="{1C6674A1-FC32-47D5-867D-2663CAA8F568}" type="presOf" srcId="{562E31EC-E8DE-48E6-8CFE-A78E5A98B56C}" destId="{E7E39E6E-3DFF-4030-8C7B-FAB2CDEF1B83}" srcOrd="0" destOrd="0" presId="urn:microsoft.com/office/officeart/2008/layout/AlternatingHexagons"/>
    <dgm:cxn modelId="{E68AFD13-A274-49EC-8900-A2D6B8855DAE}" type="presParOf" srcId="{A79C5A20-D930-4018-8DA2-C063ECF3F8FD}" destId="{47A3C9DE-4C30-4885-A36F-0CFF8152889F}" srcOrd="0" destOrd="0" presId="urn:microsoft.com/office/officeart/2008/layout/AlternatingHexagons"/>
    <dgm:cxn modelId="{2AA70497-51AD-4802-905E-8F086D660C1D}" type="presParOf" srcId="{47A3C9DE-4C30-4885-A36F-0CFF8152889F}" destId="{E7E39E6E-3DFF-4030-8C7B-FAB2CDEF1B83}" srcOrd="0" destOrd="0" presId="urn:microsoft.com/office/officeart/2008/layout/AlternatingHexagons"/>
    <dgm:cxn modelId="{078BD63D-960E-4206-94AE-ADF41992266A}" type="presParOf" srcId="{47A3C9DE-4C30-4885-A36F-0CFF8152889F}" destId="{0B91C895-1BB9-4BE1-B7C1-7FBC4B375DD8}" srcOrd="1" destOrd="0" presId="urn:microsoft.com/office/officeart/2008/layout/AlternatingHexagons"/>
    <dgm:cxn modelId="{CEF9628D-4645-453D-862B-1AB534DD607D}" type="presParOf" srcId="{47A3C9DE-4C30-4885-A36F-0CFF8152889F}" destId="{778D335A-D848-4126-A86B-A19C128B3B80}" srcOrd="2" destOrd="0" presId="urn:microsoft.com/office/officeart/2008/layout/AlternatingHexagons"/>
    <dgm:cxn modelId="{ECA55A06-688D-4E77-821C-990C167CC8CB}" type="presParOf" srcId="{47A3C9DE-4C30-4885-A36F-0CFF8152889F}" destId="{3C5C3ACA-85A6-4826-94DF-DBE51B43F377}" srcOrd="3" destOrd="0" presId="urn:microsoft.com/office/officeart/2008/layout/AlternatingHexagons"/>
    <dgm:cxn modelId="{1C9628A4-4E41-4335-AC8C-F08FF593F781}" type="presParOf" srcId="{47A3C9DE-4C30-4885-A36F-0CFF8152889F}" destId="{5121995A-77AA-41E3-8C91-A069D2A91D34}" srcOrd="4" destOrd="0" presId="urn:microsoft.com/office/officeart/2008/layout/AlternatingHexagons"/>
    <dgm:cxn modelId="{6C847F67-C6BF-4B93-A7DD-D24AD480D96F}" type="presParOf" srcId="{A79C5A20-D930-4018-8DA2-C063ECF3F8FD}" destId="{DCFD8AC4-1BBA-4160-B568-79F96F7E2842}" srcOrd="1" destOrd="0" presId="urn:microsoft.com/office/officeart/2008/layout/AlternatingHexagons"/>
    <dgm:cxn modelId="{F4D1EE79-7927-444A-BDC8-EB2E8CA9747F}" type="presParOf" srcId="{A79C5A20-D930-4018-8DA2-C063ECF3F8FD}" destId="{4544788E-F75B-4D71-A488-94C29FF76E75}" srcOrd="2" destOrd="0" presId="urn:microsoft.com/office/officeart/2008/layout/AlternatingHexagons"/>
    <dgm:cxn modelId="{A2D01A0F-7880-49DE-BBDF-75702D465783}" type="presParOf" srcId="{4544788E-F75B-4D71-A488-94C29FF76E75}" destId="{4F2C381D-2FA9-4A6E-ABD4-3A5FB9EF01AB}" srcOrd="0" destOrd="0" presId="urn:microsoft.com/office/officeart/2008/layout/AlternatingHexagons"/>
    <dgm:cxn modelId="{FA22695C-FA5B-4745-9057-1B60175EC71B}" type="presParOf" srcId="{4544788E-F75B-4D71-A488-94C29FF76E75}" destId="{1931C55D-787B-4F4D-AA29-939C713F8105}" srcOrd="1" destOrd="0" presId="urn:microsoft.com/office/officeart/2008/layout/AlternatingHexagons"/>
    <dgm:cxn modelId="{D7FCB87F-0881-41E3-89A3-B6FD0D3FB486}" type="presParOf" srcId="{4544788E-F75B-4D71-A488-94C29FF76E75}" destId="{F7FDC6FE-05EE-4A55-8E4E-0FEDCBEF7CE9}" srcOrd="2" destOrd="0" presId="urn:microsoft.com/office/officeart/2008/layout/AlternatingHexagons"/>
    <dgm:cxn modelId="{8EEEADD2-74E3-440F-BB54-96A89E351970}" type="presParOf" srcId="{4544788E-F75B-4D71-A488-94C29FF76E75}" destId="{5261430D-80CF-4A7A-9585-BBD2370137FB}" srcOrd="3" destOrd="0" presId="urn:microsoft.com/office/officeart/2008/layout/AlternatingHexagons"/>
    <dgm:cxn modelId="{65A43469-E3D2-4F81-A2F8-6719B449EE39}" type="presParOf" srcId="{4544788E-F75B-4D71-A488-94C29FF76E75}" destId="{A7F518BD-CD2D-467C-A113-76BEF8CD446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0D6BE4-A030-4A7D-BC03-F4395A2EFF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A65C2E8-F109-4190-8165-C8B0BC72EAF1}">
      <dgm:prSet/>
      <dgm:spPr/>
      <dgm:t>
        <a:bodyPr/>
        <a:lstStyle/>
        <a:p>
          <a:r>
            <a:rPr lang="en-US"/>
            <a:t>Ensure job seekers know what is expected of them while training in the program.</a:t>
          </a:r>
        </a:p>
      </dgm:t>
    </dgm:pt>
    <dgm:pt modelId="{39A70DE3-9797-4972-AD5B-FD351DB01934}" type="parTrans" cxnId="{16178F27-EC5A-47BB-BBCF-4F509701B909}">
      <dgm:prSet/>
      <dgm:spPr/>
      <dgm:t>
        <a:bodyPr/>
        <a:lstStyle/>
        <a:p>
          <a:endParaRPr lang="en-US"/>
        </a:p>
      </dgm:t>
    </dgm:pt>
    <dgm:pt modelId="{30C5D8EA-C2F5-4CC5-B406-8637B9953835}" type="sibTrans" cxnId="{16178F27-EC5A-47BB-BBCF-4F509701B909}">
      <dgm:prSet/>
      <dgm:spPr/>
      <dgm:t>
        <a:bodyPr/>
        <a:lstStyle/>
        <a:p>
          <a:endParaRPr lang="en-US"/>
        </a:p>
      </dgm:t>
    </dgm:pt>
    <dgm:pt modelId="{37324410-3D4F-4175-8DB3-A6A4BD4C7B7A}">
      <dgm:prSet/>
      <dgm:spPr/>
      <dgm:t>
        <a:bodyPr/>
        <a:lstStyle/>
        <a:p>
          <a:r>
            <a:rPr lang="en-US" dirty="0"/>
            <a:t>Inform job seekers that established policy is similar to what many employers have in place. </a:t>
          </a:r>
        </a:p>
      </dgm:t>
    </dgm:pt>
    <dgm:pt modelId="{CBFB7FB0-50AB-4A84-89C0-998AB8683B65}" type="parTrans" cxnId="{6CC02156-8923-46FE-B033-68F62FF4D5C6}">
      <dgm:prSet/>
      <dgm:spPr/>
      <dgm:t>
        <a:bodyPr/>
        <a:lstStyle/>
        <a:p>
          <a:endParaRPr lang="en-US"/>
        </a:p>
      </dgm:t>
    </dgm:pt>
    <dgm:pt modelId="{14518DC0-274B-4BC0-B78F-24001647FA6B}" type="sibTrans" cxnId="{6CC02156-8923-46FE-B033-68F62FF4D5C6}">
      <dgm:prSet/>
      <dgm:spPr/>
      <dgm:t>
        <a:bodyPr/>
        <a:lstStyle/>
        <a:p>
          <a:endParaRPr lang="en-US"/>
        </a:p>
      </dgm:t>
    </dgm:pt>
    <dgm:pt modelId="{3B4EF063-A685-46F9-A706-234179FB92C5}">
      <dgm:prSet/>
      <dgm:spPr/>
      <dgm:t>
        <a:bodyPr/>
        <a:lstStyle/>
        <a:p>
          <a:r>
            <a:rPr lang="en-US"/>
            <a:t>Tell job seekers that Community Service Assignments allow them to practice good workplace behavior and professional etiquette in addition to building skills.</a:t>
          </a:r>
        </a:p>
      </dgm:t>
    </dgm:pt>
    <dgm:pt modelId="{790FF3E9-9F8E-4BFC-8CC9-C536A106AF3C}" type="parTrans" cxnId="{56AAE981-E9AC-43CB-900B-F09C6FC0CFD0}">
      <dgm:prSet/>
      <dgm:spPr/>
      <dgm:t>
        <a:bodyPr/>
        <a:lstStyle/>
        <a:p>
          <a:endParaRPr lang="en-US"/>
        </a:p>
      </dgm:t>
    </dgm:pt>
    <dgm:pt modelId="{04CA7B7C-BEDE-46E2-9F23-95C0BD7750EE}" type="sibTrans" cxnId="{56AAE981-E9AC-43CB-900B-F09C6FC0CFD0}">
      <dgm:prSet/>
      <dgm:spPr/>
      <dgm:t>
        <a:bodyPr/>
        <a:lstStyle/>
        <a:p>
          <a:endParaRPr lang="en-US"/>
        </a:p>
      </dgm:t>
    </dgm:pt>
    <dgm:pt modelId="{56402F49-A845-4DBB-91B2-5B190CB0D172}" type="pres">
      <dgm:prSet presAssocID="{8B0D6BE4-A030-4A7D-BC03-F4395A2EFF29}" presName="diagram" presStyleCnt="0">
        <dgm:presLayoutVars>
          <dgm:dir/>
          <dgm:resizeHandles val="exact"/>
        </dgm:presLayoutVars>
      </dgm:prSet>
      <dgm:spPr/>
    </dgm:pt>
    <dgm:pt modelId="{691F1ED0-7CDA-4CF7-B921-84C88A72BA91}" type="pres">
      <dgm:prSet presAssocID="{CA65C2E8-F109-4190-8165-C8B0BC72EAF1}" presName="node" presStyleLbl="node1" presStyleIdx="0" presStyleCnt="3">
        <dgm:presLayoutVars>
          <dgm:bulletEnabled val="1"/>
        </dgm:presLayoutVars>
      </dgm:prSet>
      <dgm:spPr/>
    </dgm:pt>
    <dgm:pt modelId="{68DD166C-AE76-4A34-95E0-E42CA6160DAB}" type="pres">
      <dgm:prSet presAssocID="{30C5D8EA-C2F5-4CC5-B406-8637B9953835}" presName="sibTrans" presStyleCnt="0"/>
      <dgm:spPr/>
    </dgm:pt>
    <dgm:pt modelId="{99117920-7938-43DC-B5AD-D7B2858C730B}" type="pres">
      <dgm:prSet presAssocID="{37324410-3D4F-4175-8DB3-A6A4BD4C7B7A}" presName="node" presStyleLbl="node1" presStyleIdx="1" presStyleCnt="3">
        <dgm:presLayoutVars>
          <dgm:bulletEnabled val="1"/>
        </dgm:presLayoutVars>
      </dgm:prSet>
      <dgm:spPr/>
    </dgm:pt>
    <dgm:pt modelId="{A3B441FE-1F4E-477F-9387-0B0185E1EB9D}" type="pres">
      <dgm:prSet presAssocID="{14518DC0-274B-4BC0-B78F-24001647FA6B}" presName="sibTrans" presStyleCnt="0"/>
      <dgm:spPr/>
    </dgm:pt>
    <dgm:pt modelId="{412947D3-B465-4FBD-8C53-2F3CB74C93A9}" type="pres">
      <dgm:prSet presAssocID="{3B4EF063-A685-46F9-A706-234179FB92C5}" presName="node" presStyleLbl="node1" presStyleIdx="2" presStyleCnt="3">
        <dgm:presLayoutVars>
          <dgm:bulletEnabled val="1"/>
        </dgm:presLayoutVars>
      </dgm:prSet>
      <dgm:spPr/>
    </dgm:pt>
  </dgm:ptLst>
  <dgm:cxnLst>
    <dgm:cxn modelId="{16178F27-EC5A-47BB-BBCF-4F509701B909}" srcId="{8B0D6BE4-A030-4A7D-BC03-F4395A2EFF29}" destId="{CA65C2E8-F109-4190-8165-C8B0BC72EAF1}" srcOrd="0" destOrd="0" parTransId="{39A70DE3-9797-4972-AD5B-FD351DB01934}" sibTransId="{30C5D8EA-C2F5-4CC5-B406-8637B9953835}"/>
    <dgm:cxn modelId="{27D2074A-10F8-484F-BFA0-FB16FDA3AF8F}" type="presOf" srcId="{3B4EF063-A685-46F9-A706-234179FB92C5}" destId="{412947D3-B465-4FBD-8C53-2F3CB74C93A9}" srcOrd="0" destOrd="0" presId="urn:microsoft.com/office/officeart/2005/8/layout/default"/>
    <dgm:cxn modelId="{6CC02156-8923-46FE-B033-68F62FF4D5C6}" srcId="{8B0D6BE4-A030-4A7D-BC03-F4395A2EFF29}" destId="{37324410-3D4F-4175-8DB3-A6A4BD4C7B7A}" srcOrd="1" destOrd="0" parTransId="{CBFB7FB0-50AB-4A84-89C0-998AB8683B65}" sibTransId="{14518DC0-274B-4BC0-B78F-24001647FA6B}"/>
    <dgm:cxn modelId="{4E813F7A-CE56-4480-B28E-3334CD44D7D9}" type="presOf" srcId="{8B0D6BE4-A030-4A7D-BC03-F4395A2EFF29}" destId="{56402F49-A845-4DBB-91B2-5B190CB0D172}" srcOrd="0" destOrd="0" presId="urn:microsoft.com/office/officeart/2005/8/layout/default"/>
    <dgm:cxn modelId="{56AAE981-E9AC-43CB-900B-F09C6FC0CFD0}" srcId="{8B0D6BE4-A030-4A7D-BC03-F4395A2EFF29}" destId="{3B4EF063-A685-46F9-A706-234179FB92C5}" srcOrd="2" destOrd="0" parTransId="{790FF3E9-9F8E-4BFC-8CC9-C536A106AF3C}" sibTransId="{04CA7B7C-BEDE-46E2-9F23-95C0BD7750EE}"/>
    <dgm:cxn modelId="{CB3679A1-7DDB-43A3-A5AF-1B1F0EB4D514}" type="presOf" srcId="{CA65C2E8-F109-4190-8165-C8B0BC72EAF1}" destId="{691F1ED0-7CDA-4CF7-B921-84C88A72BA91}" srcOrd="0" destOrd="0" presId="urn:microsoft.com/office/officeart/2005/8/layout/default"/>
    <dgm:cxn modelId="{088AA2BA-DB1C-47C1-A705-03CCC914E224}" type="presOf" srcId="{37324410-3D4F-4175-8DB3-A6A4BD4C7B7A}" destId="{99117920-7938-43DC-B5AD-D7B2858C730B}" srcOrd="0" destOrd="0" presId="urn:microsoft.com/office/officeart/2005/8/layout/default"/>
    <dgm:cxn modelId="{D8D14E43-022B-437B-9D7B-2D79AAC335C9}" type="presParOf" srcId="{56402F49-A845-4DBB-91B2-5B190CB0D172}" destId="{691F1ED0-7CDA-4CF7-B921-84C88A72BA91}" srcOrd="0" destOrd="0" presId="urn:microsoft.com/office/officeart/2005/8/layout/default"/>
    <dgm:cxn modelId="{EB8095F4-2834-4C17-B206-9D6E2ED159F9}" type="presParOf" srcId="{56402F49-A845-4DBB-91B2-5B190CB0D172}" destId="{68DD166C-AE76-4A34-95E0-E42CA6160DAB}" srcOrd="1" destOrd="0" presId="urn:microsoft.com/office/officeart/2005/8/layout/default"/>
    <dgm:cxn modelId="{E74C3F36-B01C-437E-80E5-7E3A62B5A042}" type="presParOf" srcId="{56402F49-A845-4DBB-91B2-5B190CB0D172}" destId="{99117920-7938-43DC-B5AD-D7B2858C730B}" srcOrd="2" destOrd="0" presId="urn:microsoft.com/office/officeart/2005/8/layout/default"/>
    <dgm:cxn modelId="{2DD9EF3C-5C21-4107-BAA1-1B40964E9333}" type="presParOf" srcId="{56402F49-A845-4DBB-91B2-5B190CB0D172}" destId="{A3B441FE-1F4E-477F-9387-0B0185E1EB9D}" srcOrd="3" destOrd="0" presId="urn:microsoft.com/office/officeart/2005/8/layout/default"/>
    <dgm:cxn modelId="{9F4841CB-3175-4B97-AE91-3B5D314E156A}" type="presParOf" srcId="{56402F49-A845-4DBB-91B2-5B190CB0D172}" destId="{412947D3-B465-4FBD-8C53-2F3CB74C93A9}"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12C1796-8823-41B4-BFFD-2DBDF317317C}" type="doc">
      <dgm:prSet loTypeId="urn:microsoft.com/office/officeart/2005/8/layout/cycle6" loCatId="cycle" qsTypeId="urn:microsoft.com/office/officeart/2005/8/quickstyle/simple1" qsCatId="simple" csTypeId="urn:microsoft.com/office/officeart/2005/8/colors/accent1_2" csCatId="accent1"/>
      <dgm:spPr/>
      <dgm:t>
        <a:bodyPr/>
        <a:lstStyle/>
        <a:p>
          <a:endParaRPr lang="en-US"/>
        </a:p>
      </dgm:t>
    </dgm:pt>
    <dgm:pt modelId="{ABA86D9C-48ED-4454-B011-17923061BAF7}">
      <dgm:prSet custT="1"/>
      <dgm:spPr/>
      <dgm:t>
        <a:bodyPr/>
        <a:lstStyle/>
        <a:p>
          <a:r>
            <a:rPr lang="en-US" sz="1600" dirty="0"/>
            <a:t>During IEP/Assessment discussions, tell the job seeker to alert project staff if the agreed-upon actions are not or cannot be followed.</a:t>
          </a:r>
        </a:p>
      </dgm:t>
    </dgm:pt>
    <dgm:pt modelId="{F5EBEF56-46F2-4F4B-B7F7-7CD134C5E637}" type="parTrans" cxnId="{466B3FA9-54DB-4731-9024-381B1E3BA307}">
      <dgm:prSet/>
      <dgm:spPr/>
      <dgm:t>
        <a:bodyPr/>
        <a:lstStyle/>
        <a:p>
          <a:endParaRPr lang="en-US"/>
        </a:p>
      </dgm:t>
    </dgm:pt>
    <dgm:pt modelId="{73715187-1537-4A13-95C7-38E2A7B4CA6B}" type="sibTrans" cxnId="{466B3FA9-54DB-4731-9024-381B1E3BA307}">
      <dgm:prSet/>
      <dgm:spPr/>
      <dgm:t>
        <a:bodyPr/>
        <a:lstStyle/>
        <a:p>
          <a:endParaRPr lang="en-US"/>
        </a:p>
      </dgm:t>
    </dgm:pt>
    <dgm:pt modelId="{9CE405D4-4994-4D50-B954-D9B5C62CFD09}">
      <dgm:prSet custT="1"/>
      <dgm:spPr/>
      <dgm:t>
        <a:bodyPr/>
        <a:lstStyle/>
        <a:p>
          <a:r>
            <a:rPr lang="en-US" sz="1400" dirty="0"/>
            <a:t>Remind them that if agreed-upon actions are intentionally not followed, they may be subject to Progressive Discipline, which gives them an opportunity to correct performance but can ultimately result in termination as a last resort if appropriate actions are not taken.</a:t>
          </a:r>
        </a:p>
      </dgm:t>
    </dgm:pt>
    <dgm:pt modelId="{9D77F39E-E131-422D-ADC0-E45A9B3A111D}" type="parTrans" cxnId="{77012CB7-F3A3-4D81-BEC9-4891A6A341CD}">
      <dgm:prSet/>
      <dgm:spPr/>
      <dgm:t>
        <a:bodyPr/>
        <a:lstStyle/>
        <a:p>
          <a:endParaRPr lang="en-US"/>
        </a:p>
      </dgm:t>
    </dgm:pt>
    <dgm:pt modelId="{CFE63EA5-201C-49CB-BA05-C91D7B5CFEA3}" type="sibTrans" cxnId="{77012CB7-F3A3-4D81-BEC9-4891A6A341CD}">
      <dgm:prSet/>
      <dgm:spPr/>
      <dgm:t>
        <a:bodyPr/>
        <a:lstStyle/>
        <a:p>
          <a:endParaRPr lang="en-US"/>
        </a:p>
      </dgm:t>
    </dgm:pt>
    <dgm:pt modelId="{A4896ADD-0B43-4D0A-835C-C1AA0C56A9DA}" type="pres">
      <dgm:prSet presAssocID="{D12C1796-8823-41B4-BFFD-2DBDF317317C}" presName="cycle" presStyleCnt="0">
        <dgm:presLayoutVars>
          <dgm:dir/>
          <dgm:resizeHandles val="exact"/>
        </dgm:presLayoutVars>
      </dgm:prSet>
      <dgm:spPr/>
    </dgm:pt>
    <dgm:pt modelId="{6FF3EA68-B06C-4F66-A622-1469B9A7A912}" type="pres">
      <dgm:prSet presAssocID="{ABA86D9C-48ED-4454-B011-17923061BAF7}" presName="node" presStyleLbl="node1" presStyleIdx="0" presStyleCnt="2">
        <dgm:presLayoutVars>
          <dgm:bulletEnabled val="1"/>
        </dgm:presLayoutVars>
      </dgm:prSet>
      <dgm:spPr/>
    </dgm:pt>
    <dgm:pt modelId="{D2676894-CADB-4D5C-BF04-6DB6171B3953}" type="pres">
      <dgm:prSet presAssocID="{ABA86D9C-48ED-4454-B011-17923061BAF7}" presName="spNode" presStyleCnt="0"/>
      <dgm:spPr/>
    </dgm:pt>
    <dgm:pt modelId="{4A90DF67-7370-4093-8E7F-41CB41781C44}" type="pres">
      <dgm:prSet presAssocID="{73715187-1537-4A13-95C7-38E2A7B4CA6B}" presName="sibTrans" presStyleLbl="sibTrans1D1" presStyleIdx="0" presStyleCnt="2"/>
      <dgm:spPr/>
    </dgm:pt>
    <dgm:pt modelId="{43FEB7C2-0D5B-4E4B-A061-F121AEB6F7CE}" type="pres">
      <dgm:prSet presAssocID="{9CE405D4-4994-4D50-B954-D9B5C62CFD09}" presName="node" presStyleLbl="node1" presStyleIdx="1" presStyleCnt="2">
        <dgm:presLayoutVars>
          <dgm:bulletEnabled val="1"/>
        </dgm:presLayoutVars>
      </dgm:prSet>
      <dgm:spPr/>
    </dgm:pt>
    <dgm:pt modelId="{DB40F8E7-B1CA-427E-B061-9704980DB4A7}" type="pres">
      <dgm:prSet presAssocID="{9CE405D4-4994-4D50-B954-D9B5C62CFD09}" presName="spNode" presStyleCnt="0"/>
      <dgm:spPr/>
    </dgm:pt>
    <dgm:pt modelId="{FE7857BA-C4F5-4B4C-AA77-04812F6C9248}" type="pres">
      <dgm:prSet presAssocID="{CFE63EA5-201C-49CB-BA05-C91D7B5CFEA3}" presName="sibTrans" presStyleLbl="sibTrans1D1" presStyleIdx="1" presStyleCnt="2"/>
      <dgm:spPr/>
    </dgm:pt>
  </dgm:ptLst>
  <dgm:cxnLst>
    <dgm:cxn modelId="{B2997761-02EA-42FE-B4D2-0900E67185E1}" type="presOf" srcId="{ABA86D9C-48ED-4454-B011-17923061BAF7}" destId="{6FF3EA68-B06C-4F66-A622-1469B9A7A912}" srcOrd="0" destOrd="0" presId="urn:microsoft.com/office/officeart/2005/8/layout/cycle6"/>
    <dgm:cxn modelId="{0DD45873-3EB9-43CC-B459-7FDDB27CB2F6}" type="presOf" srcId="{D12C1796-8823-41B4-BFFD-2DBDF317317C}" destId="{A4896ADD-0B43-4D0A-835C-C1AA0C56A9DA}" srcOrd="0" destOrd="0" presId="urn:microsoft.com/office/officeart/2005/8/layout/cycle6"/>
    <dgm:cxn modelId="{466B3FA9-54DB-4731-9024-381B1E3BA307}" srcId="{D12C1796-8823-41B4-BFFD-2DBDF317317C}" destId="{ABA86D9C-48ED-4454-B011-17923061BAF7}" srcOrd="0" destOrd="0" parTransId="{F5EBEF56-46F2-4F4B-B7F7-7CD134C5E637}" sibTransId="{73715187-1537-4A13-95C7-38E2A7B4CA6B}"/>
    <dgm:cxn modelId="{77012CB7-F3A3-4D81-BEC9-4891A6A341CD}" srcId="{D12C1796-8823-41B4-BFFD-2DBDF317317C}" destId="{9CE405D4-4994-4D50-B954-D9B5C62CFD09}" srcOrd="1" destOrd="0" parTransId="{9D77F39E-E131-422D-ADC0-E45A9B3A111D}" sibTransId="{CFE63EA5-201C-49CB-BA05-C91D7B5CFEA3}"/>
    <dgm:cxn modelId="{A01F6AD6-DE16-4F66-8A22-9BAC42F7BB86}" type="presOf" srcId="{CFE63EA5-201C-49CB-BA05-C91D7B5CFEA3}" destId="{FE7857BA-C4F5-4B4C-AA77-04812F6C9248}" srcOrd="0" destOrd="0" presId="urn:microsoft.com/office/officeart/2005/8/layout/cycle6"/>
    <dgm:cxn modelId="{066C90F0-6DBF-4320-98AC-95522DDDC4F5}" type="presOf" srcId="{73715187-1537-4A13-95C7-38E2A7B4CA6B}" destId="{4A90DF67-7370-4093-8E7F-41CB41781C44}" srcOrd="0" destOrd="0" presId="urn:microsoft.com/office/officeart/2005/8/layout/cycle6"/>
    <dgm:cxn modelId="{DA00F5FB-682A-4F65-9FEE-E547058E5259}" type="presOf" srcId="{9CE405D4-4994-4D50-B954-D9B5C62CFD09}" destId="{43FEB7C2-0D5B-4E4B-A061-F121AEB6F7CE}" srcOrd="0" destOrd="0" presId="urn:microsoft.com/office/officeart/2005/8/layout/cycle6"/>
    <dgm:cxn modelId="{D5303546-0344-4DC1-BA42-E5C0A1A783DC}" type="presParOf" srcId="{A4896ADD-0B43-4D0A-835C-C1AA0C56A9DA}" destId="{6FF3EA68-B06C-4F66-A622-1469B9A7A912}" srcOrd="0" destOrd="0" presId="urn:microsoft.com/office/officeart/2005/8/layout/cycle6"/>
    <dgm:cxn modelId="{76EDB702-7C96-430D-B3F8-4A2CA6B0352E}" type="presParOf" srcId="{A4896ADD-0B43-4D0A-835C-C1AA0C56A9DA}" destId="{D2676894-CADB-4D5C-BF04-6DB6171B3953}" srcOrd="1" destOrd="0" presId="urn:microsoft.com/office/officeart/2005/8/layout/cycle6"/>
    <dgm:cxn modelId="{48AC2563-ACD0-42B0-8A8F-706B7986E808}" type="presParOf" srcId="{A4896ADD-0B43-4D0A-835C-C1AA0C56A9DA}" destId="{4A90DF67-7370-4093-8E7F-41CB41781C44}" srcOrd="2" destOrd="0" presId="urn:microsoft.com/office/officeart/2005/8/layout/cycle6"/>
    <dgm:cxn modelId="{9A842A00-6E12-4FE9-9F3A-AABD6B424516}" type="presParOf" srcId="{A4896ADD-0B43-4D0A-835C-C1AA0C56A9DA}" destId="{43FEB7C2-0D5B-4E4B-A061-F121AEB6F7CE}" srcOrd="3" destOrd="0" presId="urn:microsoft.com/office/officeart/2005/8/layout/cycle6"/>
    <dgm:cxn modelId="{B5D07EA2-8FB1-4F36-8965-27A3ED738848}" type="presParOf" srcId="{A4896ADD-0B43-4D0A-835C-C1AA0C56A9DA}" destId="{DB40F8E7-B1CA-427E-B061-9704980DB4A7}" srcOrd="4" destOrd="0" presId="urn:microsoft.com/office/officeart/2005/8/layout/cycle6"/>
    <dgm:cxn modelId="{8F3D33C7-9901-4DB0-9AC3-4F60E8B68311}" type="presParOf" srcId="{A4896ADD-0B43-4D0A-835C-C1AA0C56A9DA}" destId="{FE7857BA-C4F5-4B4C-AA77-04812F6C9248}" srcOrd="5"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B8AFB2-B4E1-4C8F-BA14-92C0A7A5C4B2}" type="doc">
      <dgm:prSet loTypeId="urn:microsoft.com/office/officeart/2008/layout/AlternatingHexagons" loCatId="list" qsTypeId="urn:microsoft.com/office/officeart/2005/8/quickstyle/simple1" qsCatId="simple" csTypeId="urn:microsoft.com/office/officeart/2005/8/colors/accent2_1" csCatId="accent2" phldr="1"/>
      <dgm:spPr/>
      <dgm:t>
        <a:bodyPr/>
        <a:lstStyle/>
        <a:p>
          <a:endParaRPr lang="en-US"/>
        </a:p>
      </dgm:t>
    </dgm:pt>
    <dgm:pt modelId="{562E31EC-E8DE-48E6-8CFE-A78E5A98B56C}">
      <dgm:prSet custT="1"/>
      <dgm:spPr/>
      <dgm:t>
        <a:bodyPr/>
        <a:lstStyle/>
        <a:p>
          <a:pPr rtl="0"/>
          <a:r>
            <a:rPr lang="en-US" sz="1400" b="1" dirty="0">
              <a:latin typeface="Montserrat" panose="00000500000000000000" pitchFamily="2" charset="0"/>
              <a:cs typeface="Arial"/>
            </a:rPr>
            <a:t>Follow Progressive Discipline steps when formal action is needed to give the job seeker the opportunity to improve performance.</a:t>
          </a:r>
        </a:p>
      </dgm:t>
    </dgm:pt>
    <dgm:pt modelId="{66335384-5E92-4E78-807A-9BFF03FEC2A7}" type="parTrans" cxnId="{C3AA7B14-CAAC-445B-B15E-D0C00231024C}">
      <dgm:prSet/>
      <dgm:spPr/>
      <dgm:t>
        <a:bodyPr/>
        <a:lstStyle/>
        <a:p>
          <a:endParaRPr lang="en-US"/>
        </a:p>
      </dgm:t>
    </dgm:pt>
    <dgm:pt modelId="{7C90E9E5-5C2B-42C7-AE0F-6866FB4E9D47}" type="sibTrans" cxnId="{C3AA7B14-CAAC-445B-B15E-D0C00231024C}">
      <dgm:prSet/>
      <dgm:spPr/>
      <dgm:t>
        <a:bodyPr/>
        <a:lstStyle/>
        <a:p>
          <a:endParaRPr lang="en-US"/>
        </a:p>
      </dgm:t>
    </dgm:pt>
    <dgm:pt modelId="{651D0CFD-CA16-45C5-AD9B-A34C4CEF070D}">
      <dgm:prSet custT="1"/>
      <dgm:spPr/>
      <dgm:t>
        <a:bodyPr/>
        <a:lstStyle/>
        <a:p>
          <a:pPr rtl="0"/>
          <a:r>
            <a:rPr lang="en-US" sz="1600" b="1" dirty="0">
              <a:latin typeface="Montserrat" panose="00000500000000000000" pitchFamily="2" charset="0"/>
              <a:cs typeface="Arial"/>
            </a:rPr>
            <a:t>Adhere to</a:t>
          </a:r>
          <a:r>
            <a:rPr lang="en-US" sz="1600" b="1" baseline="0" dirty="0">
              <a:latin typeface="Montserrat" panose="00000500000000000000" pitchFamily="2" charset="0"/>
              <a:cs typeface="Arial"/>
            </a:rPr>
            <a:t> the established Termination Policy when other interventions are unsuccessful.</a:t>
          </a:r>
          <a:endParaRPr lang="en-US" sz="1600" b="1" dirty="0">
            <a:latin typeface="Montserrat" panose="00000500000000000000" pitchFamily="2" charset="0"/>
            <a:cs typeface="Arial"/>
          </a:endParaRPr>
        </a:p>
      </dgm:t>
    </dgm:pt>
    <dgm:pt modelId="{26A85463-F289-4C0F-B604-AD1C7B6A764E}" type="parTrans" cxnId="{426A4F22-5B22-41E4-B3E6-E0B9308CC78A}">
      <dgm:prSet/>
      <dgm:spPr/>
      <dgm:t>
        <a:bodyPr/>
        <a:lstStyle/>
        <a:p>
          <a:endParaRPr lang="en-US"/>
        </a:p>
      </dgm:t>
    </dgm:pt>
    <dgm:pt modelId="{5CA43B46-D566-47C3-A824-3AE70B4AF4D9}" type="sibTrans" cxnId="{426A4F22-5B22-41E4-B3E6-E0B9308CC78A}">
      <dgm:prSet custT="1"/>
      <dgm:spPr/>
      <dgm:t>
        <a:bodyPr/>
        <a:lstStyle/>
        <a:p>
          <a:r>
            <a:rPr lang="en-US" sz="1600" b="1" dirty="0">
              <a:latin typeface="Montserrat" panose="00000500000000000000" pitchFamily="2" charset="0"/>
            </a:rPr>
            <a:t>Open communication with all parties can help prevent grievances. </a:t>
          </a:r>
        </a:p>
      </dgm:t>
    </dgm:pt>
    <dgm:pt modelId="{A79C5A20-D930-4018-8DA2-C063ECF3F8FD}" type="pres">
      <dgm:prSet presAssocID="{00B8AFB2-B4E1-4C8F-BA14-92C0A7A5C4B2}" presName="Name0" presStyleCnt="0">
        <dgm:presLayoutVars>
          <dgm:chMax/>
          <dgm:chPref/>
          <dgm:dir/>
          <dgm:animLvl val="lvl"/>
        </dgm:presLayoutVars>
      </dgm:prSet>
      <dgm:spPr/>
    </dgm:pt>
    <dgm:pt modelId="{47A3C9DE-4C30-4885-A36F-0CFF8152889F}" type="pres">
      <dgm:prSet presAssocID="{562E31EC-E8DE-48E6-8CFE-A78E5A98B56C}" presName="composite" presStyleCnt="0"/>
      <dgm:spPr/>
    </dgm:pt>
    <dgm:pt modelId="{E7E39E6E-3DFF-4030-8C7B-FAB2CDEF1B83}" type="pres">
      <dgm:prSet presAssocID="{562E31EC-E8DE-48E6-8CFE-A78E5A98B56C}" presName="Parent1" presStyleLbl="node1" presStyleIdx="0" presStyleCnt="4">
        <dgm:presLayoutVars>
          <dgm:chMax val="1"/>
          <dgm:chPref val="1"/>
          <dgm:bulletEnabled val="1"/>
        </dgm:presLayoutVars>
      </dgm:prSet>
      <dgm:spPr/>
    </dgm:pt>
    <dgm:pt modelId="{0B91C895-1BB9-4BE1-B7C1-7FBC4B375DD8}" type="pres">
      <dgm:prSet presAssocID="{562E31EC-E8DE-48E6-8CFE-A78E5A98B56C}" presName="Childtext1" presStyleLbl="revTx" presStyleIdx="0" presStyleCnt="2">
        <dgm:presLayoutVars>
          <dgm:chMax val="0"/>
          <dgm:chPref val="0"/>
          <dgm:bulletEnabled val="1"/>
        </dgm:presLayoutVars>
      </dgm:prSet>
      <dgm:spPr/>
    </dgm:pt>
    <dgm:pt modelId="{778D335A-D848-4126-A86B-A19C128B3B80}" type="pres">
      <dgm:prSet presAssocID="{562E31EC-E8DE-48E6-8CFE-A78E5A98B56C}" presName="BalanceSpacing" presStyleCnt="0"/>
      <dgm:spPr/>
    </dgm:pt>
    <dgm:pt modelId="{3C5C3ACA-85A6-4826-94DF-DBE51B43F377}" type="pres">
      <dgm:prSet presAssocID="{562E31EC-E8DE-48E6-8CFE-A78E5A98B56C}" presName="BalanceSpacing1" presStyleCnt="0"/>
      <dgm:spPr/>
    </dgm:pt>
    <dgm:pt modelId="{5121995A-77AA-41E3-8C91-A069D2A91D34}" type="pres">
      <dgm:prSet presAssocID="{7C90E9E5-5C2B-42C7-AE0F-6866FB4E9D47}" presName="Accent1Text" presStyleLbl="node1" presStyleIdx="1" presStyleCnt="4" custLinFactNeighborX="3642" custLinFactNeighborY="-336"/>
      <dgm:spPr/>
    </dgm:pt>
    <dgm:pt modelId="{DCFD8AC4-1BBA-4160-B568-79F96F7E2842}" type="pres">
      <dgm:prSet presAssocID="{7C90E9E5-5C2B-42C7-AE0F-6866FB4E9D47}" presName="spaceBetweenRectangles" presStyleCnt="0"/>
      <dgm:spPr/>
    </dgm:pt>
    <dgm:pt modelId="{4544788E-F75B-4D71-A488-94C29FF76E75}" type="pres">
      <dgm:prSet presAssocID="{651D0CFD-CA16-45C5-AD9B-A34C4CEF070D}" presName="composite" presStyleCnt="0"/>
      <dgm:spPr/>
    </dgm:pt>
    <dgm:pt modelId="{4F2C381D-2FA9-4A6E-ABD4-3A5FB9EF01AB}" type="pres">
      <dgm:prSet presAssocID="{651D0CFD-CA16-45C5-AD9B-A34C4CEF070D}" presName="Parent1" presStyleLbl="node1" presStyleIdx="2" presStyleCnt="4">
        <dgm:presLayoutVars>
          <dgm:chMax val="1"/>
          <dgm:chPref val="1"/>
          <dgm:bulletEnabled val="1"/>
        </dgm:presLayoutVars>
      </dgm:prSet>
      <dgm:spPr/>
    </dgm:pt>
    <dgm:pt modelId="{1931C55D-787B-4F4D-AA29-939C713F8105}" type="pres">
      <dgm:prSet presAssocID="{651D0CFD-CA16-45C5-AD9B-A34C4CEF070D}" presName="Childtext1" presStyleLbl="revTx" presStyleIdx="1" presStyleCnt="2">
        <dgm:presLayoutVars>
          <dgm:chMax val="0"/>
          <dgm:chPref val="0"/>
          <dgm:bulletEnabled val="1"/>
        </dgm:presLayoutVars>
      </dgm:prSet>
      <dgm:spPr/>
    </dgm:pt>
    <dgm:pt modelId="{F7FDC6FE-05EE-4A55-8E4E-0FEDCBEF7CE9}" type="pres">
      <dgm:prSet presAssocID="{651D0CFD-CA16-45C5-AD9B-A34C4CEF070D}" presName="BalanceSpacing" presStyleCnt="0"/>
      <dgm:spPr/>
    </dgm:pt>
    <dgm:pt modelId="{5261430D-80CF-4A7A-9585-BBD2370137FB}" type="pres">
      <dgm:prSet presAssocID="{651D0CFD-CA16-45C5-AD9B-A34C4CEF070D}" presName="BalanceSpacing1" presStyleCnt="0"/>
      <dgm:spPr/>
    </dgm:pt>
    <dgm:pt modelId="{A7F518BD-CD2D-467C-A113-76BEF8CD4461}" type="pres">
      <dgm:prSet presAssocID="{5CA43B46-D566-47C3-A824-3AE70B4AF4D9}" presName="Accent1Text" presStyleLbl="node1" presStyleIdx="3" presStyleCnt="4"/>
      <dgm:spPr/>
    </dgm:pt>
  </dgm:ptLst>
  <dgm:cxnLst>
    <dgm:cxn modelId="{C3AA7B14-CAAC-445B-B15E-D0C00231024C}" srcId="{00B8AFB2-B4E1-4C8F-BA14-92C0A7A5C4B2}" destId="{562E31EC-E8DE-48E6-8CFE-A78E5A98B56C}" srcOrd="0" destOrd="0" parTransId="{66335384-5E92-4E78-807A-9BFF03FEC2A7}" sibTransId="{7C90E9E5-5C2B-42C7-AE0F-6866FB4E9D47}"/>
    <dgm:cxn modelId="{426A4F22-5B22-41E4-B3E6-E0B9308CC78A}" srcId="{00B8AFB2-B4E1-4C8F-BA14-92C0A7A5C4B2}" destId="{651D0CFD-CA16-45C5-AD9B-A34C4CEF070D}" srcOrd="1" destOrd="0" parTransId="{26A85463-F289-4C0F-B604-AD1C7B6A764E}" sibTransId="{5CA43B46-D566-47C3-A824-3AE70B4AF4D9}"/>
    <dgm:cxn modelId="{4D5F834C-9A56-4B4B-9CA1-B804C6AC8F15}" type="presOf" srcId="{7C90E9E5-5C2B-42C7-AE0F-6866FB4E9D47}" destId="{5121995A-77AA-41E3-8C91-A069D2A91D34}" srcOrd="0" destOrd="0" presId="urn:microsoft.com/office/officeart/2008/layout/AlternatingHexagons"/>
    <dgm:cxn modelId="{661D3C58-141D-48A8-8C83-A2BBA0CC0E8E}" type="presOf" srcId="{5CA43B46-D566-47C3-A824-3AE70B4AF4D9}" destId="{A7F518BD-CD2D-467C-A113-76BEF8CD4461}" srcOrd="0" destOrd="0" presId="urn:microsoft.com/office/officeart/2008/layout/AlternatingHexagons"/>
    <dgm:cxn modelId="{AA782E89-2338-488D-B901-019F547A2229}" type="presOf" srcId="{651D0CFD-CA16-45C5-AD9B-A34C4CEF070D}" destId="{4F2C381D-2FA9-4A6E-ABD4-3A5FB9EF01AB}" srcOrd="0" destOrd="0" presId="urn:microsoft.com/office/officeart/2008/layout/AlternatingHexagons"/>
    <dgm:cxn modelId="{57C35A9C-CA15-437F-8704-D01E824CFD6E}" type="presOf" srcId="{00B8AFB2-B4E1-4C8F-BA14-92C0A7A5C4B2}" destId="{A79C5A20-D930-4018-8DA2-C063ECF3F8FD}" srcOrd="0" destOrd="0" presId="urn:microsoft.com/office/officeart/2008/layout/AlternatingHexagons"/>
    <dgm:cxn modelId="{1C6674A1-FC32-47D5-867D-2663CAA8F568}" type="presOf" srcId="{562E31EC-E8DE-48E6-8CFE-A78E5A98B56C}" destId="{E7E39E6E-3DFF-4030-8C7B-FAB2CDEF1B83}" srcOrd="0" destOrd="0" presId="urn:microsoft.com/office/officeart/2008/layout/AlternatingHexagons"/>
    <dgm:cxn modelId="{E68AFD13-A274-49EC-8900-A2D6B8855DAE}" type="presParOf" srcId="{A79C5A20-D930-4018-8DA2-C063ECF3F8FD}" destId="{47A3C9DE-4C30-4885-A36F-0CFF8152889F}" srcOrd="0" destOrd="0" presId="urn:microsoft.com/office/officeart/2008/layout/AlternatingHexagons"/>
    <dgm:cxn modelId="{2AA70497-51AD-4802-905E-8F086D660C1D}" type="presParOf" srcId="{47A3C9DE-4C30-4885-A36F-0CFF8152889F}" destId="{E7E39E6E-3DFF-4030-8C7B-FAB2CDEF1B83}" srcOrd="0" destOrd="0" presId="urn:microsoft.com/office/officeart/2008/layout/AlternatingHexagons"/>
    <dgm:cxn modelId="{078BD63D-960E-4206-94AE-ADF41992266A}" type="presParOf" srcId="{47A3C9DE-4C30-4885-A36F-0CFF8152889F}" destId="{0B91C895-1BB9-4BE1-B7C1-7FBC4B375DD8}" srcOrd="1" destOrd="0" presId="urn:microsoft.com/office/officeart/2008/layout/AlternatingHexagons"/>
    <dgm:cxn modelId="{CEF9628D-4645-453D-862B-1AB534DD607D}" type="presParOf" srcId="{47A3C9DE-4C30-4885-A36F-0CFF8152889F}" destId="{778D335A-D848-4126-A86B-A19C128B3B80}" srcOrd="2" destOrd="0" presId="urn:microsoft.com/office/officeart/2008/layout/AlternatingHexagons"/>
    <dgm:cxn modelId="{ECA55A06-688D-4E77-821C-990C167CC8CB}" type="presParOf" srcId="{47A3C9DE-4C30-4885-A36F-0CFF8152889F}" destId="{3C5C3ACA-85A6-4826-94DF-DBE51B43F377}" srcOrd="3" destOrd="0" presId="urn:microsoft.com/office/officeart/2008/layout/AlternatingHexagons"/>
    <dgm:cxn modelId="{1C9628A4-4E41-4335-AC8C-F08FF593F781}" type="presParOf" srcId="{47A3C9DE-4C30-4885-A36F-0CFF8152889F}" destId="{5121995A-77AA-41E3-8C91-A069D2A91D34}" srcOrd="4" destOrd="0" presId="urn:microsoft.com/office/officeart/2008/layout/AlternatingHexagons"/>
    <dgm:cxn modelId="{6C847F67-C6BF-4B93-A7DD-D24AD480D96F}" type="presParOf" srcId="{A79C5A20-D930-4018-8DA2-C063ECF3F8FD}" destId="{DCFD8AC4-1BBA-4160-B568-79F96F7E2842}" srcOrd="1" destOrd="0" presId="urn:microsoft.com/office/officeart/2008/layout/AlternatingHexagons"/>
    <dgm:cxn modelId="{F4D1EE79-7927-444A-BDC8-EB2E8CA9747F}" type="presParOf" srcId="{A79C5A20-D930-4018-8DA2-C063ECF3F8FD}" destId="{4544788E-F75B-4D71-A488-94C29FF76E75}" srcOrd="2" destOrd="0" presId="urn:microsoft.com/office/officeart/2008/layout/AlternatingHexagons"/>
    <dgm:cxn modelId="{A2D01A0F-7880-49DE-BBDF-75702D465783}" type="presParOf" srcId="{4544788E-F75B-4D71-A488-94C29FF76E75}" destId="{4F2C381D-2FA9-4A6E-ABD4-3A5FB9EF01AB}" srcOrd="0" destOrd="0" presId="urn:microsoft.com/office/officeart/2008/layout/AlternatingHexagons"/>
    <dgm:cxn modelId="{FA22695C-FA5B-4745-9057-1B60175EC71B}" type="presParOf" srcId="{4544788E-F75B-4D71-A488-94C29FF76E75}" destId="{1931C55D-787B-4F4D-AA29-939C713F8105}" srcOrd="1" destOrd="0" presId="urn:microsoft.com/office/officeart/2008/layout/AlternatingHexagons"/>
    <dgm:cxn modelId="{D7FCB87F-0881-41E3-89A3-B6FD0D3FB486}" type="presParOf" srcId="{4544788E-F75B-4D71-A488-94C29FF76E75}" destId="{F7FDC6FE-05EE-4A55-8E4E-0FEDCBEF7CE9}" srcOrd="2" destOrd="0" presId="urn:microsoft.com/office/officeart/2008/layout/AlternatingHexagons"/>
    <dgm:cxn modelId="{8EEEADD2-74E3-440F-BB54-96A89E351970}" type="presParOf" srcId="{4544788E-F75B-4D71-A488-94C29FF76E75}" destId="{5261430D-80CF-4A7A-9585-BBD2370137FB}" srcOrd="3" destOrd="0" presId="urn:microsoft.com/office/officeart/2008/layout/AlternatingHexagons"/>
    <dgm:cxn modelId="{65A43469-E3D2-4F81-A2F8-6719B449EE39}" type="presParOf" srcId="{4544788E-F75B-4D71-A488-94C29FF76E75}" destId="{A7F518BD-CD2D-467C-A113-76BEF8CD446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C3675C-F3B6-43E5-8A6A-9248CEB51C7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EA53003-3386-4284-A888-4141F6609D51}">
      <dgm:prSet/>
      <dgm:spPr/>
      <dgm:t>
        <a:bodyPr/>
        <a:lstStyle/>
        <a:p>
          <a:pPr>
            <a:lnSpc>
              <a:spcPct val="100000"/>
            </a:lnSpc>
          </a:pPr>
          <a:endParaRPr lang="en-US" dirty="0"/>
        </a:p>
      </dgm:t>
    </dgm:pt>
    <dgm:pt modelId="{75697BA1-15C4-48B4-A614-F27E4ED2C5C5}" type="parTrans" cxnId="{2BA84DF8-96D3-4AD0-B472-1998A27DC7AB}">
      <dgm:prSet/>
      <dgm:spPr/>
      <dgm:t>
        <a:bodyPr/>
        <a:lstStyle/>
        <a:p>
          <a:endParaRPr lang="en-US"/>
        </a:p>
      </dgm:t>
    </dgm:pt>
    <dgm:pt modelId="{45F6B830-727C-4A9F-999F-1CA3D1B83C54}" type="sibTrans" cxnId="{2BA84DF8-96D3-4AD0-B472-1998A27DC7AB}">
      <dgm:prSet/>
      <dgm:spPr/>
      <dgm:t>
        <a:bodyPr/>
        <a:lstStyle/>
        <a:p>
          <a:endParaRPr lang="en-US"/>
        </a:p>
      </dgm:t>
    </dgm:pt>
    <dgm:pt modelId="{0287C7D2-6EA5-4959-A3E3-9228A2B6D436}">
      <dgm:prSet/>
      <dgm:spPr/>
      <dgm:t>
        <a:bodyPr/>
        <a:lstStyle/>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dgm:t>
    </dgm:pt>
    <dgm:pt modelId="{543AA5E1-029E-4351-8D49-9FFA93E512E9}" type="parTrans" cxnId="{A3A2867F-F619-4537-A8C5-63EB4609D3FB}">
      <dgm:prSet/>
      <dgm:spPr/>
      <dgm:t>
        <a:bodyPr/>
        <a:lstStyle/>
        <a:p>
          <a:endParaRPr lang="en-US"/>
        </a:p>
      </dgm:t>
    </dgm:pt>
    <dgm:pt modelId="{5F4D79E1-AD53-470A-B777-7018D426AF71}" type="sibTrans" cxnId="{A3A2867F-F619-4537-A8C5-63EB4609D3FB}">
      <dgm:prSet/>
      <dgm:spPr/>
      <dgm:t>
        <a:bodyPr/>
        <a:lstStyle/>
        <a:p>
          <a:endParaRPr lang="en-US"/>
        </a:p>
      </dgm:t>
    </dgm:pt>
    <dgm:pt modelId="{01CBAADC-5C26-4A61-988B-0498EB34AD9C}">
      <dgm:prSet/>
      <dgm:spPr/>
      <dgm:t>
        <a:bodyPr/>
        <a:lstStyle/>
        <a:p>
          <a:endParaRPr lang="en-US" dirty="0"/>
        </a:p>
        <a:p>
          <a:endParaRPr lang="en-US" dirty="0"/>
        </a:p>
        <a:p>
          <a:endParaRPr lang="en-US" dirty="0"/>
        </a:p>
        <a:p>
          <a:endParaRPr lang="en-US"/>
        </a:p>
        <a:p>
          <a:endParaRPr lang="en-US" dirty="0"/>
        </a:p>
      </dgm:t>
    </dgm:pt>
    <dgm:pt modelId="{99116382-5579-4A42-828D-0142FF13863C}" type="parTrans" cxnId="{B8B693AE-3D2D-4673-859D-B26875A8D038}">
      <dgm:prSet/>
      <dgm:spPr/>
      <dgm:t>
        <a:bodyPr/>
        <a:lstStyle/>
        <a:p>
          <a:endParaRPr lang="en-US"/>
        </a:p>
      </dgm:t>
    </dgm:pt>
    <dgm:pt modelId="{BFB7B601-C968-4D8F-A235-E332A69E6753}" type="sibTrans" cxnId="{B8B693AE-3D2D-4673-859D-B26875A8D038}">
      <dgm:prSet/>
      <dgm:spPr/>
      <dgm:t>
        <a:bodyPr/>
        <a:lstStyle/>
        <a:p>
          <a:endParaRPr lang="en-US"/>
        </a:p>
      </dgm:t>
    </dgm:pt>
    <dgm:pt modelId="{52F72BAE-BC6A-43E6-8724-7175DD0BCCF0}" type="pres">
      <dgm:prSet presAssocID="{BFC3675C-F3B6-43E5-8A6A-9248CEB51C77}" presName="diagram" presStyleCnt="0">
        <dgm:presLayoutVars>
          <dgm:dir/>
          <dgm:resizeHandles val="exact"/>
        </dgm:presLayoutVars>
      </dgm:prSet>
      <dgm:spPr/>
    </dgm:pt>
    <dgm:pt modelId="{2800D5E7-99D8-44B0-B2A4-7C01DDCDE5E6}" type="pres">
      <dgm:prSet presAssocID="{AEA53003-3386-4284-A888-4141F6609D51}" presName="node" presStyleLbl="node1" presStyleIdx="0" presStyleCnt="3">
        <dgm:presLayoutVars>
          <dgm:bulletEnabled val="1"/>
        </dgm:presLayoutVars>
      </dgm:prSet>
      <dgm:spPr/>
    </dgm:pt>
    <dgm:pt modelId="{3D27E44A-DC48-4CC1-AD79-C5A9CF5E6403}" type="pres">
      <dgm:prSet presAssocID="{45F6B830-727C-4A9F-999F-1CA3D1B83C54}" presName="sibTrans" presStyleCnt="0"/>
      <dgm:spPr/>
    </dgm:pt>
    <dgm:pt modelId="{484C1DEF-C33F-4655-9080-BB43DAA4B8AF}" type="pres">
      <dgm:prSet presAssocID="{0287C7D2-6EA5-4959-A3E3-9228A2B6D436}" presName="node" presStyleLbl="node1" presStyleIdx="1" presStyleCnt="3">
        <dgm:presLayoutVars>
          <dgm:bulletEnabled val="1"/>
        </dgm:presLayoutVars>
      </dgm:prSet>
      <dgm:spPr/>
    </dgm:pt>
    <dgm:pt modelId="{E5C71065-EA48-40F1-911D-C58FE6E25A70}" type="pres">
      <dgm:prSet presAssocID="{5F4D79E1-AD53-470A-B777-7018D426AF71}" presName="sibTrans" presStyleCnt="0"/>
      <dgm:spPr/>
    </dgm:pt>
    <dgm:pt modelId="{A6BBFBCB-E10A-4702-A961-6E88B2DB6558}" type="pres">
      <dgm:prSet presAssocID="{01CBAADC-5C26-4A61-988B-0498EB34AD9C}" presName="node" presStyleLbl="node1" presStyleIdx="2" presStyleCnt="3" custLinFactNeighborX="43" custLinFactNeighborY="-3039">
        <dgm:presLayoutVars>
          <dgm:bulletEnabled val="1"/>
        </dgm:presLayoutVars>
      </dgm:prSet>
      <dgm:spPr/>
    </dgm:pt>
  </dgm:ptLst>
  <dgm:cxnLst>
    <dgm:cxn modelId="{68579927-5332-41F8-A6F7-F775657E52FF}" type="presOf" srcId="{AEA53003-3386-4284-A888-4141F6609D51}" destId="{2800D5E7-99D8-44B0-B2A4-7C01DDCDE5E6}" srcOrd="0" destOrd="0" presId="urn:microsoft.com/office/officeart/2005/8/layout/default"/>
    <dgm:cxn modelId="{D3BC006E-DC28-442E-8895-BADE26D782C0}" type="presOf" srcId="{01CBAADC-5C26-4A61-988B-0498EB34AD9C}" destId="{A6BBFBCB-E10A-4702-A961-6E88B2DB6558}" srcOrd="0" destOrd="0" presId="urn:microsoft.com/office/officeart/2005/8/layout/default"/>
    <dgm:cxn modelId="{0CB64F71-49FD-4AEC-9907-54852400AFC5}" type="presOf" srcId="{0287C7D2-6EA5-4959-A3E3-9228A2B6D436}" destId="{484C1DEF-C33F-4655-9080-BB43DAA4B8AF}" srcOrd="0" destOrd="0" presId="urn:microsoft.com/office/officeart/2005/8/layout/default"/>
    <dgm:cxn modelId="{A3A2867F-F619-4537-A8C5-63EB4609D3FB}" srcId="{BFC3675C-F3B6-43E5-8A6A-9248CEB51C77}" destId="{0287C7D2-6EA5-4959-A3E3-9228A2B6D436}" srcOrd="1" destOrd="0" parTransId="{543AA5E1-029E-4351-8D49-9FFA93E512E9}" sibTransId="{5F4D79E1-AD53-470A-B777-7018D426AF71}"/>
    <dgm:cxn modelId="{B8B693AE-3D2D-4673-859D-B26875A8D038}" srcId="{BFC3675C-F3B6-43E5-8A6A-9248CEB51C77}" destId="{01CBAADC-5C26-4A61-988B-0498EB34AD9C}" srcOrd="2" destOrd="0" parTransId="{99116382-5579-4A42-828D-0142FF13863C}" sibTransId="{BFB7B601-C968-4D8F-A235-E332A69E6753}"/>
    <dgm:cxn modelId="{B4053BDC-4659-4AEA-9033-2C8D398E0E8C}" type="presOf" srcId="{BFC3675C-F3B6-43E5-8A6A-9248CEB51C77}" destId="{52F72BAE-BC6A-43E6-8724-7175DD0BCCF0}" srcOrd="0" destOrd="0" presId="urn:microsoft.com/office/officeart/2005/8/layout/default"/>
    <dgm:cxn modelId="{2BA84DF8-96D3-4AD0-B472-1998A27DC7AB}" srcId="{BFC3675C-F3B6-43E5-8A6A-9248CEB51C77}" destId="{AEA53003-3386-4284-A888-4141F6609D51}" srcOrd="0" destOrd="0" parTransId="{75697BA1-15C4-48B4-A614-F27E4ED2C5C5}" sibTransId="{45F6B830-727C-4A9F-999F-1CA3D1B83C54}"/>
    <dgm:cxn modelId="{4996F0D1-C40F-48B7-9FCB-CCDBDD75C0FE}" type="presParOf" srcId="{52F72BAE-BC6A-43E6-8724-7175DD0BCCF0}" destId="{2800D5E7-99D8-44B0-B2A4-7C01DDCDE5E6}" srcOrd="0" destOrd="0" presId="urn:microsoft.com/office/officeart/2005/8/layout/default"/>
    <dgm:cxn modelId="{9503BB03-2662-4C64-AB7D-9966ECC33D2A}" type="presParOf" srcId="{52F72BAE-BC6A-43E6-8724-7175DD0BCCF0}" destId="{3D27E44A-DC48-4CC1-AD79-C5A9CF5E6403}" srcOrd="1" destOrd="0" presId="urn:microsoft.com/office/officeart/2005/8/layout/default"/>
    <dgm:cxn modelId="{B7596A41-3816-4CE5-BE7A-39BF08FE8737}" type="presParOf" srcId="{52F72BAE-BC6A-43E6-8724-7175DD0BCCF0}" destId="{484C1DEF-C33F-4655-9080-BB43DAA4B8AF}" srcOrd="2" destOrd="0" presId="urn:microsoft.com/office/officeart/2005/8/layout/default"/>
    <dgm:cxn modelId="{7EA59581-98EC-4291-B19D-5C8FBF412C11}" type="presParOf" srcId="{52F72BAE-BC6A-43E6-8724-7175DD0BCCF0}" destId="{E5C71065-EA48-40F1-911D-C58FE6E25A70}" srcOrd="3" destOrd="0" presId="urn:microsoft.com/office/officeart/2005/8/layout/default"/>
    <dgm:cxn modelId="{078E5380-27F9-4D9A-9821-DCFEC46D2C3A}" type="presParOf" srcId="{52F72BAE-BC6A-43E6-8724-7175DD0BCCF0}" destId="{A6BBFBCB-E10A-4702-A961-6E88B2DB655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C3675C-F3B6-43E5-8A6A-9248CEB51C7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EA53003-3386-4284-A888-4141F6609D51}">
      <dgm:prSet/>
      <dgm:spPr/>
      <dgm:t>
        <a:bodyPr/>
        <a:lstStyle/>
        <a:p>
          <a:pPr>
            <a:lnSpc>
              <a:spcPct val="100000"/>
            </a:lnSpc>
          </a:pPr>
          <a:r>
            <a:rPr lang="en-US" baseline="0" dirty="0"/>
            <a:t>Talk to the job seeker – </a:t>
          </a:r>
          <a:r>
            <a:rPr lang="en-US" b="1" baseline="0" dirty="0"/>
            <a:t>why</a:t>
          </a:r>
          <a:r>
            <a:rPr lang="en-US" baseline="0" dirty="0"/>
            <a:t> are they tardy? </a:t>
          </a:r>
        </a:p>
        <a:p>
          <a:pPr>
            <a:lnSpc>
              <a:spcPct val="100000"/>
            </a:lnSpc>
          </a:pPr>
          <a:r>
            <a:rPr lang="en-US" dirty="0"/>
            <a:t>You learn that they have begun providing care for a grandchild in their home and are overwhelmed in the mornings when it is time to leave for training. </a:t>
          </a:r>
        </a:p>
        <a:p>
          <a:pPr>
            <a:lnSpc>
              <a:spcPct val="100000"/>
            </a:lnSpc>
          </a:pPr>
          <a:r>
            <a:rPr lang="en-US" dirty="0"/>
            <a:t>You provide a warm referral to the local Area Agency on Aging (AAA) staff member who oversees a caregiver support program. The job seeker receives assistance from the AAA and the support helps them regain punctuality. </a:t>
          </a:r>
        </a:p>
      </dgm:t>
    </dgm:pt>
    <dgm:pt modelId="{75697BA1-15C4-48B4-A614-F27E4ED2C5C5}" type="parTrans" cxnId="{2BA84DF8-96D3-4AD0-B472-1998A27DC7AB}">
      <dgm:prSet/>
      <dgm:spPr/>
      <dgm:t>
        <a:bodyPr/>
        <a:lstStyle/>
        <a:p>
          <a:endParaRPr lang="en-US"/>
        </a:p>
      </dgm:t>
    </dgm:pt>
    <dgm:pt modelId="{45F6B830-727C-4A9F-999F-1CA3D1B83C54}" type="sibTrans" cxnId="{2BA84DF8-96D3-4AD0-B472-1998A27DC7AB}">
      <dgm:prSet/>
      <dgm:spPr/>
      <dgm:t>
        <a:bodyPr/>
        <a:lstStyle/>
        <a:p>
          <a:endParaRPr lang="en-US"/>
        </a:p>
      </dgm:t>
    </dgm:pt>
    <dgm:pt modelId="{0287C7D2-6EA5-4959-A3E3-9228A2B6D436}">
      <dgm:prSet/>
      <dgm:spPr/>
      <dgm:t>
        <a:bodyPr/>
        <a:lstStyle/>
        <a:p>
          <a:pPr>
            <a:lnSpc>
              <a:spcPct val="100000"/>
            </a:lnSpc>
          </a:pPr>
          <a:r>
            <a:rPr lang="en-US" dirty="0"/>
            <a:t>We should not seek to exit job seekers as a initial course of action – investigate further by talking to them and dig deeper to better understand the root of the problem.</a:t>
          </a:r>
        </a:p>
        <a:p>
          <a:pPr>
            <a:lnSpc>
              <a:spcPct val="100000"/>
            </a:lnSpc>
          </a:pPr>
          <a:r>
            <a:rPr lang="en-US" dirty="0"/>
            <a:t>If we’re too focused on discipline and the steps involved, we miss the opportunity to assist and help with overall job readiness. </a:t>
          </a:r>
        </a:p>
      </dgm:t>
    </dgm:pt>
    <dgm:pt modelId="{543AA5E1-029E-4351-8D49-9FFA93E512E9}" type="parTrans" cxnId="{A3A2867F-F619-4537-A8C5-63EB4609D3FB}">
      <dgm:prSet/>
      <dgm:spPr/>
      <dgm:t>
        <a:bodyPr/>
        <a:lstStyle/>
        <a:p>
          <a:endParaRPr lang="en-US"/>
        </a:p>
      </dgm:t>
    </dgm:pt>
    <dgm:pt modelId="{5F4D79E1-AD53-470A-B777-7018D426AF71}" type="sibTrans" cxnId="{A3A2867F-F619-4537-A8C5-63EB4609D3FB}">
      <dgm:prSet/>
      <dgm:spPr/>
      <dgm:t>
        <a:bodyPr/>
        <a:lstStyle/>
        <a:p>
          <a:endParaRPr lang="en-US"/>
        </a:p>
      </dgm:t>
    </dgm:pt>
    <dgm:pt modelId="{52F72BAE-BC6A-43E6-8724-7175DD0BCCF0}" type="pres">
      <dgm:prSet presAssocID="{BFC3675C-F3B6-43E5-8A6A-9248CEB51C77}" presName="diagram" presStyleCnt="0">
        <dgm:presLayoutVars>
          <dgm:dir/>
          <dgm:resizeHandles val="exact"/>
        </dgm:presLayoutVars>
      </dgm:prSet>
      <dgm:spPr/>
    </dgm:pt>
    <dgm:pt modelId="{2800D5E7-99D8-44B0-B2A4-7C01DDCDE5E6}" type="pres">
      <dgm:prSet presAssocID="{AEA53003-3386-4284-A888-4141F6609D51}" presName="node" presStyleLbl="node1" presStyleIdx="0" presStyleCnt="2">
        <dgm:presLayoutVars>
          <dgm:bulletEnabled val="1"/>
        </dgm:presLayoutVars>
      </dgm:prSet>
      <dgm:spPr/>
    </dgm:pt>
    <dgm:pt modelId="{3D27E44A-DC48-4CC1-AD79-C5A9CF5E6403}" type="pres">
      <dgm:prSet presAssocID="{45F6B830-727C-4A9F-999F-1CA3D1B83C54}" presName="sibTrans" presStyleCnt="0"/>
      <dgm:spPr/>
    </dgm:pt>
    <dgm:pt modelId="{484C1DEF-C33F-4655-9080-BB43DAA4B8AF}" type="pres">
      <dgm:prSet presAssocID="{0287C7D2-6EA5-4959-A3E3-9228A2B6D436}" presName="node" presStyleLbl="node1" presStyleIdx="1" presStyleCnt="2">
        <dgm:presLayoutVars>
          <dgm:bulletEnabled val="1"/>
        </dgm:presLayoutVars>
      </dgm:prSet>
      <dgm:spPr/>
    </dgm:pt>
  </dgm:ptLst>
  <dgm:cxnLst>
    <dgm:cxn modelId="{68579927-5332-41F8-A6F7-F775657E52FF}" type="presOf" srcId="{AEA53003-3386-4284-A888-4141F6609D51}" destId="{2800D5E7-99D8-44B0-B2A4-7C01DDCDE5E6}" srcOrd="0" destOrd="0" presId="urn:microsoft.com/office/officeart/2005/8/layout/default"/>
    <dgm:cxn modelId="{0CB64F71-49FD-4AEC-9907-54852400AFC5}" type="presOf" srcId="{0287C7D2-6EA5-4959-A3E3-9228A2B6D436}" destId="{484C1DEF-C33F-4655-9080-BB43DAA4B8AF}" srcOrd="0" destOrd="0" presId="urn:microsoft.com/office/officeart/2005/8/layout/default"/>
    <dgm:cxn modelId="{A3A2867F-F619-4537-A8C5-63EB4609D3FB}" srcId="{BFC3675C-F3B6-43E5-8A6A-9248CEB51C77}" destId="{0287C7D2-6EA5-4959-A3E3-9228A2B6D436}" srcOrd="1" destOrd="0" parTransId="{543AA5E1-029E-4351-8D49-9FFA93E512E9}" sibTransId="{5F4D79E1-AD53-470A-B777-7018D426AF71}"/>
    <dgm:cxn modelId="{B4053BDC-4659-4AEA-9033-2C8D398E0E8C}" type="presOf" srcId="{BFC3675C-F3B6-43E5-8A6A-9248CEB51C77}" destId="{52F72BAE-BC6A-43E6-8724-7175DD0BCCF0}" srcOrd="0" destOrd="0" presId="urn:microsoft.com/office/officeart/2005/8/layout/default"/>
    <dgm:cxn modelId="{2BA84DF8-96D3-4AD0-B472-1998A27DC7AB}" srcId="{BFC3675C-F3B6-43E5-8A6A-9248CEB51C77}" destId="{AEA53003-3386-4284-A888-4141F6609D51}" srcOrd="0" destOrd="0" parTransId="{75697BA1-15C4-48B4-A614-F27E4ED2C5C5}" sibTransId="{45F6B830-727C-4A9F-999F-1CA3D1B83C54}"/>
    <dgm:cxn modelId="{4996F0D1-C40F-48B7-9FCB-CCDBDD75C0FE}" type="presParOf" srcId="{52F72BAE-BC6A-43E6-8724-7175DD0BCCF0}" destId="{2800D5E7-99D8-44B0-B2A4-7C01DDCDE5E6}" srcOrd="0" destOrd="0" presId="urn:microsoft.com/office/officeart/2005/8/layout/default"/>
    <dgm:cxn modelId="{9503BB03-2662-4C64-AB7D-9966ECC33D2A}" type="presParOf" srcId="{52F72BAE-BC6A-43E6-8724-7175DD0BCCF0}" destId="{3D27E44A-DC48-4CC1-AD79-C5A9CF5E6403}" srcOrd="1" destOrd="0" presId="urn:microsoft.com/office/officeart/2005/8/layout/default"/>
    <dgm:cxn modelId="{B7596A41-3816-4CE5-BE7A-39BF08FE8737}" type="presParOf" srcId="{52F72BAE-BC6A-43E6-8724-7175DD0BCCF0}" destId="{484C1DEF-C33F-4655-9080-BB43DAA4B8AF}"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4A3053-8779-4042-9897-48FB36943C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9C057-4649-4767-808D-C535C7891D6C}">
      <dgm:prSet/>
      <dgm:spPr/>
      <dgm:t>
        <a:bodyPr/>
        <a:lstStyle/>
        <a:p>
          <a:pPr>
            <a:lnSpc>
              <a:spcPct val="100000"/>
            </a:lnSpc>
          </a:pPr>
          <a:r>
            <a:rPr lang="en-US" b="1" i="1"/>
            <a:t>Step One: Documented Verbal Warning</a:t>
          </a:r>
          <a:endParaRPr lang="en-US"/>
        </a:p>
      </dgm:t>
    </dgm:pt>
    <dgm:pt modelId="{50393CD4-AE17-454C-B0A1-85C7FB196045}" type="parTrans" cxnId="{258BAE04-DD73-488F-B16B-30D05ABBAC29}">
      <dgm:prSet/>
      <dgm:spPr/>
      <dgm:t>
        <a:bodyPr/>
        <a:lstStyle/>
        <a:p>
          <a:endParaRPr lang="en-US"/>
        </a:p>
      </dgm:t>
    </dgm:pt>
    <dgm:pt modelId="{71428161-0C7E-4C9D-8E1A-F64A6476D35E}" type="sibTrans" cxnId="{258BAE04-DD73-488F-B16B-30D05ABBAC29}">
      <dgm:prSet/>
      <dgm:spPr/>
      <dgm:t>
        <a:bodyPr/>
        <a:lstStyle/>
        <a:p>
          <a:endParaRPr lang="en-US"/>
        </a:p>
      </dgm:t>
    </dgm:pt>
    <dgm:pt modelId="{3C3C2C24-3FB3-48D0-9F3D-C58EF979DD3D}">
      <dgm:prSet/>
      <dgm:spPr/>
      <dgm:t>
        <a:bodyPr/>
        <a:lstStyle/>
        <a:p>
          <a:pPr>
            <a:lnSpc>
              <a:spcPct val="100000"/>
            </a:lnSpc>
          </a:pPr>
          <a:r>
            <a:rPr lang="en-US" b="1" i="1"/>
            <a:t>Step Two: Written Warning</a:t>
          </a:r>
          <a:endParaRPr lang="en-US"/>
        </a:p>
      </dgm:t>
    </dgm:pt>
    <dgm:pt modelId="{F98404E0-9208-4AB6-8BCB-4F004A4F69DA}" type="parTrans" cxnId="{D36789F7-AB1A-4EF9-B06A-133C028AB24C}">
      <dgm:prSet/>
      <dgm:spPr/>
      <dgm:t>
        <a:bodyPr/>
        <a:lstStyle/>
        <a:p>
          <a:endParaRPr lang="en-US"/>
        </a:p>
      </dgm:t>
    </dgm:pt>
    <dgm:pt modelId="{939D5A3B-FA25-41E6-AC54-4AE69D18267D}" type="sibTrans" cxnId="{D36789F7-AB1A-4EF9-B06A-133C028AB24C}">
      <dgm:prSet/>
      <dgm:spPr/>
      <dgm:t>
        <a:bodyPr/>
        <a:lstStyle/>
        <a:p>
          <a:endParaRPr lang="en-US"/>
        </a:p>
      </dgm:t>
    </dgm:pt>
    <dgm:pt modelId="{0C281608-4E13-4E3C-9D6C-B1C5BA9ADE24}">
      <dgm:prSet/>
      <dgm:spPr/>
      <dgm:t>
        <a:bodyPr/>
        <a:lstStyle/>
        <a:p>
          <a:pPr>
            <a:lnSpc>
              <a:spcPct val="100000"/>
            </a:lnSpc>
          </a:pPr>
          <a:r>
            <a:rPr lang="en-US" b="1" i="1" dirty="0"/>
            <a:t>Step Three: (Potential) Termination </a:t>
          </a:r>
          <a:endParaRPr lang="en-US" dirty="0"/>
        </a:p>
      </dgm:t>
    </dgm:pt>
    <dgm:pt modelId="{0BC692F7-6061-4D6D-86A8-326C9BCC9EED}" type="parTrans" cxnId="{78431E79-86F1-46A3-9249-9C2401B6B68C}">
      <dgm:prSet/>
      <dgm:spPr/>
      <dgm:t>
        <a:bodyPr/>
        <a:lstStyle/>
        <a:p>
          <a:endParaRPr lang="en-US"/>
        </a:p>
      </dgm:t>
    </dgm:pt>
    <dgm:pt modelId="{2E675BF8-28D7-401D-A2BB-F9CC5840F8BF}" type="sibTrans" cxnId="{78431E79-86F1-46A3-9249-9C2401B6B68C}">
      <dgm:prSet/>
      <dgm:spPr/>
      <dgm:t>
        <a:bodyPr/>
        <a:lstStyle/>
        <a:p>
          <a:endParaRPr lang="en-US"/>
        </a:p>
      </dgm:t>
    </dgm:pt>
    <dgm:pt modelId="{959488B9-13C0-4E59-BC29-6007FDC0455E}" type="pres">
      <dgm:prSet presAssocID="{A54A3053-8779-4042-9897-48FB36943C91}" presName="root" presStyleCnt="0">
        <dgm:presLayoutVars>
          <dgm:dir/>
          <dgm:resizeHandles val="exact"/>
        </dgm:presLayoutVars>
      </dgm:prSet>
      <dgm:spPr/>
    </dgm:pt>
    <dgm:pt modelId="{14818286-AAA8-422D-A038-CDBD7697D545}" type="pres">
      <dgm:prSet presAssocID="{3FB9C057-4649-4767-808D-C535C7891D6C}" presName="compNode" presStyleCnt="0"/>
      <dgm:spPr/>
    </dgm:pt>
    <dgm:pt modelId="{2389CB08-BB47-4913-A6BF-93EB6F96183D}" type="pres">
      <dgm:prSet presAssocID="{3FB9C057-4649-4767-808D-C535C7891D6C}" presName="bgRect" presStyleLbl="bgShp" presStyleIdx="0" presStyleCnt="3" custLinFactNeighborX="-1087" custLinFactNeighborY="-7195"/>
      <dgm:spPr/>
    </dgm:pt>
    <dgm:pt modelId="{4C59E07F-38F6-46B1-BB6E-7A501FF07606}" type="pres">
      <dgm:prSet presAssocID="{3FB9C057-4649-4767-808D-C535C7891D6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DC190042-58A1-4FE6-A375-0226E9512BAC}" type="pres">
      <dgm:prSet presAssocID="{3FB9C057-4649-4767-808D-C535C7891D6C}" presName="spaceRect" presStyleCnt="0"/>
      <dgm:spPr/>
    </dgm:pt>
    <dgm:pt modelId="{B252A905-58BF-4C08-B143-0E023B4E8EA5}" type="pres">
      <dgm:prSet presAssocID="{3FB9C057-4649-4767-808D-C535C7891D6C}" presName="parTx" presStyleLbl="revTx" presStyleIdx="0" presStyleCnt="3">
        <dgm:presLayoutVars>
          <dgm:chMax val="0"/>
          <dgm:chPref val="0"/>
        </dgm:presLayoutVars>
      </dgm:prSet>
      <dgm:spPr/>
    </dgm:pt>
    <dgm:pt modelId="{499E8EBA-7761-4FC7-90C4-CD012D222109}" type="pres">
      <dgm:prSet presAssocID="{71428161-0C7E-4C9D-8E1A-F64A6476D35E}" presName="sibTrans" presStyleCnt="0"/>
      <dgm:spPr/>
    </dgm:pt>
    <dgm:pt modelId="{1A0280C1-79EE-4685-91DE-55E813B1CB45}" type="pres">
      <dgm:prSet presAssocID="{3C3C2C24-3FB3-48D0-9F3D-C58EF979DD3D}" presName="compNode" presStyleCnt="0"/>
      <dgm:spPr/>
    </dgm:pt>
    <dgm:pt modelId="{F4FF450A-5562-4C54-9131-E07186BE9962}" type="pres">
      <dgm:prSet presAssocID="{3C3C2C24-3FB3-48D0-9F3D-C58EF979DD3D}" presName="bgRect" presStyleLbl="bgShp" presStyleIdx="1" presStyleCnt="3"/>
      <dgm:spPr/>
    </dgm:pt>
    <dgm:pt modelId="{4BBD4F61-F0C5-4ED9-93AE-7C3003BB76C0}" type="pres">
      <dgm:prSet presAssocID="{3C3C2C24-3FB3-48D0-9F3D-C58EF979DD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1732A324-D402-4C12-BF59-D175BCFA7D28}" type="pres">
      <dgm:prSet presAssocID="{3C3C2C24-3FB3-48D0-9F3D-C58EF979DD3D}" presName="spaceRect" presStyleCnt="0"/>
      <dgm:spPr/>
    </dgm:pt>
    <dgm:pt modelId="{A853C4E7-1360-4909-AA4C-7ED52308C38D}" type="pres">
      <dgm:prSet presAssocID="{3C3C2C24-3FB3-48D0-9F3D-C58EF979DD3D}" presName="parTx" presStyleLbl="revTx" presStyleIdx="1" presStyleCnt="3">
        <dgm:presLayoutVars>
          <dgm:chMax val="0"/>
          <dgm:chPref val="0"/>
        </dgm:presLayoutVars>
      </dgm:prSet>
      <dgm:spPr/>
    </dgm:pt>
    <dgm:pt modelId="{F5E0CBDD-A382-453B-BE05-CBE2D87A4660}" type="pres">
      <dgm:prSet presAssocID="{939D5A3B-FA25-41E6-AC54-4AE69D18267D}" presName="sibTrans" presStyleCnt="0"/>
      <dgm:spPr/>
    </dgm:pt>
    <dgm:pt modelId="{2B1BDE28-8A0E-4487-8D77-26AFB482C4B3}" type="pres">
      <dgm:prSet presAssocID="{0C281608-4E13-4E3C-9D6C-B1C5BA9ADE24}" presName="compNode" presStyleCnt="0"/>
      <dgm:spPr/>
    </dgm:pt>
    <dgm:pt modelId="{36F4FC86-770E-4D34-95F3-C97B0DE7015F}" type="pres">
      <dgm:prSet presAssocID="{0C281608-4E13-4E3C-9D6C-B1C5BA9ADE24}" presName="bgRect" presStyleLbl="bgShp" presStyleIdx="2" presStyleCnt="3"/>
      <dgm:spPr/>
    </dgm:pt>
    <dgm:pt modelId="{4E2AF681-8DF1-48C4-A626-B4E1D261220C}" type="pres">
      <dgm:prSet presAssocID="{0C281608-4E13-4E3C-9D6C-B1C5BA9ADE2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orkflow"/>
        </a:ext>
      </dgm:extLst>
    </dgm:pt>
    <dgm:pt modelId="{B35D7D5C-A326-45A0-9CFA-C029FCE06F5D}" type="pres">
      <dgm:prSet presAssocID="{0C281608-4E13-4E3C-9D6C-B1C5BA9ADE24}" presName="spaceRect" presStyleCnt="0"/>
      <dgm:spPr/>
    </dgm:pt>
    <dgm:pt modelId="{921098C1-2E58-4E70-9248-9FD614D2FDB3}" type="pres">
      <dgm:prSet presAssocID="{0C281608-4E13-4E3C-9D6C-B1C5BA9ADE24}" presName="parTx" presStyleLbl="revTx" presStyleIdx="2" presStyleCnt="3">
        <dgm:presLayoutVars>
          <dgm:chMax val="0"/>
          <dgm:chPref val="0"/>
        </dgm:presLayoutVars>
      </dgm:prSet>
      <dgm:spPr/>
    </dgm:pt>
  </dgm:ptLst>
  <dgm:cxnLst>
    <dgm:cxn modelId="{258BAE04-DD73-488F-B16B-30D05ABBAC29}" srcId="{A54A3053-8779-4042-9897-48FB36943C91}" destId="{3FB9C057-4649-4767-808D-C535C7891D6C}" srcOrd="0" destOrd="0" parTransId="{50393CD4-AE17-454C-B0A1-85C7FB196045}" sibTransId="{71428161-0C7E-4C9D-8E1A-F64A6476D35E}"/>
    <dgm:cxn modelId="{987D2634-D3C4-4DB4-A84C-EE08742BDF37}" type="presOf" srcId="{3FB9C057-4649-4767-808D-C535C7891D6C}" destId="{B252A905-58BF-4C08-B143-0E023B4E8EA5}" srcOrd="0" destOrd="0" presId="urn:microsoft.com/office/officeart/2018/2/layout/IconVerticalSolidList"/>
    <dgm:cxn modelId="{589FC76F-F23F-4D51-891C-BE787BB8623E}" type="presOf" srcId="{3C3C2C24-3FB3-48D0-9F3D-C58EF979DD3D}" destId="{A853C4E7-1360-4909-AA4C-7ED52308C38D}" srcOrd="0" destOrd="0" presId="urn:microsoft.com/office/officeart/2018/2/layout/IconVerticalSolidList"/>
    <dgm:cxn modelId="{78431E79-86F1-46A3-9249-9C2401B6B68C}" srcId="{A54A3053-8779-4042-9897-48FB36943C91}" destId="{0C281608-4E13-4E3C-9D6C-B1C5BA9ADE24}" srcOrd="2" destOrd="0" parTransId="{0BC692F7-6061-4D6D-86A8-326C9BCC9EED}" sibTransId="{2E675BF8-28D7-401D-A2BB-F9CC5840F8BF}"/>
    <dgm:cxn modelId="{0617AF94-58C9-4AC2-8B15-170284FACE6D}" type="presOf" srcId="{0C281608-4E13-4E3C-9D6C-B1C5BA9ADE24}" destId="{921098C1-2E58-4E70-9248-9FD614D2FDB3}" srcOrd="0" destOrd="0" presId="urn:microsoft.com/office/officeart/2018/2/layout/IconVerticalSolidList"/>
    <dgm:cxn modelId="{D36789F7-AB1A-4EF9-B06A-133C028AB24C}" srcId="{A54A3053-8779-4042-9897-48FB36943C91}" destId="{3C3C2C24-3FB3-48D0-9F3D-C58EF979DD3D}" srcOrd="1" destOrd="0" parTransId="{F98404E0-9208-4AB6-8BCB-4F004A4F69DA}" sibTransId="{939D5A3B-FA25-41E6-AC54-4AE69D18267D}"/>
    <dgm:cxn modelId="{5FA76DFD-01E6-4681-8849-DCD5CF600271}" type="presOf" srcId="{A54A3053-8779-4042-9897-48FB36943C91}" destId="{959488B9-13C0-4E59-BC29-6007FDC0455E}" srcOrd="0" destOrd="0" presId="urn:microsoft.com/office/officeart/2018/2/layout/IconVerticalSolidList"/>
    <dgm:cxn modelId="{646AEEFB-6CC1-4688-AE9F-62EA70306B00}" type="presParOf" srcId="{959488B9-13C0-4E59-BC29-6007FDC0455E}" destId="{14818286-AAA8-422D-A038-CDBD7697D545}" srcOrd="0" destOrd="0" presId="urn:microsoft.com/office/officeart/2018/2/layout/IconVerticalSolidList"/>
    <dgm:cxn modelId="{1B86C772-FC4A-47E6-8613-00BF47CAB1E2}" type="presParOf" srcId="{14818286-AAA8-422D-A038-CDBD7697D545}" destId="{2389CB08-BB47-4913-A6BF-93EB6F96183D}" srcOrd="0" destOrd="0" presId="urn:microsoft.com/office/officeart/2018/2/layout/IconVerticalSolidList"/>
    <dgm:cxn modelId="{2C1DA631-A66B-4FC8-AE33-8B38F40CB5A1}" type="presParOf" srcId="{14818286-AAA8-422D-A038-CDBD7697D545}" destId="{4C59E07F-38F6-46B1-BB6E-7A501FF07606}" srcOrd="1" destOrd="0" presId="urn:microsoft.com/office/officeart/2018/2/layout/IconVerticalSolidList"/>
    <dgm:cxn modelId="{61F0E98D-4463-4672-A60D-835499E4D380}" type="presParOf" srcId="{14818286-AAA8-422D-A038-CDBD7697D545}" destId="{DC190042-58A1-4FE6-A375-0226E9512BAC}" srcOrd="2" destOrd="0" presId="urn:microsoft.com/office/officeart/2018/2/layout/IconVerticalSolidList"/>
    <dgm:cxn modelId="{AA06164F-F2D5-42D1-BE32-6F509CCBB439}" type="presParOf" srcId="{14818286-AAA8-422D-A038-CDBD7697D545}" destId="{B252A905-58BF-4C08-B143-0E023B4E8EA5}" srcOrd="3" destOrd="0" presId="urn:microsoft.com/office/officeart/2018/2/layout/IconVerticalSolidList"/>
    <dgm:cxn modelId="{149735BE-CD4C-46FD-BA14-008CB8D2D9F7}" type="presParOf" srcId="{959488B9-13C0-4E59-BC29-6007FDC0455E}" destId="{499E8EBA-7761-4FC7-90C4-CD012D222109}" srcOrd="1" destOrd="0" presId="urn:microsoft.com/office/officeart/2018/2/layout/IconVerticalSolidList"/>
    <dgm:cxn modelId="{90A03C94-DA9E-4D34-89D2-83405AD5DB0F}" type="presParOf" srcId="{959488B9-13C0-4E59-BC29-6007FDC0455E}" destId="{1A0280C1-79EE-4685-91DE-55E813B1CB45}" srcOrd="2" destOrd="0" presId="urn:microsoft.com/office/officeart/2018/2/layout/IconVerticalSolidList"/>
    <dgm:cxn modelId="{90891CC3-460B-4AB0-988D-AB2281DB37CF}" type="presParOf" srcId="{1A0280C1-79EE-4685-91DE-55E813B1CB45}" destId="{F4FF450A-5562-4C54-9131-E07186BE9962}" srcOrd="0" destOrd="0" presId="urn:microsoft.com/office/officeart/2018/2/layout/IconVerticalSolidList"/>
    <dgm:cxn modelId="{75771718-6581-42A1-A210-3065C8E77E7F}" type="presParOf" srcId="{1A0280C1-79EE-4685-91DE-55E813B1CB45}" destId="{4BBD4F61-F0C5-4ED9-93AE-7C3003BB76C0}" srcOrd="1" destOrd="0" presId="urn:microsoft.com/office/officeart/2018/2/layout/IconVerticalSolidList"/>
    <dgm:cxn modelId="{0984DDBB-27C3-4E07-9039-D3633ED7A733}" type="presParOf" srcId="{1A0280C1-79EE-4685-91DE-55E813B1CB45}" destId="{1732A324-D402-4C12-BF59-D175BCFA7D28}" srcOrd="2" destOrd="0" presId="urn:microsoft.com/office/officeart/2018/2/layout/IconVerticalSolidList"/>
    <dgm:cxn modelId="{552F0824-0D3D-4667-B6B6-A2F5AE5DC0CB}" type="presParOf" srcId="{1A0280C1-79EE-4685-91DE-55E813B1CB45}" destId="{A853C4E7-1360-4909-AA4C-7ED52308C38D}" srcOrd="3" destOrd="0" presId="urn:microsoft.com/office/officeart/2018/2/layout/IconVerticalSolidList"/>
    <dgm:cxn modelId="{57B4A6B8-FAA4-4CE9-A6BE-291F7956AD84}" type="presParOf" srcId="{959488B9-13C0-4E59-BC29-6007FDC0455E}" destId="{F5E0CBDD-A382-453B-BE05-CBE2D87A4660}" srcOrd="3" destOrd="0" presId="urn:microsoft.com/office/officeart/2018/2/layout/IconVerticalSolidList"/>
    <dgm:cxn modelId="{02538C40-91F4-41AC-A61F-8F797A2F643B}" type="presParOf" srcId="{959488B9-13C0-4E59-BC29-6007FDC0455E}" destId="{2B1BDE28-8A0E-4487-8D77-26AFB482C4B3}" srcOrd="4" destOrd="0" presId="urn:microsoft.com/office/officeart/2018/2/layout/IconVerticalSolidList"/>
    <dgm:cxn modelId="{04AF5598-8AF3-44A6-9531-680C41167B54}" type="presParOf" srcId="{2B1BDE28-8A0E-4487-8D77-26AFB482C4B3}" destId="{36F4FC86-770E-4D34-95F3-C97B0DE7015F}" srcOrd="0" destOrd="0" presId="urn:microsoft.com/office/officeart/2018/2/layout/IconVerticalSolidList"/>
    <dgm:cxn modelId="{85FDACD3-29E4-4085-8CD4-1670A5E60914}" type="presParOf" srcId="{2B1BDE28-8A0E-4487-8D77-26AFB482C4B3}" destId="{4E2AF681-8DF1-48C4-A626-B4E1D261220C}" srcOrd="1" destOrd="0" presId="urn:microsoft.com/office/officeart/2018/2/layout/IconVerticalSolidList"/>
    <dgm:cxn modelId="{DD498C36-F510-44A5-8C7F-70CE0E0F2549}" type="presParOf" srcId="{2B1BDE28-8A0E-4487-8D77-26AFB482C4B3}" destId="{B35D7D5C-A326-45A0-9CFA-C029FCE06F5D}" srcOrd="2" destOrd="0" presId="urn:microsoft.com/office/officeart/2018/2/layout/IconVerticalSolidList"/>
    <dgm:cxn modelId="{0CFB9490-A757-4A5C-81E8-1AF1124E07E2}" type="presParOf" srcId="{2B1BDE28-8A0E-4487-8D77-26AFB482C4B3}" destId="{921098C1-2E58-4E70-9248-9FD614D2FDB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98E25B-C94E-4BB9-A53A-BC56298B4C71}"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4EDC3EE8-1254-44A2-960D-FAD4D0DE5178}">
      <dgm:prSet custT="1"/>
      <dgm:spPr/>
      <dgm:t>
        <a:bodyPr/>
        <a:lstStyle/>
        <a:p>
          <a:pPr>
            <a:lnSpc>
              <a:spcPct val="100000"/>
            </a:lnSpc>
            <a:defRPr cap="all"/>
          </a:pPr>
          <a:r>
            <a:rPr lang="en-US" sz="1600" b="1" cap="none" dirty="0">
              <a:solidFill>
                <a:schemeClr val="tx1"/>
              </a:solidFill>
            </a:rPr>
            <a:t>Remember that your organization’s disciplinary process for employees may be </a:t>
          </a:r>
          <a:r>
            <a:rPr lang="en-US" sz="1600" b="1" u="sng" cap="none" dirty="0">
              <a:solidFill>
                <a:schemeClr val="tx1"/>
              </a:solidFill>
            </a:rPr>
            <a:t>different</a:t>
          </a:r>
          <a:r>
            <a:rPr lang="en-US" sz="1600" b="1" cap="none" dirty="0">
              <a:solidFill>
                <a:schemeClr val="tx1"/>
              </a:solidFill>
            </a:rPr>
            <a:t> than it is for SCSEP job seekers.</a:t>
          </a:r>
        </a:p>
      </dgm:t>
    </dgm:pt>
    <dgm:pt modelId="{332E87E0-97CF-406A-8C95-985DD7B389BB}" type="parTrans" cxnId="{E491AF28-A648-4B0D-BE40-82CCE7FF9DB5}">
      <dgm:prSet/>
      <dgm:spPr/>
      <dgm:t>
        <a:bodyPr/>
        <a:lstStyle/>
        <a:p>
          <a:endParaRPr lang="en-US"/>
        </a:p>
      </dgm:t>
    </dgm:pt>
    <dgm:pt modelId="{34AFDBCC-6FB5-4DC5-A425-056DA681BA68}" type="sibTrans" cxnId="{E491AF28-A648-4B0D-BE40-82CCE7FF9DB5}">
      <dgm:prSet/>
      <dgm:spPr/>
      <dgm:t>
        <a:bodyPr/>
        <a:lstStyle/>
        <a:p>
          <a:endParaRPr lang="en-US"/>
        </a:p>
      </dgm:t>
    </dgm:pt>
    <dgm:pt modelId="{D88DFAA8-8650-4D84-AF5A-B2190FA480B2}">
      <dgm:prSet custT="1"/>
      <dgm:spPr/>
      <dgm:t>
        <a:bodyPr/>
        <a:lstStyle/>
        <a:p>
          <a:pPr>
            <a:lnSpc>
              <a:spcPct val="100000"/>
            </a:lnSpc>
            <a:defRPr cap="all"/>
          </a:pPr>
          <a:r>
            <a:rPr lang="en-US" sz="1600" b="1" cap="none" dirty="0">
              <a:solidFill>
                <a:schemeClr val="tx1"/>
              </a:solidFill>
            </a:rPr>
            <a:t>The Center’s SCSEP Termination and Complaint Procedure Policy is longstanding, has been approved by the U.S. Department of Labor, is person-centered, and has case law to support it.</a:t>
          </a:r>
        </a:p>
      </dgm:t>
    </dgm:pt>
    <dgm:pt modelId="{D74B9CAD-B6C4-4B33-ACB8-1844585221D5}" type="parTrans" cxnId="{4A2C5C25-8B12-4E7F-B1B0-F9A9A5132072}">
      <dgm:prSet/>
      <dgm:spPr/>
      <dgm:t>
        <a:bodyPr/>
        <a:lstStyle/>
        <a:p>
          <a:endParaRPr lang="en-US"/>
        </a:p>
      </dgm:t>
    </dgm:pt>
    <dgm:pt modelId="{70D60BFA-546A-45EB-963D-465BFB7DC14D}" type="sibTrans" cxnId="{4A2C5C25-8B12-4E7F-B1B0-F9A9A5132072}">
      <dgm:prSet/>
      <dgm:spPr/>
      <dgm:t>
        <a:bodyPr/>
        <a:lstStyle/>
        <a:p>
          <a:endParaRPr lang="en-US"/>
        </a:p>
      </dgm:t>
    </dgm:pt>
    <dgm:pt modelId="{0FC1ABDF-CAB1-4724-84AB-EB9EF4DBFC23}">
      <dgm:prSet custT="1"/>
      <dgm:spPr/>
      <dgm:t>
        <a:bodyPr/>
        <a:lstStyle/>
        <a:p>
          <a:pPr>
            <a:lnSpc>
              <a:spcPct val="100000"/>
            </a:lnSpc>
            <a:defRPr cap="all"/>
          </a:pPr>
          <a:r>
            <a:rPr lang="en-US" sz="1600" b="1" cap="none" dirty="0">
              <a:solidFill>
                <a:schemeClr val="tx1"/>
              </a:solidFill>
            </a:rPr>
            <a:t>You may have to explain to your organization’s Human Resources staff how SCSEP job seeker disciplinary actions may be handled differently and what is required.</a:t>
          </a:r>
        </a:p>
      </dgm:t>
    </dgm:pt>
    <dgm:pt modelId="{DCA0918D-8742-473D-A657-7F9822BD3A60}" type="parTrans" cxnId="{7B875A63-8B46-4FDC-996D-BB05F2F65374}">
      <dgm:prSet/>
      <dgm:spPr/>
      <dgm:t>
        <a:bodyPr/>
        <a:lstStyle/>
        <a:p>
          <a:endParaRPr lang="en-US"/>
        </a:p>
      </dgm:t>
    </dgm:pt>
    <dgm:pt modelId="{656F2F52-E457-4DFF-AECE-0987ACA16E93}" type="sibTrans" cxnId="{7B875A63-8B46-4FDC-996D-BB05F2F65374}">
      <dgm:prSet/>
      <dgm:spPr/>
      <dgm:t>
        <a:bodyPr/>
        <a:lstStyle/>
        <a:p>
          <a:endParaRPr lang="en-US"/>
        </a:p>
      </dgm:t>
    </dgm:pt>
    <dgm:pt modelId="{DFE771C1-28DF-4530-9DF8-3EDE0212471A}" type="pres">
      <dgm:prSet presAssocID="{6E98E25B-C94E-4BB9-A53A-BC56298B4C71}" presName="root" presStyleCnt="0">
        <dgm:presLayoutVars>
          <dgm:dir/>
          <dgm:resizeHandles val="exact"/>
        </dgm:presLayoutVars>
      </dgm:prSet>
      <dgm:spPr/>
    </dgm:pt>
    <dgm:pt modelId="{AFF39D34-4820-4E35-A88B-1FECE0B4AA4C}" type="pres">
      <dgm:prSet presAssocID="{4EDC3EE8-1254-44A2-960D-FAD4D0DE5178}" presName="compNode" presStyleCnt="0"/>
      <dgm:spPr/>
    </dgm:pt>
    <dgm:pt modelId="{83EC266F-5BBD-4DD3-8CC1-F158898D5F9B}" type="pres">
      <dgm:prSet presAssocID="{4EDC3EE8-1254-44A2-960D-FAD4D0DE5178}" presName="iconBgRect" presStyleLbl="bgShp" presStyleIdx="0" presStyleCnt="3"/>
      <dgm:spPr/>
    </dgm:pt>
    <dgm:pt modelId="{55D1E161-6764-4272-AFF0-2217B5BCB799}" type="pres">
      <dgm:prSet presAssocID="{4EDC3EE8-1254-44A2-960D-FAD4D0DE517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C1145471-6FCA-43D7-BE45-6E1353C047CB}" type="pres">
      <dgm:prSet presAssocID="{4EDC3EE8-1254-44A2-960D-FAD4D0DE5178}" presName="spaceRect" presStyleCnt="0"/>
      <dgm:spPr/>
    </dgm:pt>
    <dgm:pt modelId="{E90B8DDF-77EA-4AAB-A218-1B5D1710D7E1}" type="pres">
      <dgm:prSet presAssocID="{4EDC3EE8-1254-44A2-960D-FAD4D0DE5178}" presName="textRect" presStyleLbl="revTx" presStyleIdx="0" presStyleCnt="3">
        <dgm:presLayoutVars>
          <dgm:chMax val="1"/>
          <dgm:chPref val="1"/>
        </dgm:presLayoutVars>
      </dgm:prSet>
      <dgm:spPr/>
    </dgm:pt>
    <dgm:pt modelId="{AC67B8E0-861D-4831-B6B2-948CD94CAE3D}" type="pres">
      <dgm:prSet presAssocID="{34AFDBCC-6FB5-4DC5-A425-056DA681BA68}" presName="sibTrans" presStyleCnt="0"/>
      <dgm:spPr/>
    </dgm:pt>
    <dgm:pt modelId="{1D0B9C89-649B-4E25-8522-2EE78CEC1814}" type="pres">
      <dgm:prSet presAssocID="{D88DFAA8-8650-4D84-AF5A-B2190FA480B2}" presName="compNode" presStyleCnt="0"/>
      <dgm:spPr/>
    </dgm:pt>
    <dgm:pt modelId="{10B7B39C-E563-4B04-A48F-04A56282A0EB}" type="pres">
      <dgm:prSet presAssocID="{D88DFAA8-8650-4D84-AF5A-B2190FA480B2}" presName="iconBgRect" presStyleLbl="bgShp" presStyleIdx="1" presStyleCnt="3"/>
      <dgm:spPr/>
    </dgm:pt>
    <dgm:pt modelId="{AD3FBD23-D964-4830-84AD-F191255018D8}" type="pres">
      <dgm:prSet presAssocID="{D88DFAA8-8650-4D84-AF5A-B2190FA480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DC9317B9-BA4A-4865-A22C-9EA25F5A95C4}" type="pres">
      <dgm:prSet presAssocID="{D88DFAA8-8650-4D84-AF5A-B2190FA480B2}" presName="spaceRect" presStyleCnt="0"/>
      <dgm:spPr/>
    </dgm:pt>
    <dgm:pt modelId="{0F6C56C7-4083-42D7-B2F8-5C38C4C094E4}" type="pres">
      <dgm:prSet presAssocID="{D88DFAA8-8650-4D84-AF5A-B2190FA480B2}" presName="textRect" presStyleLbl="revTx" presStyleIdx="1" presStyleCnt="3">
        <dgm:presLayoutVars>
          <dgm:chMax val="1"/>
          <dgm:chPref val="1"/>
        </dgm:presLayoutVars>
      </dgm:prSet>
      <dgm:spPr/>
    </dgm:pt>
    <dgm:pt modelId="{51EDDB10-CE1B-4B45-A45E-64543C549F00}" type="pres">
      <dgm:prSet presAssocID="{70D60BFA-546A-45EB-963D-465BFB7DC14D}" presName="sibTrans" presStyleCnt="0"/>
      <dgm:spPr/>
    </dgm:pt>
    <dgm:pt modelId="{F6D92429-CF7D-474F-87B1-AF46569D9E22}" type="pres">
      <dgm:prSet presAssocID="{0FC1ABDF-CAB1-4724-84AB-EB9EF4DBFC23}" presName="compNode" presStyleCnt="0"/>
      <dgm:spPr/>
    </dgm:pt>
    <dgm:pt modelId="{1AC2156F-A2CE-4A05-84D1-9C8834DCD29D}" type="pres">
      <dgm:prSet presAssocID="{0FC1ABDF-CAB1-4724-84AB-EB9EF4DBFC23}" presName="iconBgRect" presStyleLbl="bgShp" presStyleIdx="2" presStyleCnt="3"/>
      <dgm:spPr/>
    </dgm:pt>
    <dgm:pt modelId="{FF2DDC68-8E56-47C6-9D35-F31D3CAD8DB5}" type="pres">
      <dgm:prSet presAssocID="{0FC1ABDF-CAB1-4724-84AB-EB9EF4DBFC2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32B5F41E-C5A3-4602-BE07-AC71A7FEC38C}" type="pres">
      <dgm:prSet presAssocID="{0FC1ABDF-CAB1-4724-84AB-EB9EF4DBFC23}" presName="spaceRect" presStyleCnt="0"/>
      <dgm:spPr/>
    </dgm:pt>
    <dgm:pt modelId="{44F74F91-DEB7-4E40-879D-1342A701CE4E}" type="pres">
      <dgm:prSet presAssocID="{0FC1ABDF-CAB1-4724-84AB-EB9EF4DBFC23}" presName="textRect" presStyleLbl="revTx" presStyleIdx="2" presStyleCnt="3">
        <dgm:presLayoutVars>
          <dgm:chMax val="1"/>
          <dgm:chPref val="1"/>
        </dgm:presLayoutVars>
      </dgm:prSet>
      <dgm:spPr/>
    </dgm:pt>
  </dgm:ptLst>
  <dgm:cxnLst>
    <dgm:cxn modelId="{4A2C5C25-8B12-4E7F-B1B0-F9A9A5132072}" srcId="{6E98E25B-C94E-4BB9-A53A-BC56298B4C71}" destId="{D88DFAA8-8650-4D84-AF5A-B2190FA480B2}" srcOrd="1" destOrd="0" parTransId="{D74B9CAD-B6C4-4B33-ACB8-1844585221D5}" sibTransId="{70D60BFA-546A-45EB-963D-465BFB7DC14D}"/>
    <dgm:cxn modelId="{E491AF28-A648-4B0D-BE40-82CCE7FF9DB5}" srcId="{6E98E25B-C94E-4BB9-A53A-BC56298B4C71}" destId="{4EDC3EE8-1254-44A2-960D-FAD4D0DE5178}" srcOrd="0" destOrd="0" parTransId="{332E87E0-97CF-406A-8C95-985DD7B389BB}" sibTransId="{34AFDBCC-6FB5-4DC5-A425-056DA681BA68}"/>
    <dgm:cxn modelId="{7B875A63-8B46-4FDC-996D-BB05F2F65374}" srcId="{6E98E25B-C94E-4BB9-A53A-BC56298B4C71}" destId="{0FC1ABDF-CAB1-4724-84AB-EB9EF4DBFC23}" srcOrd="2" destOrd="0" parTransId="{DCA0918D-8742-473D-A657-7F9822BD3A60}" sibTransId="{656F2F52-E457-4DFF-AECE-0987ACA16E93}"/>
    <dgm:cxn modelId="{5AC62483-5A2A-4E3B-9AB4-83DA1CF3650E}" type="presOf" srcId="{4EDC3EE8-1254-44A2-960D-FAD4D0DE5178}" destId="{E90B8DDF-77EA-4AAB-A218-1B5D1710D7E1}" srcOrd="0" destOrd="0" presId="urn:microsoft.com/office/officeart/2018/5/layout/IconCircleLabelList"/>
    <dgm:cxn modelId="{D0BDCF86-2FDF-4DA9-AD3C-8219812A114C}" type="presOf" srcId="{D88DFAA8-8650-4D84-AF5A-B2190FA480B2}" destId="{0F6C56C7-4083-42D7-B2F8-5C38C4C094E4}" srcOrd="0" destOrd="0" presId="urn:microsoft.com/office/officeart/2018/5/layout/IconCircleLabelList"/>
    <dgm:cxn modelId="{FCBE7FDE-9EF0-4523-AAF6-3B3DD89EB927}" type="presOf" srcId="{0FC1ABDF-CAB1-4724-84AB-EB9EF4DBFC23}" destId="{44F74F91-DEB7-4E40-879D-1342A701CE4E}" srcOrd="0" destOrd="0" presId="urn:microsoft.com/office/officeart/2018/5/layout/IconCircleLabelList"/>
    <dgm:cxn modelId="{43BC61EA-1744-4DF2-9290-3A5A22A7F3A8}" type="presOf" srcId="{6E98E25B-C94E-4BB9-A53A-BC56298B4C71}" destId="{DFE771C1-28DF-4530-9DF8-3EDE0212471A}" srcOrd="0" destOrd="0" presId="urn:microsoft.com/office/officeart/2018/5/layout/IconCircleLabelList"/>
    <dgm:cxn modelId="{3E7B02D1-54E0-4217-BA85-77D8F3F3B3E9}" type="presParOf" srcId="{DFE771C1-28DF-4530-9DF8-3EDE0212471A}" destId="{AFF39D34-4820-4E35-A88B-1FECE0B4AA4C}" srcOrd="0" destOrd="0" presId="urn:microsoft.com/office/officeart/2018/5/layout/IconCircleLabelList"/>
    <dgm:cxn modelId="{DF431CEB-E815-43BD-B38D-4856CE2257E4}" type="presParOf" srcId="{AFF39D34-4820-4E35-A88B-1FECE0B4AA4C}" destId="{83EC266F-5BBD-4DD3-8CC1-F158898D5F9B}" srcOrd="0" destOrd="0" presId="urn:microsoft.com/office/officeart/2018/5/layout/IconCircleLabelList"/>
    <dgm:cxn modelId="{467AC518-3FC3-47CF-AAE9-195D49AA8CB9}" type="presParOf" srcId="{AFF39D34-4820-4E35-A88B-1FECE0B4AA4C}" destId="{55D1E161-6764-4272-AFF0-2217B5BCB799}" srcOrd="1" destOrd="0" presId="urn:microsoft.com/office/officeart/2018/5/layout/IconCircleLabelList"/>
    <dgm:cxn modelId="{0F35FBF7-3EAE-4505-80E9-A21F4C35316C}" type="presParOf" srcId="{AFF39D34-4820-4E35-A88B-1FECE0B4AA4C}" destId="{C1145471-6FCA-43D7-BE45-6E1353C047CB}" srcOrd="2" destOrd="0" presId="urn:microsoft.com/office/officeart/2018/5/layout/IconCircleLabelList"/>
    <dgm:cxn modelId="{490F2495-645E-477C-8AF0-290CA84FAF44}" type="presParOf" srcId="{AFF39D34-4820-4E35-A88B-1FECE0B4AA4C}" destId="{E90B8DDF-77EA-4AAB-A218-1B5D1710D7E1}" srcOrd="3" destOrd="0" presId="urn:microsoft.com/office/officeart/2018/5/layout/IconCircleLabelList"/>
    <dgm:cxn modelId="{8C15B607-3FE6-4A3F-8F0A-D42F676AB57C}" type="presParOf" srcId="{DFE771C1-28DF-4530-9DF8-3EDE0212471A}" destId="{AC67B8E0-861D-4831-B6B2-948CD94CAE3D}" srcOrd="1" destOrd="0" presId="urn:microsoft.com/office/officeart/2018/5/layout/IconCircleLabelList"/>
    <dgm:cxn modelId="{2EAC9F33-C50E-416B-B20C-123348A4BB27}" type="presParOf" srcId="{DFE771C1-28DF-4530-9DF8-3EDE0212471A}" destId="{1D0B9C89-649B-4E25-8522-2EE78CEC1814}" srcOrd="2" destOrd="0" presId="urn:microsoft.com/office/officeart/2018/5/layout/IconCircleLabelList"/>
    <dgm:cxn modelId="{184E83F8-BE65-41A7-A6DD-01D6CCF4A97C}" type="presParOf" srcId="{1D0B9C89-649B-4E25-8522-2EE78CEC1814}" destId="{10B7B39C-E563-4B04-A48F-04A56282A0EB}" srcOrd="0" destOrd="0" presId="urn:microsoft.com/office/officeart/2018/5/layout/IconCircleLabelList"/>
    <dgm:cxn modelId="{F0C2A7CB-E14C-46BD-9918-C2F974119FDB}" type="presParOf" srcId="{1D0B9C89-649B-4E25-8522-2EE78CEC1814}" destId="{AD3FBD23-D964-4830-84AD-F191255018D8}" srcOrd="1" destOrd="0" presId="urn:microsoft.com/office/officeart/2018/5/layout/IconCircleLabelList"/>
    <dgm:cxn modelId="{4E0CA79B-1EB3-4240-ACCB-6CAD220C0B0C}" type="presParOf" srcId="{1D0B9C89-649B-4E25-8522-2EE78CEC1814}" destId="{DC9317B9-BA4A-4865-A22C-9EA25F5A95C4}" srcOrd="2" destOrd="0" presId="urn:microsoft.com/office/officeart/2018/5/layout/IconCircleLabelList"/>
    <dgm:cxn modelId="{B90F21C8-777D-4ADA-B9C4-363855FDE5E5}" type="presParOf" srcId="{1D0B9C89-649B-4E25-8522-2EE78CEC1814}" destId="{0F6C56C7-4083-42D7-B2F8-5C38C4C094E4}" srcOrd="3" destOrd="0" presId="urn:microsoft.com/office/officeart/2018/5/layout/IconCircleLabelList"/>
    <dgm:cxn modelId="{1DCD2471-E8FA-48EE-8B7E-EE5E423DE4BE}" type="presParOf" srcId="{DFE771C1-28DF-4530-9DF8-3EDE0212471A}" destId="{51EDDB10-CE1B-4B45-A45E-64543C549F00}" srcOrd="3" destOrd="0" presId="urn:microsoft.com/office/officeart/2018/5/layout/IconCircleLabelList"/>
    <dgm:cxn modelId="{25A7FB79-DD7E-4F0F-A0E6-26680731F0DA}" type="presParOf" srcId="{DFE771C1-28DF-4530-9DF8-3EDE0212471A}" destId="{F6D92429-CF7D-474F-87B1-AF46569D9E22}" srcOrd="4" destOrd="0" presId="urn:microsoft.com/office/officeart/2018/5/layout/IconCircleLabelList"/>
    <dgm:cxn modelId="{C7F3E229-2337-4A4D-834D-D96168F202BC}" type="presParOf" srcId="{F6D92429-CF7D-474F-87B1-AF46569D9E22}" destId="{1AC2156F-A2CE-4A05-84D1-9C8834DCD29D}" srcOrd="0" destOrd="0" presId="urn:microsoft.com/office/officeart/2018/5/layout/IconCircleLabelList"/>
    <dgm:cxn modelId="{259EF77D-A5B4-4215-B77B-69582A0B1A9A}" type="presParOf" srcId="{F6D92429-CF7D-474F-87B1-AF46569D9E22}" destId="{FF2DDC68-8E56-47C6-9D35-F31D3CAD8DB5}" srcOrd="1" destOrd="0" presId="urn:microsoft.com/office/officeart/2018/5/layout/IconCircleLabelList"/>
    <dgm:cxn modelId="{BA522046-C762-4EB4-8238-81B7B514C82E}" type="presParOf" srcId="{F6D92429-CF7D-474F-87B1-AF46569D9E22}" destId="{32B5F41E-C5A3-4602-BE07-AC71A7FEC38C}" srcOrd="2" destOrd="0" presId="urn:microsoft.com/office/officeart/2018/5/layout/IconCircleLabelList"/>
    <dgm:cxn modelId="{6E59D3B4-2F04-4D97-A65C-E41CE2AD1AC0}" type="presParOf" srcId="{F6D92429-CF7D-474F-87B1-AF46569D9E22}" destId="{44F74F91-DEB7-4E40-879D-1342A701CE4E}"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A6D0B5-53CD-46BD-A684-EF44AF5540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A1ED065-B32D-465F-9385-8DA1909A660A}">
      <dgm:prSet/>
      <dgm:spPr/>
      <dgm:t>
        <a:bodyPr/>
        <a:lstStyle/>
        <a:p>
          <a:r>
            <a:rPr lang="en-US" b="1" dirty="0"/>
            <a:t>Push Pause</a:t>
          </a:r>
          <a:endParaRPr lang="en-US" dirty="0"/>
        </a:p>
      </dgm:t>
    </dgm:pt>
    <dgm:pt modelId="{0BC9FF33-7857-4539-9B73-88EA7FA0E030}" type="parTrans" cxnId="{BD5E60A3-F44D-4FB1-98CB-B80FDFDD0CFC}">
      <dgm:prSet/>
      <dgm:spPr/>
      <dgm:t>
        <a:bodyPr/>
        <a:lstStyle/>
        <a:p>
          <a:endParaRPr lang="en-US"/>
        </a:p>
      </dgm:t>
    </dgm:pt>
    <dgm:pt modelId="{10BB3647-AAD9-4AC0-8423-294A650EE132}" type="sibTrans" cxnId="{BD5E60A3-F44D-4FB1-98CB-B80FDFDD0CFC}">
      <dgm:prSet/>
      <dgm:spPr/>
      <dgm:t>
        <a:bodyPr/>
        <a:lstStyle/>
        <a:p>
          <a:endParaRPr lang="en-US"/>
        </a:p>
      </dgm:t>
    </dgm:pt>
    <dgm:pt modelId="{F030ED60-7A32-43EB-B3A0-1EB3911B86FF}">
      <dgm:prSet custT="1"/>
      <dgm:spPr/>
      <dgm:t>
        <a:bodyPr/>
        <a:lstStyle/>
        <a:p>
          <a:r>
            <a:rPr lang="en-US" sz="1600" dirty="0"/>
            <a:t>Not everything needs to be resolved today</a:t>
          </a:r>
        </a:p>
      </dgm:t>
    </dgm:pt>
    <dgm:pt modelId="{7C299C3E-3C46-4B7E-97B0-D5E00923F28D}" type="parTrans" cxnId="{445BD29E-7399-44DE-A564-C5E66EF9EE42}">
      <dgm:prSet/>
      <dgm:spPr/>
      <dgm:t>
        <a:bodyPr/>
        <a:lstStyle/>
        <a:p>
          <a:endParaRPr lang="en-US"/>
        </a:p>
      </dgm:t>
    </dgm:pt>
    <dgm:pt modelId="{C647D19D-9A25-45E7-9DBA-0006D44A1182}" type="sibTrans" cxnId="{445BD29E-7399-44DE-A564-C5E66EF9EE42}">
      <dgm:prSet/>
      <dgm:spPr/>
      <dgm:t>
        <a:bodyPr/>
        <a:lstStyle/>
        <a:p>
          <a:endParaRPr lang="en-US"/>
        </a:p>
      </dgm:t>
    </dgm:pt>
    <dgm:pt modelId="{B5C7CF57-1DDC-47F2-A6E2-CA2D88D9337E}">
      <dgm:prSet/>
      <dgm:spPr/>
      <dgm:t>
        <a:bodyPr/>
        <a:lstStyle/>
        <a:p>
          <a:r>
            <a:rPr lang="en-US" b="1"/>
            <a:t>Self-Awareness</a:t>
          </a:r>
          <a:endParaRPr lang="en-US"/>
        </a:p>
      </dgm:t>
    </dgm:pt>
    <dgm:pt modelId="{63D22B47-099B-4BBA-845B-167413839949}" type="parTrans" cxnId="{E4FDB9CD-1C5D-446D-A286-8F7D62B86653}">
      <dgm:prSet/>
      <dgm:spPr/>
      <dgm:t>
        <a:bodyPr/>
        <a:lstStyle/>
        <a:p>
          <a:endParaRPr lang="en-US"/>
        </a:p>
      </dgm:t>
    </dgm:pt>
    <dgm:pt modelId="{05066218-5AC2-458D-832E-78E75F33CEED}" type="sibTrans" cxnId="{E4FDB9CD-1C5D-446D-A286-8F7D62B86653}">
      <dgm:prSet/>
      <dgm:spPr/>
      <dgm:t>
        <a:bodyPr/>
        <a:lstStyle/>
        <a:p>
          <a:endParaRPr lang="en-US"/>
        </a:p>
      </dgm:t>
    </dgm:pt>
    <dgm:pt modelId="{04706C96-2264-4988-AE4B-5177EB1929D0}">
      <dgm:prSet custT="1"/>
      <dgm:spPr/>
      <dgm:t>
        <a:bodyPr/>
        <a:lstStyle/>
        <a:p>
          <a:r>
            <a:rPr lang="en-US" sz="1500" dirty="0"/>
            <a:t>Try to remain objective</a:t>
          </a:r>
        </a:p>
      </dgm:t>
    </dgm:pt>
    <dgm:pt modelId="{D44B5F2B-4A29-41A9-A113-0923C0849493}" type="parTrans" cxnId="{2B98AB87-59C6-4B9E-BF16-3F0DE0B76610}">
      <dgm:prSet/>
      <dgm:spPr/>
      <dgm:t>
        <a:bodyPr/>
        <a:lstStyle/>
        <a:p>
          <a:endParaRPr lang="en-US"/>
        </a:p>
      </dgm:t>
    </dgm:pt>
    <dgm:pt modelId="{7A47A6BD-BCFA-4E4D-BCBF-0D5ACC732146}" type="sibTrans" cxnId="{2B98AB87-59C6-4B9E-BF16-3F0DE0B76610}">
      <dgm:prSet/>
      <dgm:spPr/>
      <dgm:t>
        <a:bodyPr/>
        <a:lstStyle/>
        <a:p>
          <a:endParaRPr lang="en-US"/>
        </a:p>
      </dgm:t>
    </dgm:pt>
    <dgm:pt modelId="{D55EEBB3-2EEF-4489-98F9-84F5B7BD0CF3}">
      <dgm:prSet/>
      <dgm:spPr/>
      <dgm:t>
        <a:bodyPr/>
        <a:lstStyle/>
        <a:p>
          <a:r>
            <a:rPr lang="en-US" b="1" dirty="0"/>
            <a:t>Practice patience and ask yourself</a:t>
          </a:r>
          <a:endParaRPr lang="en-US" dirty="0"/>
        </a:p>
      </dgm:t>
    </dgm:pt>
    <dgm:pt modelId="{3ED5789A-429C-43F1-A268-06037C639001}" type="parTrans" cxnId="{16388308-3963-4020-BE7B-28F461431A55}">
      <dgm:prSet/>
      <dgm:spPr/>
      <dgm:t>
        <a:bodyPr/>
        <a:lstStyle/>
        <a:p>
          <a:endParaRPr lang="en-US"/>
        </a:p>
      </dgm:t>
    </dgm:pt>
    <dgm:pt modelId="{F9AA491D-0FE2-4D11-BF77-69FDACDA4FF3}" type="sibTrans" cxnId="{16388308-3963-4020-BE7B-28F461431A55}">
      <dgm:prSet/>
      <dgm:spPr/>
      <dgm:t>
        <a:bodyPr/>
        <a:lstStyle/>
        <a:p>
          <a:endParaRPr lang="en-US"/>
        </a:p>
      </dgm:t>
    </dgm:pt>
    <dgm:pt modelId="{9C964180-0637-4D0F-936C-430AD481C3D5}">
      <dgm:prSet custT="1"/>
      <dgm:spPr/>
      <dgm:t>
        <a:bodyPr/>
        <a:lstStyle/>
        <a:p>
          <a:r>
            <a:rPr lang="en-US" sz="1800" dirty="0"/>
            <a:t>What is in the job seeker’s best interest?</a:t>
          </a:r>
        </a:p>
      </dgm:t>
    </dgm:pt>
    <dgm:pt modelId="{9A811C69-CB07-4148-AC06-2A356228CC81}" type="parTrans" cxnId="{447C82ED-F22A-4CCF-8561-FE903CBF113F}">
      <dgm:prSet/>
      <dgm:spPr/>
      <dgm:t>
        <a:bodyPr/>
        <a:lstStyle/>
        <a:p>
          <a:endParaRPr lang="en-US"/>
        </a:p>
      </dgm:t>
    </dgm:pt>
    <dgm:pt modelId="{D8672D61-A572-42C8-B5FB-E5F397D13E0C}" type="sibTrans" cxnId="{447C82ED-F22A-4CCF-8561-FE903CBF113F}">
      <dgm:prSet/>
      <dgm:spPr/>
      <dgm:t>
        <a:bodyPr/>
        <a:lstStyle/>
        <a:p>
          <a:endParaRPr lang="en-US"/>
        </a:p>
      </dgm:t>
    </dgm:pt>
    <dgm:pt modelId="{F36771BB-E5D0-435A-B303-15DB86F0D185}">
      <dgm:prSet/>
      <dgm:spPr/>
      <dgm:t>
        <a:bodyPr/>
        <a:lstStyle/>
        <a:p>
          <a:r>
            <a:rPr lang="en-US" b="1" dirty="0"/>
            <a:t>Seek support from others</a:t>
          </a:r>
          <a:endParaRPr lang="en-US" dirty="0"/>
        </a:p>
      </dgm:t>
    </dgm:pt>
    <dgm:pt modelId="{A9ED0820-2096-4FC7-AB1C-4E80BF597F41}" type="parTrans" cxnId="{A2B6E687-2097-4FA1-97EC-84D6CA3746FA}">
      <dgm:prSet/>
      <dgm:spPr/>
      <dgm:t>
        <a:bodyPr/>
        <a:lstStyle/>
        <a:p>
          <a:endParaRPr lang="en-US"/>
        </a:p>
      </dgm:t>
    </dgm:pt>
    <dgm:pt modelId="{F1933C1D-7614-4AAC-8E96-CFC53283F341}" type="sibTrans" cxnId="{A2B6E687-2097-4FA1-97EC-84D6CA3746FA}">
      <dgm:prSet/>
      <dgm:spPr/>
      <dgm:t>
        <a:bodyPr/>
        <a:lstStyle/>
        <a:p>
          <a:endParaRPr lang="en-US"/>
        </a:p>
      </dgm:t>
    </dgm:pt>
    <dgm:pt modelId="{21A1A928-9C57-4DF8-BD37-19CD5074280A}">
      <dgm:prSet custT="1"/>
      <dgm:spPr/>
      <dgm:t>
        <a:bodyPr/>
        <a:lstStyle/>
        <a:p>
          <a:r>
            <a:rPr lang="en-US" sz="1400" dirty="0"/>
            <a:t>If you feel overwhelmed, consult other project staff to strategize or contact your Program Officer for guidance</a:t>
          </a:r>
        </a:p>
      </dgm:t>
    </dgm:pt>
    <dgm:pt modelId="{D62BAEF0-4F48-4A97-9D30-B8BC6D22263B}" type="parTrans" cxnId="{1BDC7D40-4DE8-4BC2-8F7E-26413F34DD90}">
      <dgm:prSet/>
      <dgm:spPr/>
      <dgm:t>
        <a:bodyPr/>
        <a:lstStyle/>
        <a:p>
          <a:endParaRPr lang="en-US"/>
        </a:p>
      </dgm:t>
    </dgm:pt>
    <dgm:pt modelId="{FAF33FC3-682E-48F0-9942-376E143676E7}" type="sibTrans" cxnId="{1BDC7D40-4DE8-4BC2-8F7E-26413F34DD90}">
      <dgm:prSet/>
      <dgm:spPr/>
      <dgm:t>
        <a:bodyPr/>
        <a:lstStyle/>
        <a:p>
          <a:endParaRPr lang="en-US"/>
        </a:p>
      </dgm:t>
    </dgm:pt>
    <dgm:pt modelId="{27F75484-38AD-4165-99F2-4EC7BF4417A1}">
      <dgm:prSet custT="1"/>
      <dgm:spPr/>
      <dgm:t>
        <a:bodyPr/>
        <a:lstStyle/>
        <a:p>
          <a:r>
            <a:rPr lang="en-US" sz="1600" dirty="0"/>
            <a:t>Can take a “cooling off period”</a:t>
          </a:r>
        </a:p>
      </dgm:t>
    </dgm:pt>
    <dgm:pt modelId="{D73F7A47-A30C-4409-B5DB-541D8720C3CA}" type="parTrans" cxnId="{F9B39B83-3E76-4C29-BB67-1D67D267ADD1}">
      <dgm:prSet/>
      <dgm:spPr/>
      <dgm:t>
        <a:bodyPr/>
        <a:lstStyle/>
        <a:p>
          <a:endParaRPr lang="en-US"/>
        </a:p>
      </dgm:t>
    </dgm:pt>
    <dgm:pt modelId="{E41D1C65-282C-4846-B06B-9FC81FB84218}" type="sibTrans" cxnId="{F9B39B83-3E76-4C29-BB67-1D67D267ADD1}">
      <dgm:prSet/>
      <dgm:spPr/>
      <dgm:t>
        <a:bodyPr/>
        <a:lstStyle/>
        <a:p>
          <a:endParaRPr lang="en-US"/>
        </a:p>
      </dgm:t>
    </dgm:pt>
    <dgm:pt modelId="{6AEEC600-6597-4A86-A29F-C3E1070E7433}">
      <dgm:prSet custT="1"/>
      <dgm:spPr/>
      <dgm:t>
        <a:bodyPr/>
        <a:lstStyle/>
        <a:p>
          <a:r>
            <a:rPr lang="en-US" sz="1400" dirty="0"/>
            <a:t>Ask another staff member to be present for the meeting</a:t>
          </a:r>
        </a:p>
      </dgm:t>
    </dgm:pt>
    <dgm:pt modelId="{150FCD3C-6525-4E8B-81B4-3D499BCDBC24}" type="parTrans" cxnId="{3166BB62-038B-4C6C-A502-AD2B30523B95}">
      <dgm:prSet/>
      <dgm:spPr/>
    </dgm:pt>
    <dgm:pt modelId="{8FCD1F0F-DB6E-428D-B981-31CC4E0F1927}" type="sibTrans" cxnId="{3166BB62-038B-4C6C-A502-AD2B30523B95}">
      <dgm:prSet/>
      <dgm:spPr/>
    </dgm:pt>
    <dgm:pt modelId="{2C35C3A8-6D93-49D5-836B-3C1BF97793FD}">
      <dgm:prSet custT="1"/>
      <dgm:spPr/>
      <dgm:t>
        <a:bodyPr/>
        <a:lstStyle/>
        <a:p>
          <a:endParaRPr lang="en-US" sz="1500" dirty="0"/>
        </a:p>
      </dgm:t>
    </dgm:pt>
    <dgm:pt modelId="{57C395A5-3DE6-425D-A062-12D03F2EE3B3}" type="parTrans" cxnId="{C711D975-76E8-4F42-964F-529EEBEB7A9A}">
      <dgm:prSet/>
      <dgm:spPr/>
    </dgm:pt>
    <dgm:pt modelId="{E81A5589-FE88-472B-AEE7-62CCD75B2332}" type="sibTrans" cxnId="{C711D975-76E8-4F42-964F-529EEBEB7A9A}">
      <dgm:prSet/>
      <dgm:spPr/>
    </dgm:pt>
    <dgm:pt modelId="{AED36387-1E6D-4B29-A9C0-23F3A94F49DE}">
      <dgm:prSet custT="1"/>
      <dgm:spPr/>
      <dgm:t>
        <a:bodyPr/>
        <a:lstStyle/>
        <a:p>
          <a:r>
            <a:rPr lang="en-US" sz="1500" dirty="0"/>
            <a:t>Stick to performance-based feedback and related SCSEP policy to avoid it feeling like a personal attack</a:t>
          </a:r>
        </a:p>
      </dgm:t>
    </dgm:pt>
    <dgm:pt modelId="{18371423-680B-452B-8D12-932DB4B54885}" type="parTrans" cxnId="{69D1FA5E-2A0B-490E-9909-7E28E887F9A4}">
      <dgm:prSet/>
      <dgm:spPr/>
    </dgm:pt>
    <dgm:pt modelId="{769E0AF9-47D0-47CD-B726-093E2D92362F}" type="sibTrans" cxnId="{69D1FA5E-2A0B-490E-9909-7E28E887F9A4}">
      <dgm:prSet/>
      <dgm:spPr/>
    </dgm:pt>
    <dgm:pt modelId="{BB588E14-CC3B-4482-8C73-0D9053AE649D}">
      <dgm:prSet custT="1"/>
      <dgm:spPr/>
      <dgm:t>
        <a:bodyPr/>
        <a:lstStyle/>
        <a:p>
          <a:endParaRPr lang="en-US" sz="1500" dirty="0"/>
        </a:p>
      </dgm:t>
    </dgm:pt>
    <dgm:pt modelId="{842207F6-9766-4C88-ACB9-BE9569CF7B22}" type="parTrans" cxnId="{40DAB275-3D6B-43C6-8211-21C1EC9ABD79}">
      <dgm:prSet/>
      <dgm:spPr/>
    </dgm:pt>
    <dgm:pt modelId="{1C86FADF-6C55-4DED-BB24-FB1BA063D947}" type="sibTrans" cxnId="{40DAB275-3D6B-43C6-8211-21C1EC9ABD79}">
      <dgm:prSet/>
      <dgm:spPr/>
    </dgm:pt>
    <dgm:pt modelId="{1C5BDA69-2653-4E76-9920-3B43BB064FBA}" type="pres">
      <dgm:prSet presAssocID="{EBA6D0B5-53CD-46BD-A684-EF44AF554073}" presName="Name0" presStyleCnt="0">
        <dgm:presLayoutVars>
          <dgm:dir/>
          <dgm:animLvl val="lvl"/>
          <dgm:resizeHandles val="exact"/>
        </dgm:presLayoutVars>
      </dgm:prSet>
      <dgm:spPr/>
    </dgm:pt>
    <dgm:pt modelId="{97BD1C2A-2C27-403F-B97E-5334F7C60D7A}" type="pres">
      <dgm:prSet presAssocID="{7A1ED065-B32D-465F-9385-8DA1909A660A}" presName="linNode" presStyleCnt="0"/>
      <dgm:spPr/>
    </dgm:pt>
    <dgm:pt modelId="{7E337A87-E5E1-40B3-B5A0-2328F127F69E}" type="pres">
      <dgm:prSet presAssocID="{7A1ED065-B32D-465F-9385-8DA1909A660A}" presName="parentText" presStyleLbl="node1" presStyleIdx="0" presStyleCnt="4">
        <dgm:presLayoutVars>
          <dgm:chMax val="1"/>
          <dgm:bulletEnabled val="1"/>
        </dgm:presLayoutVars>
      </dgm:prSet>
      <dgm:spPr/>
    </dgm:pt>
    <dgm:pt modelId="{2544FCEA-3A39-413E-93AF-15201B784B08}" type="pres">
      <dgm:prSet presAssocID="{7A1ED065-B32D-465F-9385-8DA1909A660A}" presName="descendantText" presStyleLbl="alignAccFollowNode1" presStyleIdx="0" presStyleCnt="4">
        <dgm:presLayoutVars>
          <dgm:bulletEnabled val="1"/>
        </dgm:presLayoutVars>
      </dgm:prSet>
      <dgm:spPr/>
    </dgm:pt>
    <dgm:pt modelId="{A61790FC-E507-4CF6-91F5-D10030B39396}" type="pres">
      <dgm:prSet presAssocID="{10BB3647-AAD9-4AC0-8423-294A650EE132}" presName="sp" presStyleCnt="0"/>
      <dgm:spPr/>
    </dgm:pt>
    <dgm:pt modelId="{5C1869CB-9FBC-4539-8BD6-BF318381E991}" type="pres">
      <dgm:prSet presAssocID="{B5C7CF57-1DDC-47F2-A6E2-CA2D88D9337E}" presName="linNode" presStyleCnt="0"/>
      <dgm:spPr/>
    </dgm:pt>
    <dgm:pt modelId="{0C338B7B-F4FF-4F1F-97E5-A6AC4E7D2AD6}" type="pres">
      <dgm:prSet presAssocID="{B5C7CF57-1DDC-47F2-A6E2-CA2D88D9337E}" presName="parentText" presStyleLbl="node1" presStyleIdx="1" presStyleCnt="4">
        <dgm:presLayoutVars>
          <dgm:chMax val="1"/>
          <dgm:bulletEnabled val="1"/>
        </dgm:presLayoutVars>
      </dgm:prSet>
      <dgm:spPr/>
    </dgm:pt>
    <dgm:pt modelId="{43A70148-244A-497C-A294-8DD05120E3CE}" type="pres">
      <dgm:prSet presAssocID="{B5C7CF57-1DDC-47F2-A6E2-CA2D88D9337E}" presName="descendantText" presStyleLbl="alignAccFollowNode1" presStyleIdx="1" presStyleCnt="4">
        <dgm:presLayoutVars>
          <dgm:bulletEnabled val="1"/>
        </dgm:presLayoutVars>
      </dgm:prSet>
      <dgm:spPr/>
    </dgm:pt>
    <dgm:pt modelId="{231D8514-C94B-4632-8636-9EFFDEB52309}" type="pres">
      <dgm:prSet presAssocID="{05066218-5AC2-458D-832E-78E75F33CEED}" presName="sp" presStyleCnt="0"/>
      <dgm:spPr/>
    </dgm:pt>
    <dgm:pt modelId="{DD2E7019-CD0B-4D77-9E0D-882CB8234629}" type="pres">
      <dgm:prSet presAssocID="{D55EEBB3-2EEF-4489-98F9-84F5B7BD0CF3}" presName="linNode" presStyleCnt="0"/>
      <dgm:spPr/>
    </dgm:pt>
    <dgm:pt modelId="{51217147-6203-4596-81B4-89BC3AFB24BF}" type="pres">
      <dgm:prSet presAssocID="{D55EEBB3-2EEF-4489-98F9-84F5B7BD0CF3}" presName="parentText" presStyleLbl="node1" presStyleIdx="2" presStyleCnt="4">
        <dgm:presLayoutVars>
          <dgm:chMax val="1"/>
          <dgm:bulletEnabled val="1"/>
        </dgm:presLayoutVars>
      </dgm:prSet>
      <dgm:spPr/>
    </dgm:pt>
    <dgm:pt modelId="{2195CAD8-DBA6-459A-9186-30C1D64F7CB4}" type="pres">
      <dgm:prSet presAssocID="{D55EEBB3-2EEF-4489-98F9-84F5B7BD0CF3}" presName="descendantText" presStyleLbl="alignAccFollowNode1" presStyleIdx="2" presStyleCnt="4" custLinFactNeighborY="0">
        <dgm:presLayoutVars>
          <dgm:bulletEnabled val="1"/>
        </dgm:presLayoutVars>
      </dgm:prSet>
      <dgm:spPr/>
    </dgm:pt>
    <dgm:pt modelId="{9B9FDB9A-DAEB-4D1B-830F-B2C822EE4199}" type="pres">
      <dgm:prSet presAssocID="{F9AA491D-0FE2-4D11-BF77-69FDACDA4FF3}" presName="sp" presStyleCnt="0"/>
      <dgm:spPr/>
    </dgm:pt>
    <dgm:pt modelId="{C83EC068-F689-4D79-964D-018616AF5B25}" type="pres">
      <dgm:prSet presAssocID="{F36771BB-E5D0-435A-B303-15DB86F0D185}" presName="linNode" presStyleCnt="0"/>
      <dgm:spPr/>
    </dgm:pt>
    <dgm:pt modelId="{1E06C2CD-A213-4170-A116-E024345ED73E}" type="pres">
      <dgm:prSet presAssocID="{F36771BB-E5D0-435A-B303-15DB86F0D185}" presName="parentText" presStyleLbl="node1" presStyleIdx="3" presStyleCnt="4">
        <dgm:presLayoutVars>
          <dgm:chMax val="1"/>
          <dgm:bulletEnabled val="1"/>
        </dgm:presLayoutVars>
      </dgm:prSet>
      <dgm:spPr/>
    </dgm:pt>
    <dgm:pt modelId="{51FE37B3-1814-4AB4-8724-1A23ED64EFFF}" type="pres">
      <dgm:prSet presAssocID="{F36771BB-E5D0-435A-B303-15DB86F0D185}" presName="descendantText" presStyleLbl="alignAccFollowNode1" presStyleIdx="3" presStyleCnt="4" custLinFactNeighborY="7657">
        <dgm:presLayoutVars>
          <dgm:bulletEnabled val="1"/>
        </dgm:presLayoutVars>
      </dgm:prSet>
      <dgm:spPr/>
    </dgm:pt>
  </dgm:ptLst>
  <dgm:cxnLst>
    <dgm:cxn modelId="{16388308-3963-4020-BE7B-28F461431A55}" srcId="{EBA6D0B5-53CD-46BD-A684-EF44AF554073}" destId="{D55EEBB3-2EEF-4489-98F9-84F5B7BD0CF3}" srcOrd="2" destOrd="0" parTransId="{3ED5789A-429C-43F1-A268-06037C639001}" sibTransId="{F9AA491D-0FE2-4D11-BF77-69FDACDA4FF3}"/>
    <dgm:cxn modelId="{A1577E0F-BEE8-4C7C-B605-8BB6C4CAA9B0}" type="presOf" srcId="{EBA6D0B5-53CD-46BD-A684-EF44AF554073}" destId="{1C5BDA69-2653-4E76-9920-3B43BB064FBA}" srcOrd="0" destOrd="0" presId="urn:microsoft.com/office/officeart/2005/8/layout/vList5"/>
    <dgm:cxn modelId="{8644E110-0B51-4EAE-B851-B69C43ABCD45}" type="presOf" srcId="{D55EEBB3-2EEF-4489-98F9-84F5B7BD0CF3}" destId="{51217147-6203-4596-81B4-89BC3AFB24BF}" srcOrd="0" destOrd="0" presId="urn:microsoft.com/office/officeart/2005/8/layout/vList5"/>
    <dgm:cxn modelId="{FA123D13-A76F-431A-B9BD-28D695AD2D9F}" type="presOf" srcId="{AED36387-1E6D-4B29-A9C0-23F3A94F49DE}" destId="{43A70148-244A-497C-A294-8DD05120E3CE}" srcOrd="0" destOrd="2" presId="urn:microsoft.com/office/officeart/2005/8/layout/vList5"/>
    <dgm:cxn modelId="{88143423-062F-4B93-8C76-2AC1961DCD32}" type="presOf" srcId="{6AEEC600-6597-4A86-A29F-C3E1070E7433}" destId="{51FE37B3-1814-4AB4-8724-1A23ED64EFFF}" srcOrd="0" destOrd="1" presId="urn:microsoft.com/office/officeart/2005/8/layout/vList5"/>
    <dgm:cxn modelId="{8B5F1434-D6BC-412B-84F7-6A392BC3413A}" type="presOf" srcId="{B5C7CF57-1DDC-47F2-A6E2-CA2D88D9337E}" destId="{0C338B7B-F4FF-4F1F-97E5-A6AC4E7D2AD6}" srcOrd="0" destOrd="0" presId="urn:microsoft.com/office/officeart/2005/8/layout/vList5"/>
    <dgm:cxn modelId="{1BDC7D40-4DE8-4BC2-8F7E-26413F34DD90}" srcId="{F36771BB-E5D0-435A-B303-15DB86F0D185}" destId="{21A1A928-9C57-4DF8-BD37-19CD5074280A}" srcOrd="0" destOrd="0" parTransId="{D62BAEF0-4F48-4A97-9D30-B8BC6D22263B}" sibTransId="{FAF33FC3-682E-48F0-9942-376E143676E7}"/>
    <dgm:cxn modelId="{69D1FA5E-2A0B-490E-9909-7E28E887F9A4}" srcId="{B5C7CF57-1DDC-47F2-A6E2-CA2D88D9337E}" destId="{AED36387-1E6D-4B29-A9C0-23F3A94F49DE}" srcOrd="2" destOrd="0" parTransId="{18371423-680B-452B-8D12-932DB4B54885}" sibTransId="{769E0AF9-47D0-47CD-B726-093E2D92362F}"/>
    <dgm:cxn modelId="{3166BB62-038B-4C6C-A502-AD2B30523B95}" srcId="{F36771BB-E5D0-435A-B303-15DB86F0D185}" destId="{6AEEC600-6597-4A86-A29F-C3E1070E7433}" srcOrd="1" destOrd="0" parTransId="{150FCD3C-6525-4E8B-81B4-3D499BCDBC24}" sibTransId="{8FCD1F0F-DB6E-428D-B981-31CC4E0F1927}"/>
    <dgm:cxn modelId="{E258EA68-BF67-4C25-94AE-AC4BEFD79182}" type="presOf" srcId="{04706C96-2264-4988-AE4B-5177EB1929D0}" destId="{43A70148-244A-497C-A294-8DD05120E3CE}" srcOrd="0" destOrd="1" presId="urn:microsoft.com/office/officeart/2005/8/layout/vList5"/>
    <dgm:cxn modelId="{40DAB275-3D6B-43C6-8211-21C1EC9ABD79}" srcId="{B5C7CF57-1DDC-47F2-A6E2-CA2D88D9337E}" destId="{BB588E14-CC3B-4482-8C73-0D9053AE649D}" srcOrd="0" destOrd="0" parTransId="{842207F6-9766-4C88-ACB9-BE9569CF7B22}" sibTransId="{1C86FADF-6C55-4DED-BB24-FB1BA063D947}"/>
    <dgm:cxn modelId="{C711D975-76E8-4F42-964F-529EEBEB7A9A}" srcId="{B5C7CF57-1DDC-47F2-A6E2-CA2D88D9337E}" destId="{2C35C3A8-6D93-49D5-836B-3C1BF97793FD}" srcOrd="3" destOrd="0" parTransId="{57C395A5-3DE6-425D-A062-12D03F2EE3B3}" sibTransId="{E81A5589-FE88-472B-AEE7-62CCD75B2332}"/>
    <dgm:cxn modelId="{F9B39B83-3E76-4C29-BB67-1D67D267ADD1}" srcId="{7A1ED065-B32D-465F-9385-8DA1909A660A}" destId="{27F75484-38AD-4165-99F2-4EC7BF4417A1}" srcOrd="1" destOrd="0" parTransId="{D73F7A47-A30C-4409-B5DB-541D8720C3CA}" sibTransId="{E41D1C65-282C-4846-B06B-9FC81FB84218}"/>
    <dgm:cxn modelId="{2B98AB87-59C6-4B9E-BF16-3F0DE0B76610}" srcId="{B5C7CF57-1DDC-47F2-A6E2-CA2D88D9337E}" destId="{04706C96-2264-4988-AE4B-5177EB1929D0}" srcOrd="1" destOrd="0" parTransId="{D44B5F2B-4A29-41A9-A113-0923C0849493}" sibTransId="{7A47A6BD-BCFA-4E4D-BCBF-0D5ACC732146}"/>
    <dgm:cxn modelId="{A2B6E687-2097-4FA1-97EC-84D6CA3746FA}" srcId="{EBA6D0B5-53CD-46BD-A684-EF44AF554073}" destId="{F36771BB-E5D0-435A-B303-15DB86F0D185}" srcOrd="3" destOrd="0" parTransId="{A9ED0820-2096-4FC7-AB1C-4E80BF597F41}" sibTransId="{F1933C1D-7614-4AAC-8E96-CFC53283F341}"/>
    <dgm:cxn modelId="{9F4CD891-2A44-4B45-B92E-66287FE889C4}" type="presOf" srcId="{21A1A928-9C57-4DF8-BD37-19CD5074280A}" destId="{51FE37B3-1814-4AB4-8724-1A23ED64EFFF}" srcOrd="0" destOrd="0" presId="urn:microsoft.com/office/officeart/2005/8/layout/vList5"/>
    <dgm:cxn modelId="{C7E43F9E-9089-4BDE-931B-13ECA95CFB4F}" type="presOf" srcId="{F030ED60-7A32-43EB-B3A0-1EB3911B86FF}" destId="{2544FCEA-3A39-413E-93AF-15201B784B08}" srcOrd="0" destOrd="0" presId="urn:microsoft.com/office/officeart/2005/8/layout/vList5"/>
    <dgm:cxn modelId="{445BD29E-7399-44DE-A564-C5E66EF9EE42}" srcId="{7A1ED065-B32D-465F-9385-8DA1909A660A}" destId="{F030ED60-7A32-43EB-B3A0-1EB3911B86FF}" srcOrd="0" destOrd="0" parTransId="{7C299C3E-3C46-4B7E-97B0-D5E00923F28D}" sibTransId="{C647D19D-9A25-45E7-9DBA-0006D44A1182}"/>
    <dgm:cxn modelId="{BD5E60A3-F44D-4FB1-98CB-B80FDFDD0CFC}" srcId="{EBA6D0B5-53CD-46BD-A684-EF44AF554073}" destId="{7A1ED065-B32D-465F-9385-8DA1909A660A}" srcOrd="0" destOrd="0" parTransId="{0BC9FF33-7857-4539-9B73-88EA7FA0E030}" sibTransId="{10BB3647-AAD9-4AC0-8423-294A650EE132}"/>
    <dgm:cxn modelId="{58393AA6-61A9-4384-8D0B-925B69332AC2}" type="presOf" srcId="{2C35C3A8-6D93-49D5-836B-3C1BF97793FD}" destId="{43A70148-244A-497C-A294-8DD05120E3CE}" srcOrd="0" destOrd="3" presId="urn:microsoft.com/office/officeart/2005/8/layout/vList5"/>
    <dgm:cxn modelId="{39AFDFAE-7D62-42D6-B642-4AC0428CA5C0}" type="presOf" srcId="{BB588E14-CC3B-4482-8C73-0D9053AE649D}" destId="{43A70148-244A-497C-A294-8DD05120E3CE}" srcOrd="0" destOrd="0" presId="urn:microsoft.com/office/officeart/2005/8/layout/vList5"/>
    <dgm:cxn modelId="{F36A7DC2-2C72-478B-B026-1CA87666C92E}" type="presOf" srcId="{9C964180-0637-4D0F-936C-430AD481C3D5}" destId="{2195CAD8-DBA6-459A-9186-30C1D64F7CB4}" srcOrd="0" destOrd="0" presId="urn:microsoft.com/office/officeart/2005/8/layout/vList5"/>
    <dgm:cxn modelId="{E4FDB9CD-1C5D-446D-A286-8F7D62B86653}" srcId="{EBA6D0B5-53CD-46BD-A684-EF44AF554073}" destId="{B5C7CF57-1DDC-47F2-A6E2-CA2D88D9337E}" srcOrd="1" destOrd="0" parTransId="{63D22B47-099B-4BBA-845B-167413839949}" sibTransId="{05066218-5AC2-458D-832E-78E75F33CEED}"/>
    <dgm:cxn modelId="{90F094D1-301D-4908-AF3F-9DE54CDE4AED}" type="presOf" srcId="{27F75484-38AD-4165-99F2-4EC7BF4417A1}" destId="{2544FCEA-3A39-413E-93AF-15201B784B08}" srcOrd="0" destOrd="1" presId="urn:microsoft.com/office/officeart/2005/8/layout/vList5"/>
    <dgm:cxn modelId="{133C08D3-5D18-4D85-82F2-9250C4EE7443}" type="presOf" srcId="{F36771BB-E5D0-435A-B303-15DB86F0D185}" destId="{1E06C2CD-A213-4170-A116-E024345ED73E}" srcOrd="0" destOrd="0" presId="urn:microsoft.com/office/officeart/2005/8/layout/vList5"/>
    <dgm:cxn modelId="{B089EAD4-F07B-4675-9890-98D3CDC2411E}" type="presOf" srcId="{7A1ED065-B32D-465F-9385-8DA1909A660A}" destId="{7E337A87-E5E1-40B3-B5A0-2328F127F69E}" srcOrd="0" destOrd="0" presId="urn:microsoft.com/office/officeart/2005/8/layout/vList5"/>
    <dgm:cxn modelId="{447C82ED-F22A-4CCF-8561-FE903CBF113F}" srcId="{D55EEBB3-2EEF-4489-98F9-84F5B7BD0CF3}" destId="{9C964180-0637-4D0F-936C-430AD481C3D5}" srcOrd="0" destOrd="0" parTransId="{9A811C69-CB07-4148-AC06-2A356228CC81}" sibTransId="{D8672D61-A572-42C8-B5FB-E5F397D13E0C}"/>
    <dgm:cxn modelId="{6C1AE747-ADFA-4CB3-8F2E-B85B4EDEAAAC}" type="presParOf" srcId="{1C5BDA69-2653-4E76-9920-3B43BB064FBA}" destId="{97BD1C2A-2C27-403F-B97E-5334F7C60D7A}" srcOrd="0" destOrd="0" presId="urn:microsoft.com/office/officeart/2005/8/layout/vList5"/>
    <dgm:cxn modelId="{C56453BD-4AAC-42ED-BD72-71C4B70C397F}" type="presParOf" srcId="{97BD1C2A-2C27-403F-B97E-5334F7C60D7A}" destId="{7E337A87-E5E1-40B3-B5A0-2328F127F69E}" srcOrd="0" destOrd="0" presId="urn:microsoft.com/office/officeart/2005/8/layout/vList5"/>
    <dgm:cxn modelId="{EB067F1C-D700-4626-9D44-43402FBB987C}" type="presParOf" srcId="{97BD1C2A-2C27-403F-B97E-5334F7C60D7A}" destId="{2544FCEA-3A39-413E-93AF-15201B784B08}" srcOrd="1" destOrd="0" presId="urn:microsoft.com/office/officeart/2005/8/layout/vList5"/>
    <dgm:cxn modelId="{82D8DFB4-EB68-484E-95E0-FFD1B343E820}" type="presParOf" srcId="{1C5BDA69-2653-4E76-9920-3B43BB064FBA}" destId="{A61790FC-E507-4CF6-91F5-D10030B39396}" srcOrd="1" destOrd="0" presId="urn:microsoft.com/office/officeart/2005/8/layout/vList5"/>
    <dgm:cxn modelId="{6F85A9E9-9E28-4D6C-B99A-E8A41E511013}" type="presParOf" srcId="{1C5BDA69-2653-4E76-9920-3B43BB064FBA}" destId="{5C1869CB-9FBC-4539-8BD6-BF318381E991}" srcOrd="2" destOrd="0" presId="urn:microsoft.com/office/officeart/2005/8/layout/vList5"/>
    <dgm:cxn modelId="{814F3C27-A92B-4E4F-B41D-4E8936875A5C}" type="presParOf" srcId="{5C1869CB-9FBC-4539-8BD6-BF318381E991}" destId="{0C338B7B-F4FF-4F1F-97E5-A6AC4E7D2AD6}" srcOrd="0" destOrd="0" presId="urn:microsoft.com/office/officeart/2005/8/layout/vList5"/>
    <dgm:cxn modelId="{96D9342A-E86D-4BD8-99CF-0831E6D14EB7}" type="presParOf" srcId="{5C1869CB-9FBC-4539-8BD6-BF318381E991}" destId="{43A70148-244A-497C-A294-8DD05120E3CE}" srcOrd="1" destOrd="0" presId="urn:microsoft.com/office/officeart/2005/8/layout/vList5"/>
    <dgm:cxn modelId="{523CE8EE-82EE-43FE-9F0A-5BA7BAF937EF}" type="presParOf" srcId="{1C5BDA69-2653-4E76-9920-3B43BB064FBA}" destId="{231D8514-C94B-4632-8636-9EFFDEB52309}" srcOrd="3" destOrd="0" presId="urn:microsoft.com/office/officeart/2005/8/layout/vList5"/>
    <dgm:cxn modelId="{AB333417-65D6-4856-BAF5-7498E7F34B57}" type="presParOf" srcId="{1C5BDA69-2653-4E76-9920-3B43BB064FBA}" destId="{DD2E7019-CD0B-4D77-9E0D-882CB8234629}" srcOrd="4" destOrd="0" presId="urn:microsoft.com/office/officeart/2005/8/layout/vList5"/>
    <dgm:cxn modelId="{2C182DF6-5ACE-44DC-8ACC-445E17AC6A71}" type="presParOf" srcId="{DD2E7019-CD0B-4D77-9E0D-882CB8234629}" destId="{51217147-6203-4596-81B4-89BC3AFB24BF}" srcOrd="0" destOrd="0" presId="urn:microsoft.com/office/officeart/2005/8/layout/vList5"/>
    <dgm:cxn modelId="{101585E1-C2D4-4A17-A343-807F39733397}" type="presParOf" srcId="{DD2E7019-CD0B-4D77-9E0D-882CB8234629}" destId="{2195CAD8-DBA6-459A-9186-30C1D64F7CB4}" srcOrd="1" destOrd="0" presId="urn:microsoft.com/office/officeart/2005/8/layout/vList5"/>
    <dgm:cxn modelId="{5B2DF1D8-1189-4E8B-89B2-9E49AC6FFDC6}" type="presParOf" srcId="{1C5BDA69-2653-4E76-9920-3B43BB064FBA}" destId="{9B9FDB9A-DAEB-4D1B-830F-B2C822EE4199}" srcOrd="5" destOrd="0" presId="urn:microsoft.com/office/officeart/2005/8/layout/vList5"/>
    <dgm:cxn modelId="{2A5D065C-A55F-4AA7-B2D7-4B8D03E6D5C1}" type="presParOf" srcId="{1C5BDA69-2653-4E76-9920-3B43BB064FBA}" destId="{C83EC068-F689-4D79-964D-018616AF5B25}" srcOrd="6" destOrd="0" presId="urn:microsoft.com/office/officeart/2005/8/layout/vList5"/>
    <dgm:cxn modelId="{7229FFB5-E78D-4A75-8E4E-29746C2BCFAA}" type="presParOf" srcId="{C83EC068-F689-4D79-964D-018616AF5B25}" destId="{1E06C2CD-A213-4170-A116-E024345ED73E}" srcOrd="0" destOrd="0" presId="urn:microsoft.com/office/officeart/2005/8/layout/vList5"/>
    <dgm:cxn modelId="{BC2F93DB-0E29-424B-9977-290F1EE0B8F0}" type="presParOf" srcId="{C83EC068-F689-4D79-964D-018616AF5B25}" destId="{51FE37B3-1814-4AB4-8724-1A23ED64EFF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6221A5-D2E4-4EE5-B510-F1D9870DA26F}" type="doc">
      <dgm:prSet loTypeId="urn:microsoft.com/office/officeart/2016/7/layout/VerticalHollowActionList" loCatId="List" qsTypeId="urn:microsoft.com/office/officeart/2005/8/quickstyle/simple2" qsCatId="simple" csTypeId="urn:microsoft.com/office/officeart/2005/8/colors/colorful2" csCatId="colorful" phldr="1"/>
      <dgm:spPr/>
      <dgm:t>
        <a:bodyPr/>
        <a:lstStyle/>
        <a:p>
          <a:endParaRPr lang="en-US"/>
        </a:p>
      </dgm:t>
    </dgm:pt>
    <dgm:pt modelId="{2E5E7149-7ACA-44EE-ACFD-57ABCC8C82CE}">
      <dgm:prSet/>
      <dgm:spPr/>
      <dgm:t>
        <a:bodyPr/>
        <a:lstStyle/>
        <a:p>
          <a:r>
            <a:rPr lang="en-US"/>
            <a:t>Emphasize supervision</a:t>
          </a:r>
        </a:p>
      </dgm:t>
    </dgm:pt>
    <dgm:pt modelId="{139A3A4D-6319-4A15-8997-6DDB39008FE7}" type="parTrans" cxnId="{7B0D3393-5466-40ED-A75A-15117232FB09}">
      <dgm:prSet/>
      <dgm:spPr/>
      <dgm:t>
        <a:bodyPr/>
        <a:lstStyle/>
        <a:p>
          <a:endParaRPr lang="en-US"/>
        </a:p>
      </dgm:t>
    </dgm:pt>
    <dgm:pt modelId="{825CBDE8-9241-48A7-97DC-732E990FCEF6}" type="sibTrans" cxnId="{7B0D3393-5466-40ED-A75A-15117232FB09}">
      <dgm:prSet/>
      <dgm:spPr/>
      <dgm:t>
        <a:bodyPr/>
        <a:lstStyle/>
        <a:p>
          <a:endParaRPr lang="en-US"/>
        </a:p>
      </dgm:t>
    </dgm:pt>
    <dgm:pt modelId="{53B0F8C4-B151-4270-B4C6-7FF2967E0AC0}">
      <dgm:prSet custT="1"/>
      <dgm:spPr>
        <a:solidFill>
          <a:schemeClr val="accent1">
            <a:lumMod val="40000"/>
            <a:lumOff val="60000"/>
          </a:schemeClr>
        </a:solidFill>
      </dgm:spPr>
      <dgm:t>
        <a:bodyPr/>
        <a:lstStyle/>
        <a:p>
          <a:r>
            <a:rPr lang="en-US" sz="2400" dirty="0">
              <a:solidFill>
                <a:schemeClr val="tx1"/>
              </a:solidFill>
            </a:rPr>
            <a:t>Orient Host Agency supervisors to their responsibility to supervise job seekers. Identifying and expressing problems early can help prevent escalation.</a:t>
          </a:r>
        </a:p>
      </dgm:t>
    </dgm:pt>
    <dgm:pt modelId="{006DBB8A-2CCC-407E-BC2D-160186D266B0}" type="parTrans" cxnId="{D41D1C70-6397-4493-9318-E7C54338FE8D}">
      <dgm:prSet/>
      <dgm:spPr/>
      <dgm:t>
        <a:bodyPr/>
        <a:lstStyle/>
        <a:p>
          <a:endParaRPr lang="en-US"/>
        </a:p>
      </dgm:t>
    </dgm:pt>
    <dgm:pt modelId="{FE8FA184-916D-4F3E-BD17-E79295D63893}" type="sibTrans" cxnId="{D41D1C70-6397-4493-9318-E7C54338FE8D}">
      <dgm:prSet/>
      <dgm:spPr/>
      <dgm:t>
        <a:bodyPr/>
        <a:lstStyle/>
        <a:p>
          <a:endParaRPr lang="en-US"/>
        </a:p>
      </dgm:t>
    </dgm:pt>
    <dgm:pt modelId="{55DAE920-F2BE-49DF-83BA-28CE7562C25F}">
      <dgm:prSet/>
      <dgm:spPr/>
      <dgm:t>
        <a:bodyPr/>
        <a:lstStyle/>
        <a:p>
          <a:r>
            <a:rPr lang="en-US"/>
            <a:t>Document it all</a:t>
          </a:r>
        </a:p>
      </dgm:t>
    </dgm:pt>
    <dgm:pt modelId="{16D9FB4D-9474-4A2C-B955-A1EA4B28D396}" type="parTrans" cxnId="{825F3F39-D028-4491-A4AE-325B12382612}">
      <dgm:prSet/>
      <dgm:spPr/>
      <dgm:t>
        <a:bodyPr/>
        <a:lstStyle/>
        <a:p>
          <a:endParaRPr lang="en-US"/>
        </a:p>
      </dgm:t>
    </dgm:pt>
    <dgm:pt modelId="{C770FB33-EB0D-4C00-B09B-F25BAE04E216}" type="sibTrans" cxnId="{825F3F39-D028-4491-A4AE-325B12382612}">
      <dgm:prSet/>
      <dgm:spPr/>
      <dgm:t>
        <a:bodyPr/>
        <a:lstStyle/>
        <a:p>
          <a:endParaRPr lang="en-US"/>
        </a:p>
      </dgm:t>
    </dgm:pt>
    <dgm:pt modelId="{ECD93512-F657-4ACC-BBED-BAEF0D13F99F}">
      <dgm:prSet custT="1"/>
      <dgm:spPr>
        <a:solidFill>
          <a:schemeClr val="accent2">
            <a:lumMod val="60000"/>
            <a:lumOff val="40000"/>
          </a:schemeClr>
        </a:solidFill>
      </dgm:spPr>
      <dgm:t>
        <a:bodyPr/>
        <a:lstStyle/>
        <a:p>
          <a:r>
            <a:rPr lang="en-US" sz="2400">
              <a:solidFill>
                <a:schemeClr val="tx1"/>
              </a:solidFill>
            </a:rPr>
            <a:t>Document, document, document! Use case notes to document the difficult (and not-so-difficult!) conversations you and the job seeker have about work performance.</a:t>
          </a:r>
        </a:p>
      </dgm:t>
    </dgm:pt>
    <dgm:pt modelId="{86315441-25FD-4F12-925E-17307201D26D}" type="parTrans" cxnId="{8BF8EF4D-3491-4E2D-97E6-0770372EA8E4}">
      <dgm:prSet/>
      <dgm:spPr/>
      <dgm:t>
        <a:bodyPr/>
        <a:lstStyle/>
        <a:p>
          <a:endParaRPr lang="en-US"/>
        </a:p>
      </dgm:t>
    </dgm:pt>
    <dgm:pt modelId="{63E2B508-B7D1-4548-B0CF-E5479DF244FD}" type="sibTrans" cxnId="{8BF8EF4D-3491-4E2D-97E6-0770372EA8E4}">
      <dgm:prSet/>
      <dgm:spPr/>
      <dgm:t>
        <a:bodyPr/>
        <a:lstStyle/>
        <a:p>
          <a:endParaRPr lang="en-US"/>
        </a:p>
      </dgm:t>
    </dgm:pt>
    <dgm:pt modelId="{A6D200FD-3DA3-4FB5-80DD-E6769F0A0B61}">
      <dgm:prSet/>
      <dgm:spPr/>
      <dgm:t>
        <a:bodyPr/>
        <a:lstStyle/>
        <a:p>
          <a:r>
            <a:rPr lang="en-US" dirty="0"/>
            <a:t>Use administrative Breaks in Service</a:t>
          </a:r>
        </a:p>
      </dgm:t>
    </dgm:pt>
    <dgm:pt modelId="{8EBC9613-8D20-4C64-8D64-114160D2D5BA}" type="parTrans" cxnId="{A25F10DC-9CEA-4D07-A7B5-F01FC7350735}">
      <dgm:prSet/>
      <dgm:spPr/>
      <dgm:t>
        <a:bodyPr/>
        <a:lstStyle/>
        <a:p>
          <a:endParaRPr lang="en-US"/>
        </a:p>
      </dgm:t>
    </dgm:pt>
    <dgm:pt modelId="{7D43F66B-AFD6-4307-A0D1-F82EC1D232BD}" type="sibTrans" cxnId="{A25F10DC-9CEA-4D07-A7B5-F01FC7350735}">
      <dgm:prSet/>
      <dgm:spPr/>
      <dgm:t>
        <a:bodyPr/>
        <a:lstStyle/>
        <a:p>
          <a:endParaRPr lang="en-US"/>
        </a:p>
      </dgm:t>
    </dgm:pt>
    <dgm:pt modelId="{9EA941F7-8A5F-46EA-9055-F982E8BE4DCE}">
      <dgm:prSet custT="1"/>
      <dgm:spPr>
        <a:solidFill>
          <a:schemeClr val="accent5">
            <a:lumMod val="20000"/>
            <a:lumOff val="80000"/>
          </a:schemeClr>
        </a:solidFill>
      </dgm:spPr>
      <dgm:t>
        <a:bodyPr/>
        <a:lstStyle/>
        <a:p>
          <a:r>
            <a:rPr lang="en-US" sz="2400" dirty="0">
              <a:solidFill>
                <a:schemeClr val="tx1"/>
              </a:solidFill>
            </a:rPr>
            <a:t>Remember that you can use an administrative Break in Service when determining next steps. This time can also provide them—and you—a chance to gain perspective.</a:t>
          </a:r>
        </a:p>
      </dgm:t>
    </dgm:pt>
    <dgm:pt modelId="{27967516-C0B7-4444-AFFA-61546E2F7885}" type="parTrans" cxnId="{4825C61E-0BA7-47C8-BB67-2400A6CFA544}">
      <dgm:prSet/>
      <dgm:spPr/>
      <dgm:t>
        <a:bodyPr/>
        <a:lstStyle/>
        <a:p>
          <a:endParaRPr lang="en-US"/>
        </a:p>
      </dgm:t>
    </dgm:pt>
    <dgm:pt modelId="{428782DB-B6C9-4DD0-9133-83F40EFEA28E}" type="sibTrans" cxnId="{4825C61E-0BA7-47C8-BB67-2400A6CFA544}">
      <dgm:prSet/>
      <dgm:spPr/>
      <dgm:t>
        <a:bodyPr/>
        <a:lstStyle/>
        <a:p>
          <a:endParaRPr lang="en-US"/>
        </a:p>
      </dgm:t>
    </dgm:pt>
    <dgm:pt modelId="{28965EFA-A388-468A-AF5D-B97221260391}" type="pres">
      <dgm:prSet presAssocID="{9C6221A5-D2E4-4EE5-B510-F1D9870DA26F}" presName="Name0" presStyleCnt="0">
        <dgm:presLayoutVars>
          <dgm:dir/>
          <dgm:animLvl val="lvl"/>
          <dgm:resizeHandles val="exact"/>
        </dgm:presLayoutVars>
      </dgm:prSet>
      <dgm:spPr/>
    </dgm:pt>
    <dgm:pt modelId="{09FF9E92-F4E8-4044-B498-9E934D157213}" type="pres">
      <dgm:prSet presAssocID="{2E5E7149-7ACA-44EE-ACFD-57ABCC8C82CE}" presName="linNode" presStyleCnt="0"/>
      <dgm:spPr/>
    </dgm:pt>
    <dgm:pt modelId="{932A19A4-4A77-49D3-83FB-E506477F4313}" type="pres">
      <dgm:prSet presAssocID="{2E5E7149-7ACA-44EE-ACFD-57ABCC8C82CE}" presName="parentText" presStyleLbl="solidFgAcc1" presStyleIdx="0" presStyleCnt="3" custLinFactNeighborY="1497">
        <dgm:presLayoutVars>
          <dgm:chMax val="1"/>
          <dgm:bulletEnabled/>
        </dgm:presLayoutVars>
      </dgm:prSet>
      <dgm:spPr/>
    </dgm:pt>
    <dgm:pt modelId="{31AE6559-03B4-431A-8C2D-8CE709701C49}" type="pres">
      <dgm:prSet presAssocID="{2E5E7149-7ACA-44EE-ACFD-57ABCC8C82CE}" presName="descendantText" presStyleLbl="alignNode1" presStyleIdx="0" presStyleCnt="3" custLinFactNeighborY="1497">
        <dgm:presLayoutVars>
          <dgm:bulletEnabled/>
        </dgm:presLayoutVars>
      </dgm:prSet>
      <dgm:spPr/>
    </dgm:pt>
    <dgm:pt modelId="{928BEB73-4559-4AB8-BF60-438D8962A094}" type="pres">
      <dgm:prSet presAssocID="{825CBDE8-9241-48A7-97DC-732E990FCEF6}" presName="sp" presStyleCnt="0"/>
      <dgm:spPr/>
    </dgm:pt>
    <dgm:pt modelId="{F87EB217-8905-4E56-8178-01A1700BA9C1}" type="pres">
      <dgm:prSet presAssocID="{55DAE920-F2BE-49DF-83BA-28CE7562C25F}" presName="linNode" presStyleCnt="0"/>
      <dgm:spPr/>
    </dgm:pt>
    <dgm:pt modelId="{07CC1623-1E7F-435E-89E6-1D56900F97D0}" type="pres">
      <dgm:prSet presAssocID="{55DAE920-F2BE-49DF-83BA-28CE7562C25F}" presName="parentText" presStyleLbl="solidFgAcc1" presStyleIdx="1" presStyleCnt="3">
        <dgm:presLayoutVars>
          <dgm:chMax val="1"/>
          <dgm:bulletEnabled/>
        </dgm:presLayoutVars>
      </dgm:prSet>
      <dgm:spPr/>
    </dgm:pt>
    <dgm:pt modelId="{6187D8E3-C9DE-48DD-873E-C2F2300CDB67}" type="pres">
      <dgm:prSet presAssocID="{55DAE920-F2BE-49DF-83BA-28CE7562C25F}" presName="descendantText" presStyleLbl="alignNode1" presStyleIdx="1" presStyleCnt="3" custLinFactNeighborY="-1309">
        <dgm:presLayoutVars>
          <dgm:bulletEnabled/>
        </dgm:presLayoutVars>
      </dgm:prSet>
      <dgm:spPr/>
    </dgm:pt>
    <dgm:pt modelId="{CD0A7FA5-2D92-4EDE-BF61-ADCF3102F454}" type="pres">
      <dgm:prSet presAssocID="{C770FB33-EB0D-4C00-B09B-F25BAE04E216}" presName="sp" presStyleCnt="0"/>
      <dgm:spPr/>
    </dgm:pt>
    <dgm:pt modelId="{320AA749-16B6-4050-945A-D14C03EF898A}" type="pres">
      <dgm:prSet presAssocID="{A6D200FD-3DA3-4FB5-80DD-E6769F0A0B61}" presName="linNode" presStyleCnt="0"/>
      <dgm:spPr/>
    </dgm:pt>
    <dgm:pt modelId="{C150766C-5279-4C60-BAA1-434FEF8BC51F}" type="pres">
      <dgm:prSet presAssocID="{A6D200FD-3DA3-4FB5-80DD-E6769F0A0B61}" presName="parentText" presStyleLbl="solidFgAcc1" presStyleIdx="2" presStyleCnt="3">
        <dgm:presLayoutVars>
          <dgm:chMax val="1"/>
          <dgm:bulletEnabled/>
        </dgm:presLayoutVars>
      </dgm:prSet>
      <dgm:spPr/>
    </dgm:pt>
    <dgm:pt modelId="{8F0E70FD-7B40-41E0-86EC-04F0541F62E2}" type="pres">
      <dgm:prSet presAssocID="{A6D200FD-3DA3-4FB5-80DD-E6769F0A0B61}" presName="descendantText" presStyleLbl="alignNode1" presStyleIdx="2" presStyleCnt="3" custLinFactNeighborY="-2240">
        <dgm:presLayoutVars>
          <dgm:bulletEnabled/>
        </dgm:presLayoutVars>
      </dgm:prSet>
      <dgm:spPr/>
    </dgm:pt>
  </dgm:ptLst>
  <dgm:cxnLst>
    <dgm:cxn modelId="{A9E9451B-925E-42DA-93D1-E07F3EB6AD68}" type="presOf" srcId="{9C6221A5-D2E4-4EE5-B510-F1D9870DA26F}" destId="{28965EFA-A388-468A-AF5D-B97221260391}" srcOrd="0" destOrd="0" presId="urn:microsoft.com/office/officeart/2016/7/layout/VerticalHollowActionList"/>
    <dgm:cxn modelId="{4825C61E-0BA7-47C8-BB67-2400A6CFA544}" srcId="{A6D200FD-3DA3-4FB5-80DD-E6769F0A0B61}" destId="{9EA941F7-8A5F-46EA-9055-F982E8BE4DCE}" srcOrd="0" destOrd="0" parTransId="{27967516-C0B7-4444-AFFA-61546E2F7885}" sibTransId="{428782DB-B6C9-4DD0-9133-83F40EFEA28E}"/>
    <dgm:cxn modelId="{825F3F39-D028-4491-A4AE-325B12382612}" srcId="{9C6221A5-D2E4-4EE5-B510-F1D9870DA26F}" destId="{55DAE920-F2BE-49DF-83BA-28CE7562C25F}" srcOrd="1" destOrd="0" parTransId="{16D9FB4D-9474-4A2C-B955-A1EA4B28D396}" sibTransId="{C770FB33-EB0D-4C00-B09B-F25BAE04E216}"/>
    <dgm:cxn modelId="{8BF8EF4D-3491-4E2D-97E6-0770372EA8E4}" srcId="{55DAE920-F2BE-49DF-83BA-28CE7562C25F}" destId="{ECD93512-F657-4ACC-BBED-BAEF0D13F99F}" srcOrd="0" destOrd="0" parTransId="{86315441-25FD-4F12-925E-17307201D26D}" sibTransId="{63E2B508-B7D1-4548-B0CF-E5479DF244FD}"/>
    <dgm:cxn modelId="{D41D1C70-6397-4493-9318-E7C54338FE8D}" srcId="{2E5E7149-7ACA-44EE-ACFD-57ABCC8C82CE}" destId="{53B0F8C4-B151-4270-B4C6-7FF2967E0AC0}" srcOrd="0" destOrd="0" parTransId="{006DBB8A-2CCC-407E-BC2D-160186D266B0}" sibTransId="{FE8FA184-916D-4F3E-BD17-E79295D63893}"/>
    <dgm:cxn modelId="{ADECA450-A7ED-4175-95B1-B3AFB31E2C60}" type="presOf" srcId="{ECD93512-F657-4ACC-BBED-BAEF0D13F99F}" destId="{6187D8E3-C9DE-48DD-873E-C2F2300CDB67}" srcOrd="0" destOrd="0" presId="urn:microsoft.com/office/officeart/2016/7/layout/VerticalHollowActionList"/>
    <dgm:cxn modelId="{E37F8F56-954D-4153-9046-B49935F2ACEC}" type="presOf" srcId="{9EA941F7-8A5F-46EA-9055-F982E8BE4DCE}" destId="{8F0E70FD-7B40-41E0-86EC-04F0541F62E2}" srcOrd="0" destOrd="0" presId="urn:microsoft.com/office/officeart/2016/7/layout/VerticalHollowActionList"/>
    <dgm:cxn modelId="{1DE60E78-01A2-4345-B679-49F05AEC5860}" type="presOf" srcId="{A6D200FD-3DA3-4FB5-80DD-E6769F0A0B61}" destId="{C150766C-5279-4C60-BAA1-434FEF8BC51F}" srcOrd="0" destOrd="0" presId="urn:microsoft.com/office/officeart/2016/7/layout/VerticalHollowActionList"/>
    <dgm:cxn modelId="{C598CD7A-018A-41BD-853A-4FED9A5991CF}" type="presOf" srcId="{55DAE920-F2BE-49DF-83BA-28CE7562C25F}" destId="{07CC1623-1E7F-435E-89E6-1D56900F97D0}" srcOrd="0" destOrd="0" presId="urn:microsoft.com/office/officeart/2016/7/layout/VerticalHollowActionList"/>
    <dgm:cxn modelId="{7B0D3393-5466-40ED-A75A-15117232FB09}" srcId="{9C6221A5-D2E4-4EE5-B510-F1D9870DA26F}" destId="{2E5E7149-7ACA-44EE-ACFD-57ABCC8C82CE}" srcOrd="0" destOrd="0" parTransId="{139A3A4D-6319-4A15-8997-6DDB39008FE7}" sibTransId="{825CBDE8-9241-48A7-97DC-732E990FCEF6}"/>
    <dgm:cxn modelId="{4CE540A1-1B91-49E5-AF89-F0C50894552A}" type="presOf" srcId="{2E5E7149-7ACA-44EE-ACFD-57ABCC8C82CE}" destId="{932A19A4-4A77-49D3-83FB-E506477F4313}" srcOrd="0" destOrd="0" presId="urn:microsoft.com/office/officeart/2016/7/layout/VerticalHollowActionList"/>
    <dgm:cxn modelId="{E3D28AB0-F832-48C9-9990-91D1342C4FBD}" type="presOf" srcId="{53B0F8C4-B151-4270-B4C6-7FF2967E0AC0}" destId="{31AE6559-03B4-431A-8C2D-8CE709701C49}" srcOrd="0" destOrd="0" presId="urn:microsoft.com/office/officeart/2016/7/layout/VerticalHollowActionList"/>
    <dgm:cxn modelId="{A25F10DC-9CEA-4D07-A7B5-F01FC7350735}" srcId="{9C6221A5-D2E4-4EE5-B510-F1D9870DA26F}" destId="{A6D200FD-3DA3-4FB5-80DD-E6769F0A0B61}" srcOrd="2" destOrd="0" parTransId="{8EBC9613-8D20-4C64-8D64-114160D2D5BA}" sibTransId="{7D43F66B-AFD6-4307-A0D1-F82EC1D232BD}"/>
    <dgm:cxn modelId="{2F451F5B-DAB5-41D1-99B9-5EDC1145DE22}" type="presParOf" srcId="{28965EFA-A388-468A-AF5D-B97221260391}" destId="{09FF9E92-F4E8-4044-B498-9E934D157213}" srcOrd="0" destOrd="0" presId="urn:microsoft.com/office/officeart/2016/7/layout/VerticalHollowActionList"/>
    <dgm:cxn modelId="{635EA8D7-106D-460E-AC31-B84675C501DC}" type="presParOf" srcId="{09FF9E92-F4E8-4044-B498-9E934D157213}" destId="{932A19A4-4A77-49D3-83FB-E506477F4313}" srcOrd="0" destOrd="0" presId="urn:microsoft.com/office/officeart/2016/7/layout/VerticalHollowActionList"/>
    <dgm:cxn modelId="{8EF811E8-2BF2-48D2-8B8F-530CD766FC11}" type="presParOf" srcId="{09FF9E92-F4E8-4044-B498-9E934D157213}" destId="{31AE6559-03B4-431A-8C2D-8CE709701C49}" srcOrd="1" destOrd="0" presId="urn:microsoft.com/office/officeart/2016/7/layout/VerticalHollowActionList"/>
    <dgm:cxn modelId="{EC512CAA-A3F1-4585-A177-1571CFAC6EFF}" type="presParOf" srcId="{28965EFA-A388-468A-AF5D-B97221260391}" destId="{928BEB73-4559-4AB8-BF60-438D8962A094}" srcOrd="1" destOrd="0" presId="urn:microsoft.com/office/officeart/2016/7/layout/VerticalHollowActionList"/>
    <dgm:cxn modelId="{F3D8DE50-6CA3-4845-893E-9D199E75AE6B}" type="presParOf" srcId="{28965EFA-A388-468A-AF5D-B97221260391}" destId="{F87EB217-8905-4E56-8178-01A1700BA9C1}" srcOrd="2" destOrd="0" presId="urn:microsoft.com/office/officeart/2016/7/layout/VerticalHollowActionList"/>
    <dgm:cxn modelId="{166DF3C8-92E2-44ED-82B2-65DAE6C92BA0}" type="presParOf" srcId="{F87EB217-8905-4E56-8178-01A1700BA9C1}" destId="{07CC1623-1E7F-435E-89E6-1D56900F97D0}" srcOrd="0" destOrd="0" presId="urn:microsoft.com/office/officeart/2016/7/layout/VerticalHollowActionList"/>
    <dgm:cxn modelId="{A6716DC4-6590-4678-B97E-EBC735A5E6E7}" type="presParOf" srcId="{F87EB217-8905-4E56-8178-01A1700BA9C1}" destId="{6187D8E3-C9DE-48DD-873E-C2F2300CDB67}" srcOrd="1" destOrd="0" presId="urn:microsoft.com/office/officeart/2016/7/layout/VerticalHollowActionList"/>
    <dgm:cxn modelId="{9CC5EF42-5A28-4937-8180-487838AB3B30}" type="presParOf" srcId="{28965EFA-A388-468A-AF5D-B97221260391}" destId="{CD0A7FA5-2D92-4EDE-BF61-ADCF3102F454}" srcOrd="3" destOrd="0" presId="urn:microsoft.com/office/officeart/2016/7/layout/VerticalHollowActionList"/>
    <dgm:cxn modelId="{3DEA8E45-A408-449F-8355-D5C2319D7EA5}" type="presParOf" srcId="{28965EFA-A388-468A-AF5D-B97221260391}" destId="{320AA749-16B6-4050-945A-D14C03EF898A}" srcOrd="4" destOrd="0" presId="urn:microsoft.com/office/officeart/2016/7/layout/VerticalHollowActionList"/>
    <dgm:cxn modelId="{E6746E25-E7AF-4583-B50C-1D3073C5652B}" type="presParOf" srcId="{320AA749-16B6-4050-945A-D14C03EF898A}" destId="{C150766C-5279-4C60-BAA1-434FEF8BC51F}" srcOrd="0" destOrd="0" presId="urn:microsoft.com/office/officeart/2016/7/layout/VerticalHollowActionList"/>
    <dgm:cxn modelId="{FB2D75CC-8865-42C3-BC23-3F3DE9306E49}" type="presParOf" srcId="{320AA749-16B6-4050-945A-D14C03EF898A}" destId="{8F0E70FD-7B40-41E0-86EC-04F0541F62E2}"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6D3473-1CBA-4C7E-8843-DD2AC335D4EA}"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3454EE7-D978-4E63-AB4A-FC7028A8F79F}">
      <dgm:prSet/>
      <dgm:spPr/>
      <dgm:t>
        <a:bodyPr/>
        <a:lstStyle/>
        <a:p>
          <a:r>
            <a:rPr lang="en-US"/>
            <a:t>Ensure that all appeals are heard promptly and that established timelines are adhered to.</a:t>
          </a:r>
        </a:p>
      </dgm:t>
    </dgm:pt>
    <dgm:pt modelId="{C7ECE7FB-C475-4E57-941E-19E746766269}" type="parTrans" cxnId="{1602592F-FA29-471A-94DB-EC1F9F8D7189}">
      <dgm:prSet/>
      <dgm:spPr/>
      <dgm:t>
        <a:bodyPr/>
        <a:lstStyle/>
        <a:p>
          <a:endParaRPr lang="en-US"/>
        </a:p>
      </dgm:t>
    </dgm:pt>
    <dgm:pt modelId="{96E9F23C-2AAA-4E9B-A346-70072EE544E0}" type="sibTrans" cxnId="{1602592F-FA29-471A-94DB-EC1F9F8D7189}">
      <dgm:prSet/>
      <dgm:spPr/>
      <dgm:t>
        <a:bodyPr/>
        <a:lstStyle/>
        <a:p>
          <a:endParaRPr lang="en-US"/>
        </a:p>
      </dgm:t>
    </dgm:pt>
    <dgm:pt modelId="{859E2742-84EB-4694-A38B-0BA2ACBE349B}">
      <dgm:prSet/>
      <dgm:spPr/>
      <dgm:t>
        <a:bodyPr/>
        <a:lstStyle/>
        <a:p>
          <a:r>
            <a:rPr lang="en-US"/>
            <a:t>Allow the job seeker the right to use the assistance of others at the hearing, to call upon witnesses, and to question those involved in the complaint.</a:t>
          </a:r>
        </a:p>
      </dgm:t>
    </dgm:pt>
    <dgm:pt modelId="{FCFF7676-014A-40A6-8CB3-97B7B3832E6A}" type="parTrans" cxnId="{26D358A2-A500-4C15-8C01-0F9EC208AB26}">
      <dgm:prSet/>
      <dgm:spPr/>
      <dgm:t>
        <a:bodyPr/>
        <a:lstStyle/>
        <a:p>
          <a:endParaRPr lang="en-US"/>
        </a:p>
      </dgm:t>
    </dgm:pt>
    <dgm:pt modelId="{A1FD6196-019D-4CF3-9CDF-B5A7314E2FBF}" type="sibTrans" cxnId="{26D358A2-A500-4C15-8C01-0F9EC208AB26}">
      <dgm:prSet/>
      <dgm:spPr/>
      <dgm:t>
        <a:bodyPr/>
        <a:lstStyle/>
        <a:p>
          <a:endParaRPr lang="en-US"/>
        </a:p>
      </dgm:t>
    </dgm:pt>
    <dgm:pt modelId="{B0F8C46B-9087-4C16-BD45-1ED1E27E48CE}" type="pres">
      <dgm:prSet presAssocID="{E46D3473-1CBA-4C7E-8843-DD2AC335D4EA}" presName="hierChild1" presStyleCnt="0">
        <dgm:presLayoutVars>
          <dgm:chPref val="1"/>
          <dgm:dir/>
          <dgm:animOne val="branch"/>
          <dgm:animLvl val="lvl"/>
          <dgm:resizeHandles/>
        </dgm:presLayoutVars>
      </dgm:prSet>
      <dgm:spPr/>
    </dgm:pt>
    <dgm:pt modelId="{6F0D958B-28E6-4F95-B7B7-0E988A89E0EB}" type="pres">
      <dgm:prSet presAssocID="{A3454EE7-D978-4E63-AB4A-FC7028A8F79F}" presName="hierRoot1" presStyleCnt="0"/>
      <dgm:spPr/>
    </dgm:pt>
    <dgm:pt modelId="{882B1278-3961-439D-A23A-F8C9B30C87ED}" type="pres">
      <dgm:prSet presAssocID="{A3454EE7-D978-4E63-AB4A-FC7028A8F79F}" presName="composite" presStyleCnt="0"/>
      <dgm:spPr/>
    </dgm:pt>
    <dgm:pt modelId="{FB1A60C4-C540-4846-B420-AAB1307A03AA}" type="pres">
      <dgm:prSet presAssocID="{A3454EE7-D978-4E63-AB4A-FC7028A8F79F}" presName="background" presStyleLbl="node0" presStyleIdx="0" presStyleCnt="2"/>
      <dgm:spPr/>
    </dgm:pt>
    <dgm:pt modelId="{C6B1D014-862D-427C-8C7C-91B0ED5F2327}" type="pres">
      <dgm:prSet presAssocID="{A3454EE7-D978-4E63-AB4A-FC7028A8F79F}" presName="text" presStyleLbl="fgAcc0" presStyleIdx="0" presStyleCnt="2">
        <dgm:presLayoutVars>
          <dgm:chPref val="3"/>
        </dgm:presLayoutVars>
      </dgm:prSet>
      <dgm:spPr/>
    </dgm:pt>
    <dgm:pt modelId="{5A0356F1-7AC8-43FB-8487-135EE9562E68}" type="pres">
      <dgm:prSet presAssocID="{A3454EE7-D978-4E63-AB4A-FC7028A8F79F}" presName="hierChild2" presStyleCnt="0"/>
      <dgm:spPr/>
    </dgm:pt>
    <dgm:pt modelId="{FF2BFC07-4FE1-4FFF-9F87-772E87F68CE4}" type="pres">
      <dgm:prSet presAssocID="{859E2742-84EB-4694-A38B-0BA2ACBE349B}" presName="hierRoot1" presStyleCnt="0"/>
      <dgm:spPr/>
    </dgm:pt>
    <dgm:pt modelId="{1EEA508E-93EC-47D6-8198-61EA9E365DC6}" type="pres">
      <dgm:prSet presAssocID="{859E2742-84EB-4694-A38B-0BA2ACBE349B}" presName="composite" presStyleCnt="0"/>
      <dgm:spPr/>
    </dgm:pt>
    <dgm:pt modelId="{D57D9F38-C54E-4B59-8DF9-3042E5DD9773}" type="pres">
      <dgm:prSet presAssocID="{859E2742-84EB-4694-A38B-0BA2ACBE349B}" presName="background" presStyleLbl="node0" presStyleIdx="1" presStyleCnt="2"/>
      <dgm:spPr/>
    </dgm:pt>
    <dgm:pt modelId="{0743C357-9EAD-4232-BF42-E08A0C8AA4F7}" type="pres">
      <dgm:prSet presAssocID="{859E2742-84EB-4694-A38B-0BA2ACBE349B}" presName="text" presStyleLbl="fgAcc0" presStyleIdx="1" presStyleCnt="2">
        <dgm:presLayoutVars>
          <dgm:chPref val="3"/>
        </dgm:presLayoutVars>
      </dgm:prSet>
      <dgm:spPr/>
    </dgm:pt>
    <dgm:pt modelId="{A1AD3B48-E3EA-494C-8084-E71E676CDDF1}" type="pres">
      <dgm:prSet presAssocID="{859E2742-84EB-4694-A38B-0BA2ACBE349B}" presName="hierChild2" presStyleCnt="0"/>
      <dgm:spPr/>
    </dgm:pt>
  </dgm:ptLst>
  <dgm:cxnLst>
    <dgm:cxn modelId="{735F4B27-C3DB-44FC-9BB3-B5AA2A2824B4}" type="presOf" srcId="{E46D3473-1CBA-4C7E-8843-DD2AC335D4EA}" destId="{B0F8C46B-9087-4C16-BD45-1ED1E27E48CE}" srcOrd="0" destOrd="0" presId="urn:microsoft.com/office/officeart/2005/8/layout/hierarchy1"/>
    <dgm:cxn modelId="{1602592F-FA29-471A-94DB-EC1F9F8D7189}" srcId="{E46D3473-1CBA-4C7E-8843-DD2AC335D4EA}" destId="{A3454EE7-D978-4E63-AB4A-FC7028A8F79F}" srcOrd="0" destOrd="0" parTransId="{C7ECE7FB-C475-4E57-941E-19E746766269}" sibTransId="{96E9F23C-2AAA-4E9B-A346-70072EE544E0}"/>
    <dgm:cxn modelId="{2C607F71-3FF7-402F-8312-6E7755A0466F}" type="presOf" srcId="{859E2742-84EB-4694-A38B-0BA2ACBE349B}" destId="{0743C357-9EAD-4232-BF42-E08A0C8AA4F7}" srcOrd="0" destOrd="0" presId="urn:microsoft.com/office/officeart/2005/8/layout/hierarchy1"/>
    <dgm:cxn modelId="{26D358A2-A500-4C15-8C01-0F9EC208AB26}" srcId="{E46D3473-1CBA-4C7E-8843-DD2AC335D4EA}" destId="{859E2742-84EB-4694-A38B-0BA2ACBE349B}" srcOrd="1" destOrd="0" parTransId="{FCFF7676-014A-40A6-8CB3-97B7B3832E6A}" sibTransId="{A1FD6196-019D-4CF3-9CDF-B5A7314E2FBF}"/>
    <dgm:cxn modelId="{10CD97D9-E316-4D2B-9C9C-DD6BBFF8ECDA}" type="presOf" srcId="{A3454EE7-D978-4E63-AB4A-FC7028A8F79F}" destId="{C6B1D014-862D-427C-8C7C-91B0ED5F2327}" srcOrd="0" destOrd="0" presId="urn:microsoft.com/office/officeart/2005/8/layout/hierarchy1"/>
    <dgm:cxn modelId="{5324CB1E-4835-4D0E-813E-DBAE43FFF367}" type="presParOf" srcId="{B0F8C46B-9087-4C16-BD45-1ED1E27E48CE}" destId="{6F0D958B-28E6-4F95-B7B7-0E988A89E0EB}" srcOrd="0" destOrd="0" presId="urn:microsoft.com/office/officeart/2005/8/layout/hierarchy1"/>
    <dgm:cxn modelId="{ED9D5F53-9CAE-4E76-B00F-795FF080779B}" type="presParOf" srcId="{6F0D958B-28E6-4F95-B7B7-0E988A89E0EB}" destId="{882B1278-3961-439D-A23A-F8C9B30C87ED}" srcOrd="0" destOrd="0" presId="urn:microsoft.com/office/officeart/2005/8/layout/hierarchy1"/>
    <dgm:cxn modelId="{FBDBF1C6-6A6F-4712-A10A-535EB8EC11A9}" type="presParOf" srcId="{882B1278-3961-439D-A23A-F8C9B30C87ED}" destId="{FB1A60C4-C540-4846-B420-AAB1307A03AA}" srcOrd="0" destOrd="0" presId="urn:microsoft.com/office/officeart/2005/8/layout/hierarchy1"/>
    <dgm:cxn modelId="{3A003202-8295-4CA0-9ADB-9D191246796E}" type="presParOf" srcId="{882B1278-3961-439D-A23A-F8C9B30C87ED}" destId="{C6B1D014-862D-427C-8C7C-91B0ED5F2327}" srcOrd="1" destOrd="0" presId="urn:microsoft.com/office/officeart/2005/8/layout/hierarchy1"/>
    <dgm:cxn modelId="{0D5A479B-D40B-46BA-945C-16BCD46D88F7}" type="presParOf" srcId="{6F0D958B-28E6-4F95-B7B7-0E988A89E0EB}" destId="{5A0356F1-7AC8-43FB-8487-135EE9562E68}" srcOrd="1" destOrd="0" presId="urn:microsoft.com/office/officeart/2005/8/layout/hierarchy1"/>
    <dgm:cxn modelId="{E69CEEB5-ADD3-4BC0-AC9A-8C112D71E23B}" type="presParOf" srcId="{B0F8C46B-9087-4C16-BD45-1ED1E27E48CE}" destId="{FF2BFC07-4FE1-4FFF-9F87-772E87F68CE4}" srcOrd="1" destOrd="0" presId="urn:microsoft.com/office/officeart/2005/8/layout/hierarchy1"/>
    <dgm:cxn modelId="{2C76E5AD-64CC-4F0C-AA4D-54A1E0B5ED2D}" type="presParOf" srcId="{FF2BFC07-4FE1-4FFF-9F87-772E87F68CE4}" destId="{1EEA508E-93EC-47D6-8198-61EA9E365DC6}" srcOrd="0" destOrd="0" presId="urn:microsoft.com/office/officeart/2005/8/layout/hierarchy1"/>
    <dgm:cxn modelId="{A7CA8C69-0992-4AB6-BC2F-97E0FF66AA43}" type="presParOf" srcId="{1EEA508E-93EC-47D6-8198-61EA9E365DC6}" destId="{D57D9F38-C54E-4B59-8DF9-3042E5DD9773}" srcOrd="0" destOrd="0" presId="urn:microsoft.com/office/officeart/2005/8/layout/hierarchy1"/>
    <dgm:cxn modelId="{844C958E-C0C2-407F-9FA7-0FE8C50EF1BC}" type="presParOf" srcId="{1EEA508E-93EC-47D6-8198-61EA9E365DC6}" destId="{0743C357-9EAD-4232-BF42-E08A0C8AA4F7}" srcOrd="1" destOrd="0" presId="urn:microsoft.com/office/officeart/2005/8/layout/hierarchy1"/>
    <dgm:cxn modelId="{D45B4317-14F1-415E-B015-02E0CC2AC417}" type="presParOf" srcId="{FF2BFC07-4FE1-4FFF-9F87-772E87F68CE4}" destId="{A1AD3B48-E3EA-494C-8084-E71E676CDDF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00CF69-504C-4F25-89E6-77471BFCB3E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94687457-0B92-4448-9DA0-4486E3F04A7F}">
      <dgm:prSet custT="1"/>
      <dgm:spPr/>
      <dgm:t>
        <a:bodyPr/>
        <a:lstStyle/>
        <a:p>
          <a:r>
            <a:rPr lang="en-US" sz="1400"/>
            <a:t>Poor or inconsistent communication</a:t>
          </a:r>
        </a:p>
      </dgm:t>
    </dgm:pt>
    <dgm:pt modelId="{8A6E43D2-9661-46F0-9FF6-4E3ED36A5DE8}" type="parTrans" cxnId="{18C171D6-014B-4CF9-AC58-0288987223F2}">
      <dgm:prSet/>
      <dgm:spPr/>
      <dgm:t>
        <a:bodyPr/>
        <a:lstStyle/>
        <a:p>
          <a:endParaRPr lang="en-US" sz="1400"/>
        </a:p>
      </dgm:t>
    </dgm:pt>
    <dgm:pt modelId="{6152F711-C39B-4333-AEBF-C37A683575A3}" type="sibTrans" cxnId="{18C171D6-014B-4CF9-AC58-0288987223F2}">
      <dgm:prSet/>
      <dgm:spPr/>
      <dgm:t>
        <a:bodyPr/>
        <a:lstStyle/>
        <a:p>
          <a:endParaRPr lang="en-US" sz="1400"/>
        </a:p>
      </dgm:t>
    </dgm:pt>
    <dgm:pt modelId="{55621436-9804-4DCC-B9CC-ADD14B154275}">
      <dgm:prSet custT="1"/>
      <dgm:spPr/>
      <dgm:t>
        <a:bodyPr/>
        <a:lstStyle/>
        <a:p>
          <a:r>
            <a:rPr lang="en-US" sz="1400"/>
            <a:t>Perception of being treated unfairly</a:t>
          </a:r>
        </a:p>
      </dgm:t>
    </dgm:pt>
    <dgm:pt modelId="{0C3C02AA-96FD-41E9-930B-FE2814C7A760}" type="parTrans" cxnId="{47203D82-13CE-42FA-9454-557E6EE76A27}">
      <dgm:prSet/>
      <dgm:spPr/>
      <dgm:t>
        <a:bodyPr/>
        <a:lstStyle/>
        <a:p>
          <a:endParaRPr lang="en-US" sz="1400"/>
        </a:p>
      </dgm:t>
    </dgm:pt>
    <dgm:pt modelId="{F9C585BF-0AFD-4FC3-B659-C45A84B2DA45}" type="sibTrans" cxnId="{47203D82-13CE-42FA-9454-557E6EE76A27}">
      <dgm:prSet/>
      <dgm:spPr/>
      <dgm:t>
        <a:bodyPr/>
        <a:lstStyle/>
        <a:p>
          <a:endParaRPr lang="en-US" sz="1400"/>
        </a:p>
      </dgm:t>
    </dgm:pt>
    <dgm:pt modelId="{2265F842-E80A-49A9-85F5-CCBF8310F641}">
      <dgm:prSet custT="1"/>
      <dgm:spPr/>
      <dgm:t>
        <a:bodyPr/>
        <a:lstStyle/>
        <a:p>
          <a:r>
            <a:rPr lang="en-US" sz="1400"/>
            <a:t>Expectations are not clearly stated or understood</a:t>
          </a:r>
        </a:p>
      </dgm:t>
    </dgm:pt>
    <dgm:pt modelId="{48352E37-151E-4DE8-A6FC-4DA21EFCCAF1}" type="parTrans" cxnId="{973AB772-E4CC-46FB-8FB9-8C16572C46CA}">
      <dgm:prSet/>
      <dgm:spPr/>
      <dgm:t>
        <a:bodyPr/>
        <a:lstStyle/>
        <a:p>
          <a:endParaRPr lang="en-US" sz="1400"/>
        </a:p>
      </dgm:t>
    </dgm:pt>
    <dgm:pt modelId="{5A83884C-9493-4EDF-B7B4-BC3AC61AEC90}" type="sibTrans" cxnId="{973AB772-E4CC-46FB-8FB9-8C16572C46CA}">
      <dgm:prSet/>
      <dgm:spPr/>
      <dgm:t>
        <a:bodyPr/>
        <a:lstStyle/>
        <a:p>
          <a:endParaRPr lang="en-US" sz="1400"/>
        </a:p>
      </dgm:t>
    </dgm:pt>
    <dgm:pt modelId="{3CC35127-AD9D-455A-A0E3-57FD7322034D}">
      <dgm:prSet custT="1"/>
      <dgm:spPr/>
      <dgm:t>
        <a:bodyPr/>
        <a:lstStyle/>
        <a:p>
          <a:r>
            <a:rPr lang="en-US" sz="1400"/>
            <a:t>Feedback not given when poor performance or results first observed</a:t>
          </a:r>
        </a:p>
      </dgm:t>
    </dgm:pt>
    <dgm:pt modelId="{FD33225B-8CEC-45FE-BC7E-7E1CD8A7981F}" type="parTrans" cxnId="{9810613F-325E-4982-86B3-4063F3E7D93C}">
      <dgm:prSet/>
      <dgm:spPr/>
      <dgm:t>
        <a:bodyPr/>
        <a:lstStyle/>
        <a:p>
          <a:endParaRPr lang="en-US" sz="1400"/>
        </a:p>
      </dgm:t>
    </dgm:pt>
    <dgm:pt modelId="{F1C555E1-77CE-43BE-840A-03B431C02627}" type="sibTrans" cxnId="{9810613F-325E-4982-86B3-4063F3E7D93C}">
      <dgm:prSet/>
      <dgm:spPr/>
      <dgm:t>
        <a:bodyPr/>
        <a:lstStyle/>
        <a:p>
          <a:endParaRPr lang="en-US" sz="1400"/>
        </a:p>
      </dgm:t>
    </dgm:pt>
    <dgm:pt modelId="{8C61D9EA-BA20-4A33-ADBA-1790A99A2D98}">
      <dgm:prSet custT="1"/>
      <dgm:spPr/>
      <dgm:t>
        <a:bodyPr/>
        <a:lstStyle/>
        <a:p>
          <a:r>
            <a:rPr lang="en-US" sz="1400"/>
            <a:t>Performance issues are not documented when they occur</a:t>
          </a:r>
        </a:p>
      </dgm:t>
    </dgm:pt>
    <dgm:pt modelId="{FA5C5853-8310-4C20-8713-C9FD832A3588}" type="parTrans" cxnId="{0C458C4C-1C32-40CC-A218-EED77E8EF3AC}">
      <dgm:prSet/>
      <dgm:spPr/>
      <dgm:t>
        <a:bodyPr/>
        <a:lstStyle/>
        <a:p>
          <a:endParaRPr lang="en-US" sz="1400"/>
        </a:p>
      </dgm:t>
    </dgm:pt>
    <dgm:pt modelId="{A9224FFC-F0C9-46C6-BA4D-7480E376791B}" type="sibTrans" cxnId="{0C458C4C-1C32-40CC-A218-EED77E8EF3AC}">
      <dgm:prSet/>
      <dgm:spPr/>
      <dgm:t>
        <a:bodyPr/>
        <a:lstStyle/>
        <a:p>
          <a:endParaRPr lang="en-US" sz="1400"/>
        </a:p>
      </dgm:t>
    </dgm:pt>
    <dgm:pt modelId="{F292AC23-093A-404A-B1DC-E24BFC9A8B2F}">
      <dgm:prSet custT="1"/>
      <dgm:spPr/>
      <dgm:t>
        <a:bodyPr/>
        <a:lstStyle/>
        <a:p>
          <a:r>
            <a:rPr lang="en-US" sz="1400"/>
            <a:t>SCSEP project staff are not consulted when issues arise at the Host Agency </a:t>
          </a:r>
        </a:p>
      </dgm:t>
    </dgm:pt>
    <dgm:pt modelId="{041EE9A8-944A-448B-B991-627CEFCB600E}" type="parTrans" cxnId="{B3524897-952D-445A-BE4B-B8C77D889CB8}">
      <dgm:prSet/>
      <dgm:spPr/>
      <dgm:t>
        <a:bodyPr/>
        <a:lstStyle/>
        <a:p>
          <a:endParaRPr lang="en-US" sz="1400"/>
        </a:p>
      </dgm:t>
    </dgm:pt>
    <dgm:pt modelId="{418F88EE-7872-465F-A213-07EC5D812F8D}" type="sibTrans" cxnId="{B3524897-952D-445A-BE4B-B8C77D889CB8}">
      <dgm:prSet/>
      <dgm:spPr/>
      <dgm:t>
        <a:bodyPr/>
        <a:lstStyle/>
        <a:p>
          <a:endParaRPr lang="en-US" sz="1400"/>
        </a:p>
      </dgm:t>
    </dgm:pt>
    <dgm:pt modelId="{EE4A4774-BDE8-4177-8373-413A5B9EFA3B}">
      <dgm:prSet custT="1"/>
      <dgm:spPr/>
      <dgm:t>
        <a:bodyPr/>
        <a:lstStyle/>
        <a:p>
          <a:r>
            <a:rPr lang="en-US" sz="1400"/>
            <a:t>Job seeker does not receive critical feedback because giving “bad news” is uncomfortable and put off</a:t>
          </a:r>
        </a:p>
      </dgm:t>
    </dgm:pt>
    <dgm:pt modelId="{DFA4381B-D99F-4FBD-B8FD-478FA50D0E10}" type="parTrans" cxnId="{72C2A8C1-5035-42FB-845F-12686E1D9909}">
      <dgm:prSet/>
      <dgm:spPr/>
      <dgm:t>
        <a:bodyPr/>
        <a:lstStyle/>
        <a:p>
          <a:endParaRPr lang="en-US" sz="1400"/>
        </a:p>
      </dgm:t>
    </dgm:pt>
    <dgm:pt modelId="{814CD02E-5DB1-46C2-8AAF-4C3B106D6D6D}" type="sibTrans" cxnId="{72C2A8C1-5035-42FB-845F-12686E1D9909}">
      <dgm:prSet/>
      <dgm:spPr/>
      <dgm:t>
        <a:bodyPr/>
        <a:lstStyle/>
        <a:p>
          <a:endParaRPr lang="en-US" sz="1400"/>
        </a:p>
      </dgm:t>
    </dgm:pt>
    <dgm:pt modelId="{C06BED78-25E5-4672-B460-C4C5C3220848}">
      <dgm:prSet custT="1"/>
      <dgm:spPr/>
      <dgm:t>
        <a:bodyPr/>
        <a:lstStyle/>
        <a:p>
          <a:r>
            <a:rPr lang="en-US" sz="1400"/>
            <a:t>Project staff lets feelings of frustration with the job seeker to grow and then makes the decision to terminate without following Progressive Discipline steps</a:t>
          </a:r>
        </a:p>
      </dgm:t>
    </dgm:pt>
    <dgm:pt modelId="{07AFC5E7-A979-4D1C-8120-8F6FE886FEC4}" type="parTrans" cxnId="{A49A058B-B51F-4BC6-ADBE-6F1E04893B54}">
      <dgm:prSet/>
      <dgm:spPr/>
      <dgm:t>
        <a:bodyPr/>
        <a:lstStyle/>
        <a:p>
          <a:endParaRPr lang="en-US" sz="1400"/>
        </a:p>
      </dgm:t>
    </dgm:pt>
    <dgm:pt modelId="{F03BF4F5-CA1E-4207-BB47-A7F66481F872}" type="sibTrans" cxnId="{A49A058B-B51F-4BC6-ADBE-6F1E04893B54}">
      <dgm:prSet/>
      <dgm:spPr/>
      <dgm:t>
        <a:bodyPr/>
        <a:lstStyle/>
        <a:p>
          <a:endParaRPr lang="en-US" sz="1400"/>
        </a:p>
      </dgm:t>
    </dgm:pt>
    <dgm:pt modelId="{CA93257F-CF62-4DA1-9C3F-EF5BC82895CF}" type="pres">
      <dgm:prSet presAssocID="{CE00CF69-504C-4F25-89E6-77471BFCB3E5}" presName="diagram" presStyleCnt="0">
        <dgm:presLayoutVars>
          <dgm:dir/>
          <dgm:resizeHandles val="exact"/>
        </dgm:presLayoutVars>
      </dgm:prSet>
      <dgm:spPr/>
    </dgm:pt>
    <dgm:pt modelId="{0236882D-5CAD-4F1B-AFFD-095F764CD9CB}" type="pres">
      <dgm:prSet presAssocID="{94687457-0B92-4448-9DA0-4486E3F04A7F}" presName="node" presStyleLbl="node1" presStyleIdx="0" presStyleCnt="8">
        <dgm:presLayoutVars>
          <dgm:bulletEnabled val="1"/>
        </dgm:presLayoutVars>
      </dgm:prSet>
      <dgm:spPr/>
    </dgm:pt>
    <dgm:pt modelId="{BD364565-7DE1-4711-94A2-F5D670722974}" type="pres">
      <dgm:prSet presAssocID="{6152F711-C39B-4333-AEBF-C37A683575A3}" presName="sibTrans" presStyleCnt="0"/>
      <dgm:spPr/>
    </dgm:pt>
    <dgm:pt modelId="{1A9F6EA3-E645-45AE-B499-71244DA3D654}" type="pres">
      <dgm:prSet presAssocID="{55621436-9804-4DCC-B9CC-ADD14B154275}" presName="node" presStyleLbl="node1" presStyleIdx="1" presStyleCnt="8">
        <dgm:presLayoutVars>
          <dgm:bulletEnabled val="1"/>
        </dgm:presLayoutVars>
      </dgm:prSet>
      <dgm:spPr/>
    </dgm:pt>
    <dgm:pt modelId="{9BFB49A8-8FC6-4184-B37B-C6A151FC263E}" type="pres">
      <dgm:prSet presAssocID="{F9C585BF-0AFD-4FC3-B659-C45A84B2DA45}" presName="sibTrans" presStyleCnt="0"/>
      <dgm:spPr/>
    </dgm:pt>
    <dgm:pt modelId="{9BF080EF-47BE-4B65-8353-E718FA9E2A2C}" type="pres">
      <dgm:prSet presAssocID="{2265F842-E80A-49A9-85F5-CCBF8310F641}" presName="node" presStyleLbl="node1" presStyleIdx="2" presStyleCnt="8">
        <dgm:presLayoutVars>
          <dgm:bulletEnabled val="1"/>
        </dgm:presLayoutVars>
      </dgm:prSet>
      <dgm:spPr/>
    </dgm:pt>
    <dgm:pt modelId="{355AAE32-DF87-4C76-AE6B-DAF97A03EC03}" type="pres">
      <dgm:prSet presAssocID="{5A83884C-9493-4EDF-B7B4-BC3AC61AEC90}" presName="sibTrans" presStyleCnt="0"/>
      <dgm:spPr/>
    </dgm:pt>
    <dgm:pt modelId="{F1D52AC5-B6F9-4DDF-B636-359C90FF1C93}" type="pres">
      <dgm:prSet presAssocID="{3CC35127-AD9D-455A-A0E3-57FD7322034D}" presName="node" presStyleLbl="node1" presStyleIdx="3" presStyleCnt="8">
        <dgm:presLayoutVars>
          <dgm:bulletEnabled val="1"/>
        </dgm:presLayoutVars>
      </dgm:prSet>
      <dgm:spPr/>
    </dgm:pt>
    <dgm:pt modelId="{FBB6D257-D60A-4DA0-844D-F0C693DA6D1E}" type="pres">
      <dgm:prSet presAssocID="{F1C555E1-77CE-43BE-840A-03B431C02627}" presName="sibTrans" presStyleCnt="0"/>
      <dgm:spPr/>
    </dgm:pt>
    <dgm:pt modelId="{9B1151A7-3ED6-453D-88CB-25EF8C3A051C}" type="pres">
      <dgm:prSet presAssocID="{8C61D9EA-BA20-4A33-ADBA-1790A99A2D98}" presName="node" presStyleLbl="node1" presStyleIdx="4" presStyleCnt="8">
        <dgm:presLayoutVars>
          <dgm:bulletEnabled val="1"/>
        </dgm:presLayoutVars>
      </dgm:prSet>
      <dgm:spPr/>
    </dgm:pt>
    <dgm:pt modelId="{146970ED-CEAB-4B22-8D70-DEB49FBC500D}" type="pres">
      <dgm:prSet presAssocID="{A9224FFC-F0C9-46C6-BA4D-7480E376791B}" presName="sibTrans" presStyleCnt="0"/>
      <dgm:spPr/>
    </dgm:pt>
    <dgm:pt modelId="{E394743A-95F4-4FBF-992F-6F93242F9116}" type="pres">
      <dgm:prSet presAssocID="{F292AC23-093A-404A-B1DC-E24BFC9A8B2F}" presName="node" presStyleLbl="node1" presStyleIdx="5" presStyleCnt="8">
        <dgm:presLayoutVars>
          <dgm:bulletEnabled val="1"/>
        </dgm:presLayoutVars>
      </dgm:prSet>
      <dgm:spPr/>
    </dgm:pt>
    <dgm:pt modelId="{D7759C69-A1D6-4FB8-8732-C1AF55B2EA0A}" type="pres">
      <dgm:prSet presAssocID="{418F88EE-7872-465F-A213-07EC5D812F8D}" presName="sibTrans" presStyleCnt="0"/>
      <dgm:spPr/>
    </dgm:pt>
    <dgm:pt modelId="{0DACFA67-40BE-4C57-AAFD-0CC54069B90F}" type="pres">
      <dgm:prSet presAssocID="{EE4A4774-BDE8-4177-8373-413A5B9EFA3B}" presName="node" presStyleLbl="node1" presStyleIdx="6" presStyleCnt="8">
        <dgm:presLayoutVars>
          <dgm:bulletEnabled val="1"/>
        </dgm:presLayoutVars>
      </dgm:prSet>
      <dgm:spPr/>
    </dgm:pt>
    <dgm:pt modelId="{9D5D69B7-7B25-4C69-A0F6-5AADA315BDDF}" type="pres">
      <dgm:prSet presAssocID="{814CD02E-5DB1-46C2-8AAF-4C3B106D6D6D}" presName="sibTrans" presStyleCnt="0"/>
      <dgm:spPr/>
    </dgm:pt>
    <dgm:pt modelId="{0408F9AF-81F7-4942-A114-072025207E47}" type="pres">
      <dgm:prSet presAssocID="{C06BED78-25E5-4672-B460-C4C5C3220848}" presName="node" presStyleLbl="node1" presStyleIdx="7" presStyleCnt="8">
        <dgm:presLayoutVars>
          <dgm:bulletEnabled val="1"/>
        </dgm:presLayoutVars>
      </dgm:prSet>
      <dgm:spPr/>
    </dgm:pt>
  </dgm:ptLst>
  <dgm:cxnLst>
    <dgm:cxn modelId="{E47EE001-FF73-47D2-9B2F-D0833DA1B7F6}" type="presOf" srcId="{2265F842-E80A-49A9-85F5-CCBF8310F641}" destId="{9BF080EF-47BE-4B65-8353-E718FA9E2A2C}" srcOrd="0" destOrd="0" presId="urn:microsoft.com/office/officeart/2005/8/layout/default"/>
    <dgm:cxn modelId="{057DC810-A35D-48E2-8BB0-459815A5482B}" type="presOf" srcId="{8C61D9EA-BA20-4A33-ADBA-1790A99A2D98}" destId="{9B1151A7-3ED6-453D-88CB-25EF8C3A051C}" srcOrd="0" destOrd="0" presId="urn:microsoft.com/office/officeart/2005/8/layout/default"/>
    <dgm:cxn modelId="{F0EE5C1A-086F-4DC9-9A94-8303E21DBE93}" type="presOf" srcId="{C06BED78-25E5-4672-B460-C4C5C3220848}" destId="{0408F9AF-81F7-4942-A114-072025207E47}" srcOrd="0" destOrd="0" presId="urn:microsoft.com/office/officeart/2005/8/layout/default"/>
    <dgm:cxn modelId="{4504CD21-E6DD-4A57-861A-B2634353B032}" type="presOf" srcId="{EE4A4774-BDE8-4177-8373-413A5B9EFA3B}" destId="{0DACFA67-40BE-4C57-AAFD-0CC54069B90F}" srcOrd="0" destOrd="0" presId="urn:microsoft.com/office/officeart/2005/8/layout/default"/>
    <dgm:cxn modelId="{9810613F-325E-4982-86B3-4063F3E7D93C}" srcId="{CE00CF69-504C-4F25-89E6-77471BFCB3E5}" destId="{3CC35127-AD9D-455A-A0E3-57FD7322034D}" srcOrd="3" destOrd="0" parTransId="{FD33225B-8CEC-45FE-BC7E-7E1CD8A7981F}" sibTransId="{F1C555E1-77CE-43BE-840A-03B431C02627}"/>
    <dgm:cxn modelId="{D9FE415F-EE7D-42B1-A411-66222AB7FD9E}" type="presOf" srcId="{CE00CF69-504C-4F25-89E6-77471BFCB3E5}" destId="{CA93257F-CF62-4DA1-9C3F-EF5BC82895CF}" srcOrd="0" destOrd="0" presId="urn:microsoft.com/office/officeart/2005/8/layout/default"/>
    <dgm:cxn modelId="{0C458C4C-1C32-40CC-A218-EED77E8EF3AC}" srcId="{CE00CF69-504C-4F25-89E6-77471BFCB3E5}" destId="{8C61D9EA-BA20-4A33-ADBA-1790A99A2D98}" srcOrd="4" destOrd="0" parTransId="{FA5C5853-8310-4C20-8713-C9FD832A3588}" sibTransId="{A9224FFC-F0C9-46C6-BA4D-7480E376791B}"/>
    <dgm:cxn modelId="{973AB772-E4CC-46FB-8FB9-8C16572C46CA}" srcId="{CE00CF69-504C-4F25-89E6-77471BFCB3E5}" destId="{2265F842-E80A-49A9-85F5-CCBF8310F641}" srcOrd="2" destOrd="0" parTransId="{48352E37-151E-4DE8-A6FC-4DA21EFCCAF1}" sibTransId="{5A83884C-9493-4EDF-B7B4-BC3AC61AEC90}"/>
    <dgm:cxn modelId="{47203D82-13CE-42FA-9454-557E6EE76A27}" srcId="{CE00CF69-504C-4F25-89E6-77471BFCB3E5}" destId="{55621436-9804-4DCC-B9CC-ADD14B154275}" srcOrd="1" destOrd="0" parTransId="{0C3C02AA-96FD-41E9-930B-FE2814C7A760}" sibTransId="{F9C585BF-0AFD-4FC3-B659-C45A84B2DA45}"/>
    <dgm:cxn modelId="{A49A058B-B51F-4BC6-ADBE-6F1E04893B54}" srcId="{CE00CF69-504C-4F25-89E6-77471BFCB3E5}" destId="{C06BED78-25E5-4672-B460-C4C5C3220848}" srcOrd="7" destOrd="0" parTransId="{07AFC5E7-A979-4D1C-8120-8F6FE886FEC4}" sibTransId="{F03BF4F5-CA1E-4207-BB47-A7F66481F872}"/>
    <dgm:cxn modelId="{B3524897-952D-445A-BE4B-B8C77D889CB8}" srcId="{CE00CF69-504C-4F25-89E6-77471BFCB3E5}" destId="{F292AC23-093A-404A-B1DC-E24BFC9A8B2F}" srcOrd="5" destOrd="0" parTransId="{041EE9A8-944A-448B-B991-627CEFCB600E}" sibTransId="{418F88EE-7872-465F-A213-07EC5D812F8D}"/>
    <dgm:cxn modelId="{72C2A8C1-5035-42FB-845F-12686E1D9909}" srcId="{CE00CF69-504C-4F25-89E6-77471BFCB3E5}" destId="{EE4A4774-BDE8-4177-8373-413A5B9EFA3B}" srcOrd="6" destOrd="0" parTransId="{DFA4381B-D99F-4FBD-B8FD-478FA50D0E10}" sibTransId="{814CD02E-5DB1-46C2-8AAF-4C3B106D6D6D}"/>
    <dgm:cxn modelId="{4F4C45C6-639F-4F37-B373-E13544F9A450}" type="presOf" srcId="{94687457-0B92-4448-9DA0-4486E3F04A7F}" destId="{0236882D-5CAD-4F1B-AFFD-095F764CD9CB}" srcOrd="0" destOrd="0" presId="urn:microsoft.com/office/officeart/2005/8/layout/default"/>
    <dgm:cxn modelId="{56D76ED2-698D-4E23-A399-8756FA77F816}" type="presOf" srcId="{3CC35127-AD9D-455A-A0E3-57FD7322034D}" destId="{F1D52AC5-B6F9-4DDF-B636-359C90FF1C93}" srcOrd="0" destOrd="0" presId="urn:microsoft.com/office/officeart/2005/8/layout/default"/>
    <dgm:cxn modelId="{18C171D6-014B-4CF9-AC58-0288987223F2}" srcId="{CE00CF69-504C-4F25-89E6-77471BFCB3E5}" destId="{94687457-0B92-4448-9DA0-4486E3F04A7F}" srcOrd="0" destOrd="0" parTransId="{8A6E43D2-9661-46F0-9FF6-4E3ED36A5DE8}" sibTransId="{6152F711-C39B-4333-AEBF-C37A683575A3}"/>
    <dgm:cxn modelId="{346EAEDC-CAF7-414C-A70E-88382783B915}" type="presOf" srcId="{55621436-9804-4DCC-B9CC-ADD14B154275}" destId="{1A9F6EA3-E645-45AE-B499-71244DA3D654}" srcOrd="0" destOrd="0" presId="urn:microsoft.com/office/officeart/2005/8/layout/default"/>
    <dgm:cxn modelId="{191B29ED-1B98-44BC-9E2E-B8E8FCDB81A9}" type="presOf" srcId="{F292AC23-093A-404A-B1DC-E24BFC9A8B2F}" destId="{E394743A-95F4-4FBF-992F-6F93242F9116}" srcOrd="0" destOrd="0" presId="urn:microsoft.com/office/officeart/2005/8/layout/default"/>
    <dgm:cxn modelId="{E8F230BC-724E-4B59-A57E-9238A07FEF66}" type="presParOf" srcId="{CA93257F-CF62-4DA1-9C3F-EF5BC82895CF}" destId="{0236882D-5CAD-4F1B-AFFD-095F764CD9CB}" srcOrd="0" destOrd="0" presId="urn:microsoft.com/office/officeart/2005/8/layout/default"/>
    <dgm:cxn modelId="{9B91B249-B110-493B-85FD-F5C47840A653}" type="presParOf" srcId="{CA93257F-CF62-4DA1-9C3F-EF5BC82895CF}" destId="{BD364565-7DE1-4711-94A2-F5D670722974}" srcOrd="1" destOrd="0" presId="urn:microsoft.com/office/officeart/2005/8/layout/default"/>
    <dgm:cxn modelId="{36CA8639-9781-4A70-BD86-E58D2747ED08}" type="presParOf" srcId="{CA93257F-CF62-4DA1-9C3F-EF5BC82895CF}" destId="{1A9F6EA3-E645-45AE-B499-71244DA3D654}" srcOrd="2" destOrd="0" presId="urn:microsoft.com/office/officeart/2005/8/layout/default"/>
    <dgm:cxn modelId="{B423E44C-B552-44EC-B4ED-4A901009AB36}" type="presParOf" srcId="{CA93257F-CF62-4DA1-9C3F-EF5BC82895CF}" destId="{9BFB49A8-8FC6-4184-B37B-C6A151FC263E}" srcOrd="3" destOrd="0" presId="urn:microsoft.com/office/officeart/2005/8/layout/default"/>
    <dgm:cxn modelId="{6FB28E0E-E1E5-412C-B5B4-D399D8EB28A4}" type="presParOf" srcId="{CA93257F-CF62-4DA1-9C3F-EF5BC82895CF}" destId="{9BF080EF-47BE-4B65-8353-E718FA9E2A2C}" srcOrd="4" destOrd="0" presId="urn:microsoft.com/office/officeart/2005/8/layout/default"/>
    <dgm:cxn modelId="{4B4095B3-1914-4EAC-97E1-4C0DA2253F17}" type="presParOf" srcId="{CA93257F-CF62-4DA1-9C3F-EF5BC82895CF}" destId="{355AAE32-DF87-4C76-AE6B-DAF97A03EC03}" srcOrd="5" destOrd="0" presId="urn:microsoft.com/office/officeart/2005/8/layout/default"/>
    <dgm:cxn modelId="{B4F4B563-DC5F-4081-B946-5ADE425494A6}" type="presParOf" srcId="{CA93257F-CF62-4DA1-9C3F-EF5BC82895CF}" destId="{F1D52AC5-B6F9-4DDF-B636-359C90FF1C93}" srcOrd="6" destOrd="0" presId="urn:microsoft.com/office/officeart/2005/8/layout/default"/>
    <dgm:cxn modelId="{BCFB5FB0-EF91-4876-8F5B-EA5EFD0977DD}" type="presParOf" srcId="{CA93257F-CF62-4DA1-9C3F-EF5BC82895CF}" destId="{FBB6D257-D60A-4DA0-844D-F0C693DA6D1E}" srcOrd="7" destOrd="0" presId="urn:microsoft.com/office/officeart/2005/8/layout/default"/>
    <dgm:cxn modelId="{2DEE579A-05A4-4995-9DC1-CBDC6ADDDCAC}" type="presParOf" srcId="{CA93257F-CF62-4DA1-9C3F-EF5BC82895CF}" destId="{9B1151A7-3ED6-453D-88CB-25EF8C3A051C}" srcOrd="8" destOrd="0" presId="urn:microsoft.com/office/officeart/2005/8/layout/default"/>
    <dgm:cxn modelId="{5063273D-4201-4B06-94F0-578D976E5C4A}" type="presParOf" srcId="{CA93257F-CF62-4DA1-9C3F-EF5BC82895CF}" destId="{146970ED-CEAB-4B22-8D70-DEB49FBC500D}" srcOrd="9" destOrd="0" presId="urn:microsoft.com/office/officeart/2005/8/layout/default"/>
    <dgm:cxn modelId="{3A5EDBDC-7EFF-43E7-A960-48143FC2D5DB}" type="presParOf" srcId="{CA93257F-CF62-4DA1-9C3F-EF5BC82895CF}" destId="{E394743A-95F4-4FBF-992F-6F93242F9116}" srcOrd="10" destOrd="0" presId="urn:microsoft.com/office/officeart/2005/8/layout/default"/>
    <dgm:cxn modelId="{648ED2F7-A31E-4D59-8274-22B1FB34E150}" type="presParOf" srcId="{CA93257F-CF62-4DA1-9C3F-EF5BC82895CF}" destId="{D7759C69-A1D6-4FB8-8732-C1AF55B2EA0A}" srcOrd="11" destOrd="0" presId="urn:microsoft.com/office/officeart/2005/8/layout/default"/>
    <dgm:cxn modelId="{5567172B-6237-4610-8E43-1B623D54C8AF}" type="presParOf" srcId="{CA93257F-CF62-4DA1-9C3F-EF5BC82895CF}" destId="{0DACFA67-40BE-4C57-AAFD-0CC54069B90F}" srcOrd="12" destOrd="0" presId="urn:microsoft.com/office/officeart/2005/8/layout/default"/>
    <dgm:cxn modelId="{A7AB611D-39CD-4EDD-A76D-073489DFCF3C}" type="presParOf" srcId="{CA93257F-CF62-4DA1-9C3F-EF5BC82895CF}" destId="{9D5D69B7-7B25-4C69-A0F6-5AADA315BDDF}" srcOrd="13" destOrd="0" presId="urn:microsoft.com/office/officeart/2005/8/layout/default"/>
    <dgm:cxn modelId="{C0802063-A8E7-4B84-830D-0D6FCD8E0610}" type="presParOf" srcId="{CA93257F-CF62-4DA1-9C3F-EF5BC82895CF}" destId="{0408F9AF-81F7-4942-A114-072025207E4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39E6E-3DFF-4030-8C7B-FAB2CDEF1B83}">
      <dsp:nvSpPr>
        <dsp:cNvPr id="0" name=""/>
        <dsp:cNvSpPr/>
      </dsp:nvSpPr>
      <dsp:spPr>
        <a:xfrm rot="5400000">
          <a:off x="4801038" y="194118"/>
          <a:ext cx="2951339" cy="2567665"/>
        </a:xfrm>
        <a:prstGeom prst="hexagon">
          <a:avLst>
            <a:gd name="adj" fmla="val 25000"/>
            <a:gd name="vf" fmla="val 115470"/>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Montserrat" panose="00000500000000000000" pitchFamily="2" charset="0"/>
              <a:cs typeface="Arial"/>
            </a:rPr>
            <a:t>Terminations</a:t>
          </a:r>
        </a:p>
        <a:p>
          <a:pPr marL="0" lvl="0" indent="0" algn="ctr" defTabSz="800100" rtl="0">
            <a:lnSpc>
              <a:spcPct val="90000"/>
            </a:lnSpc>
            <a:spcBef>
              <a:spcPct val="0"/>
            </a:spcBef>
            <a:spcAft>
              <a:spcPct val="35000"/>
            </a:spcAft>
            <a:buNone/>
          </a:pPr>
          <a:r>
            <a:rPr lang="en-US" sz="1800" b="1" kern="1200" dirty="0">
              <a:latin typeface="Montserrat" panose="00000500000000000000" pitchFamily="2" charset="0"/>
              <a:cs typeface="Arial"/>
            </a:rPr>
            <a:t> for Cause</a:t>
          </a:r>
        </a:p>
      </dsp:txBody>
      <dsp:txXfrm rot="-5400000">
        <a:off x="5393003" y="462198"/>
        <a:ext cx="1767409" cy="2031505"/>
      </dsp:txXfrm>
    </dsp:sp>
    <dsp:sp modelId="{0B91C895-1BB9-4BE1-B7C1-7FBC4B375DD8}">
      <dsp:nvSpPr>
        <dsp:cNvPr id="0" name=""/>
        <dsp:cNvSpPr/>
      </dsp:nvSpPr>
      <dsp:spPr>
        <a:xfrm>
          <a:off x="7638456" y="592549"/>
          <a:ext cx="3293694" cy="1770803"/>
        </a:xfrm>
        <a:prstGeom prst="rect">
          <a:avLst/>
        </a:prstGeom>
        <a:noFill/>
        <a:ln>
          <a:noFill/>
        </a:ln>
        <a:effectLst/>
      </dsp:spPr>
      <dsp:style>
        <a:lnRef idx="0">
          <a:scrgbClr r="0" g="0" b="0"/>
        </a:lnRef>
        <a:fillRef idx="0">
          <a:scrgbClr r="0" g="0" b="0"/>
        </a:fillRef>
        <a:effectRef idx="0">
          <a:scrgbClr r="0" g="0" b="0"/>
        </a:effectRef>
        <a:fontRef idx="minor"/>
      </dsp:style>
    </dsp:sp>
    <dsp:sp modelId="{5121995A-77AA-41E3-8C91-A069D2A91D34}">
      <dsp:nvSpPr>
        <dsp:cNvPr id="0" name=""/>
        <dsp:cNvSpPr/>
      </dsp:nvSpPr>
      <dsp:spPr>
        <a:xfrm rot="5400000">
          <a:off x="2092383" y="191837"/>
          <a:ext cx="2951339" cy="2567665"/>
        </a:xfrm>
        <a:prstGeom prst="hexagon">
          <a:avLst>
            <a:gd name="adj" fmla="val 25000"/>
            <a:gd name="vf" fmla="val 115470"/>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684348" y="459917"/>
        <a:ext cx="1767409" cy="2031505"/>
      </dsp:txXfrm>
    </dsp:sp>
    <dsp:sp modelId="{4F2C381D-2FA9-4A6E-ABD4-3A5FB9EF01AB}">
      <dsp:nvSpPr>
        <dsp:cNvPr id="0" name=""/>
        <dsp:cNvSpPr/>
      </dsp:nvSpPr>
      <dsp:spPr>
        <a:xfrm rot="5400000">
          <a:off x="3409187" y="2699215"/>
          <a:ext cx="2951339" cy="2567665"/>
        </a:xfrm>
        <a:prstGeom prst="hexagon">
          <a:avLst>
            <a:gd name="adj" fmla="val 25000"/>
            <a:gd name="vf" fmla="val 115470"/>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Montserrat" panose="00000500000000000000" pitchFamily="2" charset="0"/>
              <a:cs typeface="Arial"/>
            </a:rPr>
            <a:t>Mitigating and Managing  Grievances </a:t>
          </a:r>
        </a:p>
      </dsp:txBody>
      <dsp:txXfrm rot="-5400000">
        <a:off x="4001152" y="2967295"/>
        <a:ext cx="1767409" cy="2031505"/>
      </dsp:txXfrm>
    </dsp:sp>
    <dsp:sp modelId="{1931C55D-787B-4F4D-AA29-939C713F8105}">
      <dsp:nvSpPr>
        <dsp:cNvPr id="0" name=""/>
        <dsp:cNvSpPr/>
      </dsp:nvSpPr>
      <dsp:spPr>
        <a:xfrm>
          <a:off x="307329" y="3097646"/>
          <a:ext cx="3187446" cy="1770803"/>
        </a:xfrm>
        <a:prstGeom prst="rect">
          <a:avLst/>
        </a:prstGeom>
        <a:noFill/>
        <a:ln>
          <a:noFill/>
        </a:ln>
        <a:effectLst/>
      </dsp:spPr>
      <dsp:style>
        <a:lnRef idx="0">
          <a:scrgbClr r="0" g="0" b="0"/>
        </a:lnRef>
        <a:fillRef idx="0">
          <a:scrgbClr r="0" g="0" b="0"/>
        </a:fillRef>
        <a:effectRef idx="0">
          <a:scrgbClr r="0" g="0" b="0"/>
        </a:effectRef>
        <a:fontRef idx="minor"/>
      </dsp:style>
    </dsp:sp>
    <dsp:sp modelId="{A7F518BD-CD2D-467C-A113-76BEF8CD4461}">
      <dsp:nvSpPr>
        <dsp:cNvPr id="0" name=""/>
        <dsp:cNvSpPr/>
      </dsp:nvSpPr>
      <dsp:spPr>
        <a:xfrm rot="5400000">
          <a:off x="6182265" y="2699215"/>
          <a:ext cx="2951339" cy="2567665"/>
        </a:xfrm>
        <a:prstGeom prst="hexagon">
          <a:avLst>
            <a:gd name="adj" fmla="val 25000"/>
            <a:gd name="vf" fmla="val 115470"/>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ontserrat" panose="00000500000000000000" pitchFamily="2" charset="0"/>
            </a:rPr>
            <a:t>Questions</a:t>
          </a:r>
        </a:p>
      </dsp:txBody>
      <dsp:txXfrm rot="-5400000">
        <a:off x="6774230" y="2967295"/>
        <a:ext cx="1767409" cy="20315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F1ED0-7CDA-4CF7-B921-84C88A72BA91}">
      <dsp:nvSpPr>
        <dsp:cNvPr id="0" name=""/>
        <dsp:cNvSpPr/>
      </dsp:nvSpPr>
      <dsp:spPr>
        <a:xfrm>
          <a:off x="1656412" y="1801"/>
          <a:ext cx="3429892" cy="20579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Ensure job seekers know what is expected of them while training in the program.</a:t>
          </a:r>
        </a:p>
      </dsp:txBody>
      <dsp:txXfrm>
        <a:off x="1656412" y="1801"/>
        <a:ext cx="3429892" cy="2057935"/>
      </dsp:txXfrm>
    </dsp:sp>
    <dsp:sp modelId="{99117920-7938-43DC-B5AD-D7B2858C730B}">
      <dsp:nvSpPr>
        <dsp:cNvPr id="0" name=""/>
        <dsp:cNvSpPr/>
      </dsp:nvSpPr>
      <dsp:spPr>
        <a:xfrm>
          <a:off x="5429294" y="1801"/>
          <a:ext cx="3429892" cy="20579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Inform job seekers that established policy is similar to what many employers have in place. </a:t>
          </a:r>
        </a:p>
      </dsp:txBody>
      <dsp:txXfrm>
        <a:off x="5429294" y="1801"/>
        <a:ext cx="3429892" cy="2057935"/>
      </dsp:txXfrm>
    </dsp:sp>
    <dsp:sp modelId="{412947D3-B465-4FBD-8C53-2F3CB74C93A9}">
      <dsp:nvSpPr>
        <dsp:cNvPr id="0" name=""/>
        <dsp:cNvSpPr/>
      </dsp:nvSpPr>
      <dsp:spPr>
        <a:xfrm>
          <a:off x="3542853" y="2402726"/>
          <a:ext cx="3429892" cy="20579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Tell job seekers that Community Service Assignments allow them to practice good workplace behavior and professional etiquette in addition to building skills.</a:t>
          </a:r>
        </a:p>
      </dsp:txBody>
      <dsp:txXfrm>
        <a:off x="3542853" y="2402726"/>
        <a:ext cx="3429892" cy="20579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3EA68-B06C-4F66-A622-1469B9A7A912}">
      <dsp:nvSpPr>
        <dsp:cNvPr id="0" name=""/>
        <dsp:cNvSpPr/>
      </dsp:nvSpPr>
      <dsp:spPr>
        <a:xfrm>
          <a:off x="1854831" y="1124365"/>
          <a:ext cx="3234779" cy="21026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During IEP/Assessment discussions, tell the job seeker to alert project staff if the agreed-upon actions are not or cannot be followed.</a:t>
          </a:r>
        </a:p>
      </dsp:txBody>
      <dsp:txXfrm>
        <a:off x="1957472" y="1227006"/>
        <a:ext cx="3029497" cy="1897324"/>
      </dsp:txXfrm>
    </dsp:sp>
    <dsp:sp modelId="{4A90DF67-7370-4093-8E7F-41CB41781C44}">
      <dsp:nvSpPr>
        <dsp:cNvPr id="0" name=""/>
        <dsp:cNvSpPr/>
      </dsp:nvSpPr>
      <dsp:spPr>
        <a:xfrm>
          <a:off x="3472221" y="390090"/>
          <a:ext cx="3571157" cy="3571157"/>
        </a:xfrm>
        <a:custGeom>
          <a:avLst/>
          <a:gdLst/>
          <a:ahLst/>
          <a:cxnLst/>
          <a:rect l="0" t="0" r="0" b="0"/>
          <a:pathLst>
            <a:path>
              <a:moveTo>
                <a:pt x="359483" y="711081"/>
              </a:moveTo>
              <a:arcTo wR="1785578" hR="1785578" stAng="13019780" swAng="636044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FEB7C2-0D5B-4E4B-A061-F121AEB6F7CE}">
      <dsp:nvSpPr>
        <dsp:cNvPr id="0" name=""/>
        <dsp:cNvSpPr/>
      </dsp:nvSpPr>
      <dsp:spPr>
        <a:xfrm>
          <a:off x="5425989" y="1124365"/>
          <a:ext cx="3234779" cy="21026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Remind them that if agreed-upon actions are intentionally not followed, they may be subject to Progressive Discipline, which gives them an opportunity to correct performance but can ultimately result in termination as a last resort if appropriate actions are not taken.</a:t>
          </a:r>
        </a:p>
      </dsp:txBody>
      <dsp:txXfrm>
        <a:off x="5528630" y="1227006"/>
        <a:ext cx="3029497" cy="1897324"/>
      </dsp:txXfrm>
    </dsp:sp>
    <dsp:sp modelId="{FE7857BA-C4F5-4B4C-AA77-04812F6C9248}">
      <dsp:nvSpPr>
        <dsp:cNvPr id="0" name=""/>
        <dsp:cNvSpPr/>
      </dsp:nvSpPr>
      <dsp:spPr>
        <a:xfrm>
          <a:off x="3472221" y="390090"/>
          <a:ext cx="3571157" cy="3571157"/>
        </a:xfrm>
        <a:custGeom>
          <a:avLst/>
          <a:gdLst/>
          <a:ahLst/>
          <a:cxnLst/>
          <a:rect l="0" t="0" r="0" b="0"/>
          <a:pathLst>
            <a:path>
              <a:moveTo>
                <a:pt x="3211674" y="2860075"/>
              </a:moveTo>
              <a:arcTo wR="1785578" hR="1785578" stAng="2219780" swAng="636044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39E6E-3DFF-4030-8C7B-FAB2CDEF1B83}">
      <dsp:nvSpPr>
        <dsp:cNvPr id="0" name=""/>
        <dsp:cNvSpPr/>
      </dsp:nvSpPr>
      <dsp:spPr>
        <a:xfrm rot="5400000">
          <a:off x="4904721" y="185901"/>
          <a:ext cx="2852301" cy="2481502"/>
        </a:xfrm>
        <a:prstGeom prst="hexagon">
          <a:avLst>
            <a:gd name="adj" fmla="val 25000"/>
            <a:gd name="vf" fmla="val 115470"/>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latin typeface="Montserrat" panose="00000500000000000000" pitchFamily="2" charset="0"/>
              <a:cs typeface="Arial"/>
            </a:rPr>
            <a:t>Follow Progressive Discipline steps when formal action is needed to give the job seeker the opportunity to improve performance.</a:t>
          </a:r>
        </a:p>
      </dsp:txBody>
      <dsp:txXfrm rot="-5400000">
        <a:off x="5476821" y="444986"/>
        <a:ext cx="1708100" cy="1963333"/>
      </dsp:txXfrm>
    </dsp:sp>
    <dsp:sp modelId="{0B91C895-1BB9-4BE1-B7C1-7FBC4B375DD8}">
      <dsp:nvSpPr>
        <dsp:cNvPr id="0" name=""/>
        <dsp:cNvSpPr/>
      </dsp:nvSpPr>
      <dsp:spPr>
        <a:xfrm>
          <a:off x="7646924" y="570962"/>
          <a:ext cx="3183168" cy="1711380"/>
        </a:xfrm>
        <a:prstGeom prst="rect">
          <a:avLst/>
        </a:prstGeom>
        <a:noFill/>
        <a:ln>
          <a:noFill/>
        </a:ln>
        <a:effectLst/>
      </dsp:spPr>
      <dsp:style>
        <a:lnRef idx="0">
          <a:scrgbClr r="0" g="0" b="0"/>
        </a:lnRef>
        <a:fillRef idx="0">
          <a:scrgbClr r="0" g="0" b="0"/>
        </a:fillRef>
        <a:effectRef idx="0">
          <a:scrgbClr r="0" g="0" b="0"/>
        </a:effectRef>
        <a:fontRef idx="minor"/>
      </dsp:style>
    </dsp:sp>
    <dsp:sp modelId="{5121995A-77AA-41E3-8C91-A069D2A91D34}">
      <dsp:nvSpPr>
        <dsp:cNvPr id="0" name=""/>
        <dsp:cNvSpPr/>
      </dsp:nvSpPr>
      <dsp:spPr>
        <a:xfrm rot="5400000">
          <a:off x="2315075" y="185399"/>
          <a:ext cx="2852301" cy="2481502"/>
        </a:xfrm>
        <a:prstGeom prst="hexagon">
          <a:avLst>
            <a:gd name="adj" fmla="val 25000"/>
            <a:gd name="vf" fmla="val 115470"/>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887175" y="444484"/>
        <a:ext cx="1708100" cy="1963333"/>
      </dsp:txXfrm>
    </dsp:sp>
    <dsp:sp modelId="{4F2C381D-2FA9-4A6E-ABD4-3A5FB9EF01AB}">
      <dsp:nvSpPr>
        <dsp:cNvPr id="0" name=""/>
        <dsp:cNvSpPr/>
      </dsp:nvSpPr>
      <dsp:spPr>
        <a:xfrm rot="5400000">
          <a:off x="3559576" y="2606935"/>
          <a:ext cx="2852301" cy="2481502"/>
        </a:xfrm>
        <a:prstGeom prst="hexagon">
          <a:avLst>
            <a:gd name="adj" fmla="val 25000"/>
            <a:gd name="vf" fmla="val 115470"/>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Montserrat" panose="00000500000000000000" pitchFamily="2" charset="0"/>
              <a:cs typeface="Arial"/>
            </a:rPr>
            <a:t>Adhere to</a:t>
          </a:r>
          <a:r>
            <a:rPr lang="en-US" sz="1600" b="1" kern="1200" baseline="0" dirty="0">
              <a:latin typeface="Montserrat" panose="00000500000000000000" pitchFamily="2" charset="0"/>
              <a:cs typeface="Arial"/>
            </a:rPr>
            <a:t> the established Termination Policy when other interventions are unsuccessful.</a:t>
          </a:r>
          <a:endParaRPr lang="en-US" sz="1600" b="1" kern="1200" dirty="0">
            <a:latin typeface="Montserrat" panose="00000500000000000000" pitchFamily="2" charset="0"/>
            <a:cs typeface="Arial"/>
          </a:endParaRPr>
        </a:p>
      </dsp:txBody>
      <dsp:txXfrm rot="-5400000">
        <a:off x="4131676" y="2866020"/>
        <a:ext cx="1708100" cy="1963333"/>
      </dsp:txXfrm>
    </dsp:sp>
    <dsp:sp modelId="{1931C55D-787B-4F4D-AA29-939C713F8105}">
      <dsp:nvSpPr>
        <dsp:cNvPr id="0" name=""/>
        <dsp:cNvSpPr/>
      </dsp:nvSpPr>
      <dsp:spPr>
        <a:xfrm>
          <a:off x="561807" y="2991995"/>
          <a:ext cx="3080485" cy="1711380"/>
        </a:xfrm>
        <a:prstGeom prst="rect">
          <a:avLst/>
        </a:prstGeom>
        <a:noFill/>
        <a:ln>
          <a:noFill/>
        </a:ln>
        <a:effectLst/>
      </dsp:spPr>
      <dsp:style>
        <a:lnRef idx="0">
          <a:scrgbClr r="0" g="0" b="0"/>
        </a:lnRef>
        <a:fillRef idx="0">
          <a:scrgbClr r="0" g="0" b="0"/>
        </a:fillRef>
        <a:effectRef idx="0">
          <a:scrgbClr r="0" g="0" b="0"/>
        </a:effectRef>
        <a:fontRef idx="minor"/>
      </dsp:style>
    </dsp:sp>
    <dsp:sp modelId="{A7F518BD-CD2D-467C-A113-76BEF8CD4461}">
      <dsp:nvSpPr>
        <dsp:cNvPr id="0" name=""/>
        <dsp:cNvSpPr/>
      </dsp:nvSpPr>
      <dsp:spPr>
        <a:xfrm rot="5400000">
          <a:off x="6239598" y="2606935"/>
          <a:ext cx="2852301" cy="2481502"/>
        </a:xfrm>
        <a:prstGeom prst="hexagon">
          <a:avLst>
            <a:gd name="adj" fmla="val 25000"/>
            <a:gd name="vf" fmla="val 115470"/>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Open communication with all parties can help prevent grievances. </a:t>
          </a:r>
        </a:p>
      </dsp:txBody>
      <dsp:txXfrm rot="-5400000">
        <a:off x="6811698" y="2866020"/>
        <a:ext cx="1708100" cy="19633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0D5E7-99D8-44B0-B2A4-7C01DDCDE5E6}">
      <dsp:nvSpPr>
        <dsp:cNvPr id="0" name=""/>
        <dsp:cNvSpPr/>
      </dsp:nvSpPr>
      <dsp:spPr>
        <a:xfrm>
          <a:off x="1329991" y="3637"/>
          <a:ext cx="4242189" cy="25453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endParaRPr lang="en-US" sz="2300" kern="1200" dirty="0"/>
        </a:p>
      </dsp:txBody>
      <dsp:txXfrm>
        <a:off x="1329991" y="3637"/>
        <a:ext cx="4242189" cy="2545313"/>
      </dsp:txXfrm>
    </dsp:sp>
    <dsp:sp modelId="{484C1DEF-C33F-4655-9080-BB43DAA4B8AF}">
      <dsp:nvSpPr>
        <dsp:cNvPr id="0" name=""/>
        <dsp:cNvSpPr/>
      </dsp:nvSpPr>
      <dsp:spPr>
        <a:xfrm>
          <a:off x="5996400" y="3637"/>
          <a:ext cx="4242189" cy="25453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endParaRPr lang="en-US" sz="2300" kern="1200" dirty="0"/>
        </a:p>
        <a:p>
          <a:pPr marL="0" lvl="0" indent="0" algn="ctr" defTabSz="1022350">
            <a:lnSpc>
              <a:spcPct val="100000"/>
            </a:lnSpc>
            <a:spcBef>
              <a:spcPct val="0"/>
            </a:spcBef>
            <a:spcAft>
              <a:spcPct val="35000"/>
            </a:spcAft>
            <a:buNone/>
          </a:pPr>
          <a:endParaRPr lang="en-US" sz="2300" kern="1200" dirty="0"/>
        </a:p>
        <a:p>
          <a:pPr marL="0" lvl="0" indent="0" algn="ctr" defTabSz="1022350">
            <a:lnSpc>
              <a:spcPct val="100000"/>
            </a:lnSpc>
            <a:spcBef>
              <a:spcPct val="0"/>
            </a:spcBef>
            <a:spcAft>
              <a:spcPct val="35000"/>
            </a:spcAft>
            <a:buNone/>
          </a:pPr>
          <a:endParaRPr lang="en-US" sz="2300" kern="1200" dirty="0"/>
        </a:p>
        <a:p>
          <a:pPr marL="0" lvl="0" indent="0" algn="ctr" defTabSz="1022350">
            <a:lnSpc>
              <a:spcPct val="100000"/>
            </a:lnSpc>
            <a:spcBef>
              <a:spcPct val="0"/>
            </a:spcBef>
            <a:spcAft>
              <a:spcPct val="35000"/>
            </a:spcAft>
            <a:buNone/>
          </a:pPr>
          <a:endParaRPr lang="en-US" sz="2300" kern="1200" dirty="0"/>
        </a:p>
        <a:p>
          <a:pPr marL="0" lvl="0" indent="0" algn="ctr" defTabSz="1022350">
            <a:lnSpc>
              <a:spcPct val="100000"/>
            </a:lnSpc>
            <a:spcBef>
              <a:spcPct val="0"/>
            </a:spcBef>
            <a:spcAft>
              <a:spcPct val="35000"/>
            </a:spcAft>
            <a:buNone/>
          </a:pPr>
          <a:endParaRPr lang="en-US" sz="2300" kern="1200" dirty="0"/>
        </a:p>
      </dsp:txBody>
      <dsp:txXfrm>
        <a:off x="5996400" y="3637"/>
        <a:ext cx="4242189" cy="2545313"/>
      </dsp:txXfrm>
    </dsp:sp>
    <dsp:sp modelId="{A6BBFBCB-E10A-4702-A961-6E88B2DB6558}">
      <dsp:nvSpPr>
        <dsp:cNvPr id="0" name=""/>
        <dsp:cNvSpPr/>
      </dsp:nvSpPr>
      <dsp:spPr>
        <a:xfrm>
          <a:off x="3665020" y="2895817"/>
          <a:ext cx="4242189" cy="25453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endParaRPr lang="en-US" sz="2300" kern="1200" dirty="0"/>
        </a:p>
        <a:p>
          <a:pPr marL="0" lvl="0" indent="0" algn="ctr" defTabSz="1022350">
            <a:lnSpc>
              <a:spcPct val="90000"/>
            </a:lnSpc>
            <a:spcBef>
              <a:spcPct val="0"/>
            </a:spcBef>
            <a:spcAft>
              <a:spcPct val="35000"/>
            </a:spcAft>
            <a:buNone/>
          </a:pPr>
          <a:endParaRPr lang="en-US" sz="2300" kern="1200" dirty="0"/>
        </a:p>
        <a:p>
          <a:pPr marL="0" lvl="0" indent="0" algn="ctr" defTabSz="1022350">
            <a:lnSpc>
              <a:spcPct val="90000"/>
            </a:lnSpc>
            <a:spcBef>
              <a:spcPct val="0"/>
            </a:spcBef>
            <a:spcAft>
              <a:spcPct val="35000"/>
            </a:spcAft>
            <a:buNone/>
          </a:pPr>
          <a:endParaRPr lang="en-US" sz="2300" kern="1200" dirty="0"/>
        </a:p>
        <a:p>
          <a:pPr marL="0" lvl="0" indent="0" algn="ctr" defTabSz="1022350">
            <a:lnSpc>
              <a:spcPct val="90000"/>
            </a:lnSpc>
            <a:spcBef>
              <a:spcPct val="0"/>
            </a:spcBef>
            <a:spcAft>
              <a:spcPct val="35000"/>
            </a:spcAft>
            <a:buNone/>
          </a:pPr>
          <a:endParaRPr lang="en-US" sz="2300" kern="1200"/>
        </a:p>
        <a:p>
          <a:pPr marL="0" lvl="0" indent="0" algn="ctr" defTabSz="1022350">
            <a:lnSpc>
              <a:spcPct val="90000"/>
            </a:lnSpc>
            <a:spcBef>
              <a:spcPct val="0"/>
            </a:spcBef>
            <a:spcAft>
              <a:spcPct val="35000"/>
            </a:spcAft>
            <a:buNone/>
          </a:pPr>
          <a:endParaRPr lang="en-US" sz="2300" kern="1200" dirty="0"/>
        </a:p>
      </dsp:txBody>
      <dsp:txXfrm>
        <a:off x="3665020" y="2895817"/>
        <a:ext cx="4242189" cy="25453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0D5E7-99D8-44B0-B2A4-7C01DDCDE5E6}">
      <dsp:nvSpPr>
        <dsp:cNvPr id="0" name=""/>
        <dsp:cNvSpPr/>
      </dsp:nvSpPr>
      <dsp:spPr>
        <a:xfrm>
          <a:off x="1412" y="1013876"/>
          <a:ext cx="5507560" cy="33045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baseline="0" dirty="0"/>
            <a:t>Talk to the job seeker – </a:t>
          </a:r>
          <a:r>
            <a:rPr lang="en-US" sz="1800" b="1" kern="1200" baseline="0" dirty="0"/>
            <a:t>why</a:t>
          </a:r>
          <a:r>
            <a:rPr lang="en-US" sz="1800" kern="1200" baseline="0" dirty="0"/>
            <a:t> are they tardy? </a:t>
          </a:r>
        </a:p>
        <a:p>
          <a:pPr marL="0" lvl="0" indent="0" algn="ctr" defTabSz="800100">
            <a:lnSpc>
              <a:spcPct val="100000"/>
            </a:lnSpc>
            <a:spcBef>
              <a:spcPct val="0"/>
            </a:spcBef>
            <a:spcAft>
              <a:spcPct val="35000"/>
            </a:spcAft>
            <a:buNone/>
          </a:pPr>
          <a:r>
            <a:rPr lang="en-US" sz="1800" kern="1200" dirty="0"/>
            <a:t>You learn that they have begun providing care for a grandchild in their home and are overwhelmed in the mornings when it is time to leave for training. </a:t>
          </a:r>
        </a:p>
        <a:p>
          <a:pPr marL="0" lvl="0" indent="0" algn="ctr" defTabSz="800100">
            <a:lnSpc>
              <a:spcPct val="100000"/>
            </a:lnSpc>
            <a:spcBef>
              <a:spcPct val="0"/>
            </a:spcBef>
            <a:spcAft>
              <a:spcPct val="35000"/>
            </a:spcAft>
            <a:buNone/>
          </a:pPr>
          <a:r>
            <a:rPr lang="en-US" sz="1800" kern="1200" dirty="0"/>
            <a:t>You provide a warm referral to the local Area Agency on Aging (AAA) staff member who oversees a caregiver support program. The job seeker receives assistance from the AAA and the support helps them regain punctuality. </a:t>
          </a:r>
        </a:p>
      </dsp:txBody>
      <dsp:txXfrm>
        <a:off x="1412" y="1013876"/>
        <a:ext cx="5507560" cy="3304536"/>
      </dsp:txXfrm>
    </dsp:sp>
    <dsp:sp modelId="{484C1DEF-C33F-4655-9080-BB43DAA4B8AF}">
      <dsp:nvSpPr>
        <dsp:cNvPr id="0" name=""/>
        <dsp:cNvSpPr/>
      </dsp:nvSpPr>
      <dsp:spPr>
        <a:xfrm>
          <a:off x="6059728" y="1013876"/>
          <a:ext cx="5507560" cy="33045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a:t>We should not seek to exit job seekers as a initial course of action – investigate further by talking to them and dig deeper to better understand the root of the problem.</a:t>
          </a:r>
        </a:p>
        <a:p>
          <a:pPr marL="0" lvl="0" indent="0" algn="ctr" defTabSz="800100">
            <a:lnSpc>
              <a:spcPct val="100000"/>
            </a:lnSpc>
            <a:spcBef>
              <a:spcPct val="0"/>
            </a:spcBef>
            <a:spcAft>
              <a:spcPct val="35000"/>
            </a:spcAft>
            <a:buNone/>
          </a:pPr>
          <a:r>
            <a:rPr lang="en-US" sz="1800" kern="1200" dirty="0"/>
            <a:t>If we’re too focused on discipline and the steps involved, we miss the opportunity to assist and help with overall job readiness. </a:t>
          </a:r>
        </a:p>
      </dsp:txBody>
      <dsp:txXfrm>
        <a:off x="6059728" y="1013876"/>
        <a:ext cx="5507560" cy="3304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9CB08-BB47-4913-A6BF-93EB6F96183D}">
      <dsp:nvSpPr>
        <dsp:cNvPr id="0" name=""/>
        <dsp:cNvSpPr/>
      </dsp:nvSpPr>
      <dsp:spPr>
        <a:xfrm>
          <a:off x="0" y="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59E07F-38F6-46B1-BB6E-7A501FF0760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2A905-58BF-4C08-B143-0E023B4E8EA5}">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i="1" kern="1200"/>
            <a:t>Step One: Documented Verbal Warning</a:t>
          </a:r>
          <a:endParaRPr lang="en-US" sz="2500" kern="1200"/>
        </a:p>
      </dsp:txBody>
      <dsp:txXfrm>
        <a:off x="1435590" y="531"/>
        <a:ext cx="9080009" cy="1242935"/>
      </dsp:txXfrm>
    </dsp:sp>
    <dsp:sp modelId="{F4FF450A-5562-4C54-9131-E07186BE9962}">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BD4F61-F0C5-4ED9-93AE-7C3003BB76C0}">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53C4E7-1360-4909-AA4C-7ED52308C38D}">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i="1" kern="1200"/>
            <a:t>Step Two: Written Warning</a:t>
          </a:r>
          <a:endParaRPr lang="en-US" sz="2500" kern="1200"/>
        </a:p>
      </dsp:txBody>
      <dsp:txXfrm>
        <a:off x="1435590" y="1554201"/>
        <a:ext cx="9080009" cy="1242935"/>
      </dsp:txXfrm>
    </dsp:sp>
    <dsp:sp modelId="{36F4FC86-770E-4D34-95F3-C97B0DE7015F}">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AF681-8DF1-48C4-A626-B4E1D261220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1098C1-2E58-4E70-9248-9FD614D2FDB3}">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i="1" kern="1200" dirty="0"/>
            <a:t>Step Three: (Potential) Termination </a:t>
          </a:r>
          <a:endParaRPr lang="en-US" sz="2500" kern="1200" dirty="0"/>
        </a:p>
      </dsp:txBody>
      <dsp:txXfrm>
        <a:off x="1435590" y="3107870"/>
        <a:ext cx="9080009" cy="1242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C266F-5BBD-4DD3-8CC1-F158898D5F9B}">
      <dsp:nvSpPr>
        <dsp:cNvPr id="0" name=""/>
        <dsp:cNvSpPr/>
      </dsp:nvSpPr>
      <dsp:spPr>
        <a:xfrm>
          <a:off x="730313" y="300600"/>
          <a:ext cx="1990125" cy="199012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1E161-6764-4272-AFF0-2217B5BCB799}">
      <dsp:nvSpPr>
        <dsp:cNvPr id="0" name=""/>
        <dsp:cNvSpPr/>
      </dsp:nvSpPr>
      <dsp:spPr>
        <a:xfrm>
          <a:off x="1154438" y="724725"/>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0B8DDF-77EA-4AAB-A218-1B5D1710D7E1}">
      <dsp:nvSpPr>
        <dsp:cNvPr id="0" name=""/>
        <dsp:cNvSpPr/>
      </dsp:nvSpPr>
      <dsp:spPr>
        <a:xfrm>
          <a:off x="94126" y="2910600"/>
          <a:ext cx="3262500" cy="198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cap="none" dirty="0">
              <a:solidFill>
                <a:schemeClr val="tx1"/>
              </a:solidFill>
            </a:rPr>
            <a:t>Remember that your organization’s disciplinary process for employees may be </a:t>
          </a:r>
          <a:r>
            <a:rPr lang="en-US" sz="1600" b="1" u="sng" kern="1200" cap="none" dirty="0">
              <a:solidFill>
                <a:schemeClr val="tx1"/>
              </a:solidFill>
            </a:rPr>
            <a:t>different</a:t>
          </a:r>
          <a:r>
            <a:rPr lang="en-US" sz="1600" b="1" kern="1200" cap="none" dirty="0">
              <a:solidFill>
                <a:schemeClr val="tx1"/>
              </a:solidFill>
            </a:rPr>
            <a:t> than it is for SCSEP job seekers.</a:t>
          </a:r>
        </a:p>
      </dsp:txBody>
      <dsp:txXfrm>
        <a:off x="94126" y="2910600"/>
        <a:ext cx="3262500" cy="1987130"/>
      </dsp:txXfrm>
    </dsp:sp>
    <dsp:sp modelId="{10B7B39C-E563-4B04-A48F-04A56282A0EB}">
      <dsp:nvSpPr>
        <dsp:cNvPr id="0" name=""/>
        <dsp:cNvSpPr/>
      </dsp:nvSpPr>
      <dsp:spPr>
        <a:xfrm>
          <a:off x="4563751" y="300600"/>
          <a:ext cx="1990125" cy="199012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3FBD23-D964-4830-84AD-F191255018D8}">
      <dsp:nvSpPr>
        <dsp:cNvPr id="0" name=""/>
        <dsp:cNvSpPr/>
      </dsp:nvSpPr>
      <dsp:spPr>
        <a:xfrm>
          <a:off x="4987876" y="724725"/>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6C56C7-4083-42D7-B2F8-5C38C4C094E4}">
      <dsp:nvSpPr>
        <dsp:cNvPr id="0" name=""/>
        <dsp:cNvSpPr/>
      </dsp:nvSpPr>
      <dsp:spPr>
        <a:xfrm>
          <a:off x="3927563" y="2910600"/>
          <a:ext cx="3262500" cy="198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cap="none" dirty="0">
              <a:solidFill>
                <a:schemeClr val="tx1"/>
              </a:solidFill>
            </a:rPr>
            <a:t>The Center’s SCSEP Termination and Complaint Procedure Policy is longstanding, has been approved by the U.S. Department of Labor, is person-centered, and has case law to support it.</a:t>
          </a:r>
        </a:p>
      </dsp:txBody>
      <dsp:txXfrm>
        <a:off x="3927563" y="2910600"/>
        <a:ext cx="3262500" cy="1987130"/>
      </dsp:txXfrm>
    </dsp:sp>
    <dsp:sp modelId="{1AC2156F-A2CE-4A05-84D1-9C8834DCD29D}">
      <dsp:nvSpPr>
        <dsp:cNvPr id="0" name=""/>
        <dsp:cNvSpPr/>
      </dsp:nvSpPr>
      <dsp:spPr>
        <a:xfrm>
          <a:off x="8397188" y="300600"/>
          <a:ext cx="1990125" cy="199012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2DDC68-8E56-47C6-9D35-F31D3CAD8DB5}">
      <dsp:nvSpPr>
        <dsp:cNvPr id="0" name=""/>
        <dsp:cNvSpPr/>
      </dsp:nvSpPr>
      <dsp:spPr>
        <a:xfrm>
          <a:off x="8821313" y="724725"/>
          <a:ext cx="1141875" cy="1141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F74F91-DEB7-4E40-879D-1342A701CE4E}">
      <dsp:nvSpPr>
        <dsp:cNvPr id="0" name=""/>
        <dsp:cNvSpPr/>
      </dsp:nvSpPr>
      <dsp:spPr>
        <a:xfrm>
          <a:off x="7761001" y="2910600"/>
          <a:ext cx="3262500" cy="198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cap="none" dirty="0">
              <a:solidFill>
                <a:schemeClr val="tx1"/>
              </a:solidFill>
            </a:rPr>
            <a:t>You may have to explain to your organization’s Human Resources staff how SCSEP job seeker disciplinary actions may be handled differently and what is required.</a:t>
          </a:r>
        </a:p>
      </dsp:txBody>
      <dsp:txXfrm>
        <a:off x="7761001" y="2910600"/>
        <a:ext cx="3262500" cy="19871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4FCEA-3A39-413E-93AF-15201B784B08}">
      <dsp:nvSpPr>
        <dsp:cNvPr id="0" name=""/>
        <dsp:cNvSpPr/>
      </dsp:nvSpPr>
      <dsp:spPr>
        <a:xfrm rot="5400000">
          <a:off x="3881835" y="-1374967"/>
          <a:ext cx="1151601" cy="41954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Not everything needs to be resolved today</a:t>
          </a:r>
        </a:p>
        <a:p>
          <a:pPr marL="171450" lvl="1" indent="-171450" algn="l" defTabSz="711200">
            <a:lnSpc>
              <a:spcPct val="90000"/>
            </a:lnSpc>
            <a:spcBef>
              <a:spcPct val="0"/>
            </a:spcBef>
            <a:spcAft>
              <a:spcPct val="15000"/>
            </a:spcAft>
            <a:buChar char="•"/>
          </a:pPr>
          <a:r>
            <a:rPr lang="en-US" sz="1600" kern="1200" dirty="0"/>
            <a:t>Can take a “cooling off period”</a:t>
          </a:r>
        </a:p>
      </dsp:txBody>
      <dsp:txXfrm rot="-5400000">
        <a:off x="2359925" y="203160"/>
        <a:ext cx="4139205" cy="1039167"/>
      </dsp:txXfrm>
    </dsp:sp>
    <dsp:sp modelId="{7E337A87-E5E1-40B3-B5A0-2328F127F69E}">
      <dsp:nvSpPr>
        <dsp:cNvPr id="0" name=""/>
        <dsp:cNvSpPr/>
      </dsp:nvSpPr>
      <dsp:spPr>
        <a:xfrm>
          <a:off x="0" y="2992"/>
          <a:ext cx="2359924" cy="14395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Push Pause</a:t>
          </a:r>
          <a:endParaRPr lang="en-US" sz="2300" kern="1200" dirty="0"/>
        </a:p>
      </dsp:txBody>
      <dsp:txXfrm>
        <a:off x="70271" y="73263"/>
        <a:ext cx="2219382" cy="1298960"/>
      </dsp:txXfrm>
    </dsp:sp>
    <dsp:sp modelId="{43A70148-244A-497C-A294-8DD05120E3CE}">
      <dsp:nvSpPr>
        <dsp:cNvPr id="0" name=""/>
        <dsp:cNvSpPr/>
      </dsp:nvSpPr>
      <dsp:spPr>
        <a:xfrm rot="5400000">
          <a:off x="3881835" y="136510"/>
          <a:ext cx="1151601" cy="41954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Try to remain objective</a:t>
          </a:r>
        </a:p>
        <a:p>
          <a:pPr marL="114300" lvl="1" indent="-114300" algn="l" defTabSz="666750">
            <a:lnSpc>
              <a:spcPct val="90000"/>
            </a:lnSpc>
            <a:spcBef>
              <a:spcPct val="0"/>
            </a:spcBef>
            <a:spcAft>
              <a:spcPct val="15000"/>
            </a:spcAft>
            <a:buChar char="•"/>
          </a:pPr>
          <a:r>
            <a:rPr lang="en-US" sz="1500" kern="1200" dirty="0"/>
            <a:t>Stick to performance-based feedback and related SCSEP policy to avoid it feeling like a personal attack</a:t>
          </a:r>
        </a:p>
        <a:p>
          <a:pPr marL="114300" lvl="1" indent="-114300" algn="l" defTabSz="666750">
            <a:lnSpc>
              <a:spcPct val="90000"/>
            </a:lnSpc>
            <a:spcBef>
              <a:spcPct val="0"/>
            </a:spcBef>
            <a:spcAft>
              <a:spcPct val="15000"/>
            </a:spcAft>
            <a:buChar char="•"/>
          </a:pPr>
          <a:endParaRPr lang="en-US" sz="1500" kern="1200" dirty="0"/>
        </a:p>
      </dsp:txBody>
      <dsp:txXfrm rot="-5400000">
        <a:off x="2359925" y="1714638"/>
        <a:ext cx="4139205" cy="1039167"/>
      </dsp:txXfrm>
    </dsp:sp>
    <dsp:sp modelId="{0C338B7B-F4FF-4F1F-97E5-A6AC4E7D2AD6}">
      <dsp:nvSpPr>
        <dsp:cNvPr id="0" name=""/>
        <dsp:cNvSpPr/>
      </dsp:nvSpPr>
      <dsp:spPr>
        <a:xfrm>
          <a:off x="0" y="1514470"/>
          <a:ext cx="2359924" cy="14395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Self-Awareness</a:t>
          </a:r>
          <a:endParaRPr lang="en-US" sz="2300" kern="1200"/>
        </a:p>
      </dsp:txBody>
      <dsp:txXfrm>
        <a:off x="70271" y="1584741"/>
        <a:ext cx="2219382" cy="1298960"/>
      </dsp:txXfrm>
    </dsp:sp>
    <dsp:sp modelId="{2195CAD8-DBA6-459A-9186-30C1D64F7CB4}">
      <dsp:nvSpPr>
        <dsp:cNvPr id="0" name=""/>
        <dsp:cNvSpPr/>
      </dsp:nvSpPr>
      <dsp:spPr>
        <a:xfrm rot="5400000">
          <a:off x="3881835" y="1647987"/>
          <a:ext cx="1151601" cy="41954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What is in the job seeker’s best interest?</a:t>
          </a:r>
        </a:p>
      </dsp:txBody>
      <dsp:txXfrm rot="-5400000">
        <a:off x="2359925" y="3226115"/>
        <a:ext cx="4139205" cy="1039167"/>
      </dsp:txXfrm>
    </dsp:sp>
    <dsp:sp modelId="{51217147-6203-4596-81B4-89BC3AFB24BF}">
      <dsp:nvSpPr>
        <dsp:cNvPr id="0" name=""/>
        <dsp:cNvSpPr/>
      </dsp:nvSpPr>
      <dsp:spPr>
        <a:xfrm>
          <a:off x="0" y="3025947"/>
          <a:ext cx="2359924" cy="14395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Practice patience and ask yourself</a:t>
          </a:r>
          <a:endParaRPr lang="en-US" sz="2300" kern="1200" dirty="0"/>
        </a:p>
      </dsp:txBody>
      <dsp:txXfrm>
        <a:off x="70271" y="3096218"/>
        <a:ext cx="2219382" cy="1298960"/>
      </dsp:txXfrm>
    </dsp:sp>
    <dsp:sp modelId="{51FE37B3-1814-4AB4-8724-1A23ED64EFFF}">
      <dsp:nvSpPr>
        <dsp:cNvPr id="0" name=""/>
        <dsp:cNvSpPr/>
      </dsp:nvSpPr>
      <dsp:spPr>
        <a:xfrm rot="5400000">
          <a:off x="3881835" y="3247643"/>
          <a:ext cx="1151601" cy="41954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If you feel overwhelmed, consult other project staff to strategize or contact your Program Officer for guidance</a:t>
          </a:r>
        </a:p>
        <a:p>
          <a:pPr marL="114300" lvl="1" indent="-114300" algn="l" defTabSz="622300">
            <a:lnSpc>
              <a:spcPct val="90000"/>
            </a:lnSpc>
            <a:spcBef>
              <a:spcPct val="0"/>
            </a:spcBef>
            <a:spcAft>
              <a:spcPct val="15000"/>
            </a:spcAft>
            <a:buChar char="•"/>
          </a:pPr>
          <a:r>
            <a:rPr lang="en-US" sz="1400" kern="1200" dirty="0"/>
            <a:t>Ask another staff member to be present for the meeting</a:t>
          </a:r>
        </a:p>
      </dsp:txBody>
      <dsp:txXfrm rot="-5400000">
        <a:off x="2359925" y="4825771"/>
        <a:ext cx="4139205" cy="1039167"/>
      </dsp:txXfrm>
    </dsp:sp>
    <dsp:sp modelId="{1E06C2CD-A213-4170-A116-E024345ED73E}">
      <dsp:nvSpPr>
        <dsp:cNvPr id="0" name=""/>
        <dsp:cNvSpPr/>
      </dsp:nvSpPr>
      <dsp:spPr>
        <a:xfrm>
          <a:off x="0" y="4537424"/>
          <a:ext cx="2359924" cy="14395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Seek support from others</a:t>
          </a:r>
          <a:endParaRPr lang="en-US" sz="2300" kern="1200" dirty="0"/>
        </a:p>
      </dsp:txBody>
      <dsp:txXfrm>
        <a:off x="70271" y="4607695"/>
        <a:ext cx="2219382" cy="12989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6559-03B4-431A-8C2D-8CE709701C49}">
      <dsp:nvSpPr>
        <dsp:cNvPr id="0" name=""/>
        <dsp:cNvSpPr/>
      </dsp:nvSpPr>
      <dsp:spPr>
        <a:xfrm>
          <a:off x="2103120" y="22224"/>
          <a:ext cx="8412480" cy="1393787"/>
        </a:xfrm>
        <a:prstGeom prst="rect">
          <a:avLst/>
        </a:prstGeom>
        <a:solidFill>
          <a:schemeClr val="accent1">
            <a:lumMod val="40000"/>
            <a:lumOff val="6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Orient Host Agency supervisors to their responsibility to supervise job seekers. Identifying and expressing problems early can help prevent escalation.</a:t>
          </a:r>
        </a:p>
      </dsp:txBody>
      <dsp:txXfrm>
        <a:off x="2103120" y="22224"/>
        <a:ext cx="8412480" cy="1393787"/>
      </dsp:txXfrm>
    </dsp:sp>
    <dsp:sp modelId="{932A19A4-4A77-49D3-83FB-E506477F4313}">
      <dsp:nvSpPr>
        <dsp:cNvPr id="0" name=""/>
        <dsp:cNvSpPr/>
      </dsp:nvSpPr>
      <dsp:spPr>
        <a:xfrm>
          <a:off x="0" y="22224"/>
          <a:ext cx="2103120" cy="1393787"/>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889000">
            <a:lnSpc>
              <a:spcPct val="90000"/>
            </a:lnSpc>
            <a:spcBef>
              <a:spcPct val="0"/>
            </a:spcBef>
            <a:spcAft>
              <a:spcPct val="35000"/>
            </a:spcAft>
            <a:buNone/>
          </a:pPr>
          <a:r>
            <a:rPr lang="en-US" sz="2000" kern="1200"/>
            <a:t>Emphasize supervision</a:t>
          </a:r>
        </a:p>
      </dsp:txBody>
      <dsp:txXfrm>
        <a:off x="0" y="22224"/>
        <a:ext cx="2103120" cy="1393787"/>
      </dsp:txXfrm>
    </dsp:sp>
    <dsp:sp modelId="{6187D8E3-C9DE-48DD-873E-C2F2300CDB67}">
      <dsp:nvSpPr>
        <dsp:cNvPr id="0" name=""/>
        <dsp:cNvSpPr/>
      </dsp:nvSpPr>
      <dsp:spPr>
        <a:xfrm>
          <a:off x="2103120" y="1460530"/>
          <a:ext cx="8412480" cy="1393787"/>
        </a:xfrm>
        <a:prstGeom prst="rect">
          <a:avLst/>
        </a:prstGeom>
        <a:solidFill>
          <a:schemeClr val="accent2">
            <a:lumMod val="60000"/>
            <a:lumOff val="4000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tx1"/>
              </a:solidFill>
            </a:rPr>
            <a:t>Document, document, document! Use case notes to document the difficult (and not-so-difficult!) conversations you and the job seeker have about work performance.</a:t>
          </a:r>
        </a:p>
      </dsp:txBody>
      <dsp:txXfrm>
        <a:off x="2103120" y="1460530"/>
        <a:ext cx="8412480" cy="1393787"/>
      </dsp:txXfrm>
    </dsp:sp>
    <dsp:sp modelId="{07CC1623-1E7F-435E-89E6-1D56900F97D0}">
      <dsp:nvSpPr>
        <dsp:cNvPr id="0" name=""/>
        <dsp:cNvSpPr/>
      </dsp:nvSpPr>
      <dsp:spPr>
        <a:xfrm>
          <a:off x="0" y="1478775"/>
          <a:ext cx="2103120" cy="1393787"/>
        </a:xfrm>
        <a:prstGeom prst="rect">
          <a:avLst/>
        </a:prstGeom>
        <a:solidFill>
          <a:schemeClr val="lt1">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889000">
            <a:lnSpc>
              <a:spcPct val="90000"/>
            </a:lnSpc>
            <a:spcBef>
              <a:spcPct val="0"/>
            </a:spcBef>
            <a:spcAft>
              <a:spcPct val="35000"/>
            </a:spcAft>
            <a:buNone/>
          </a:pPr>
          <a:r>
            <a:rPr lang="en-US" sz="2000" kern="1200"/>
            <a:t>Document it all</a:t>
          </a:r>
        </a:p>
      </dsp:txBody>
      <dsp:txXfrm>
        <a:off x="0" y="1478775"/>
        <a:ext cx="2103120" cy="1393787"/>
      </dsp:txXfrm>
    </dsp:sp>
    <dsp:sp modelId="{8F0E70FD-7B40-41E0-86EC-04F0541F62E2}">
      <dsp:nvSpPr>
        <dsp:cNvPr id="0" name=""/>
        <dsp:cNvSpPr/>
      </dsp:nvSpPr>
      <dsp:spPr>
        <a:xfrm>
          <a:off x="2103120" y="2924969"/>
          <a:ext cx="8412480" cy="1393787"/>
        </a:xfrm>
        <a:prstGeom prst="rect">
          <a:avLst/>
        </a:prstGeom>
        <a:solidFill>
          <a:schemeClr val="accent5">
            <a:lumMod val="20000"/>
            <a:lumOff val="8000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Remember that you can use an administrative Break in Service when determining next steps. This time can also provide them—and you—a chance to gain perspective.</a:t>
          </a:r>
        </a:p>
      </dsp:txBody>
      <dsp:txXfrm>
        <a:off x="2103120" y="2924969"/>
        <a:ext cx="8412480" cy="1393787"/>
      </dsp:txXfrm>
    </dsp:sp>
    <dsp:sp modelId="{C150766C-5279-4C60-BAA1-434FEF8BC51F}">
      <dsp:nvSpPr>
        <dsp:cNvPr id="0" name=""/>
        <dsp:cNvSpPr/>
      </dsp:nvSpPr>
      <dsp:spPr>
        <a:xfrm>
          <a:off x="0" y="2956190"/>
          <a:ext cx="2103120" cy="1393787"/>
        </a:xfrm>
        <a:prstGeom prst="rect">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889000">
            <a:lnSpc>
              <a:spcPct val="90000"/>
            </a:lnSpc>
            <a:spcBef>
              <a:spcPct val="0"/>
            </a:spcBef>
            <a:spcAft>
              <a:spcPct val="35000"/>
            </a:spcAft>
            <a:buNone/>
          </a:pPr>
          <a:r>
            <a:rPr lang="en-US" sz="2000" kern="1200" dirty="0"/>
            <a:t>Use administrative Breaks in Service</a:t>
          </a:r>
        </a:p>
      </dsp:txBody>
      <dsp:txXfrm>
        <a:off x="0" y="2956190"/>
        <a:ext cx="2103120" cy="13937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A60C4-C540-4846-B420-AAB1307A03AA}">
      <dsp:nvSpPr>
        <dsp:cNvPr id="0" name=""/>
        <dsp:cNvSpPr/>
      </dsp:nvSpPr>
      <dsp:spPr>
        <a:xfrm>
          <a:off x="1283" y="50795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B1D014-862D-427C-8C7C-91B0ED5F2327}">
      <dsp:nvSpPr>
        <dsp:cNvPr id="0" name=""/>
        <dsp:cNvSpPr/>
      </dsp:nvSpPr>
      <dsp:spPr>
        <a:xfrm>
          <a:off x="501904"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Ensure that all appeals are heard promptly and that established timelines are adhered to.</a:t>
          </a:r>
        </a:p>
      </dsp:txBody>
      <dsp:txXfrm>
        <a:off x="585701" y="1067340"/>
        <a:ext cx="4337991" cy="2693452"/>
      </dsp:txXfrm>
    </dsp:sp>
    <dsp:sp modelId="{D57D9F38-C54E-4B59-8DF9-3042E5DD9773}">
      <dsp:nvSpPr>
        <dsp:cNvPr id="0" name=""/>
        <dsp:cNvSpPr/>
      </dsp:nvSpPr>
      <dsp:spPr>
        <a:xfrm>
          <a:off x="5508110" y="50795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3C357-9EAD-4232-BF42-E08A0C8AA4F7}">
      <dsp:nvSpPr>
        <dsp:cNvPr id="0" name=""/>
        <dsp:cNvSpPr/>
      </dsp:nvSpPr>
      <dsp:spPr>
        <a:xfrm>
          <a:off x="6008730"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Allow the job seeker the right to use the assistance of others at the hearing, to call upon witnesses, and to question those involved in the complaint.</a:t>
          </a:r>
        </a:p>
      </dsp:txBody>
      <dsp:txXfrm>
        <a:off x="6092527" y="1067340"/>
        <a:ext cx="4337991" cy="26934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6882D-5CAD-4F1B-AFFD-095F764CD9CB}">
      <dsp:nvSpPr>
        <dsp:cNvPr id="0" name=""/>
        <dsp:cNvSpPr/>
      </dsp:nvSpPr>
      <dsp:spPr>
        <a:xfrm>
          <a:off x="3080"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Poor or inconsistent communication</a:t>
          </a:r>
        </a:p>
      </dsp:txBody>
      <dsp:txXfrm>
        <a:off x="3080" y="587032"/>
        <a:ext cx="2444055" cy="1466433"/>
      </dsp:txXfrm>
    </dsp:sp>
    <dsp:sp modelId="{1A9F6EA3-E645-45AE-B499-71244DA3D654}">
      <dsp:nvSpPr>
        <dsp:cNvPr id="0" name=""/>
        <dsp:cNvSpPr/>
      </dsp:nvSpPr>
      <dsp:spPr>
        <a:xfrm>
          <a:off x="2691541"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Perception of being treated unfairly</a:t>
          </a:r>
        </a:p>
      </dsp:txBody>
      <dsp:txXfrm>
        <a:off x="2691541" y="587032"/>
        <a:ext cx="2444055" cy="1466433"/>
      </dsp:txXfrm>
    </dsp:sp>
    <dsp:sp modelId="{9BF080EF-47BE-4B65-8353-E718FA9E2A2C}">
      <dsp:nvSpPr>
        <dsp:cNvPr id="0" name=""/>
        <dsp:cNvSpPr/>
      </dsp:nvSpPr>
      <dsp:spPr>
        <a:xfrm>
          <a:off x="5380002"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Expectations are not clearly stated or understood</a:t>
          </a:r>
        </a:p>
      </dsp:txBody>
      <dsp:txXfrm>
        <a:off x="5380002" y="587032"/>
        <a:ext cx="2444055" cy="1466433"/>
      </dsp:txXfrm>
    </dsp:sp>
    <dsp:sp modelId="{F1D52AC5-B6F9-4DDF-B636-359C90FF1C93}">
      <dsp:nvSpPr>
        <dsp:cNvPr id="0" name=""/>
        <dsp:cNvSpPr/>
      </dsp:nvSpPr>
      <dsp:spPr>
        <a:xfrm>
          <a:off x="8068463"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Feedback not given when poor performance or results first observed</a:t>
          </a:r>
        </a:p>
      </dsp:txBody>
      <dsp:txXfrm>
        <a:off x="8068463" y="587032"/>
        <a:ext cx="2444055" cy="1466433"/>
      </dsp:txXfrm>
    </dsp:sp>
    <dsp:sp modelId="{9B1151A7-3ED6-453D-88CB-25EF8C3A051C}">
      <dsp:nvSpPr>
        <dsp:cNvPr id="0" name=""/>
        <dsp:cNvSpPr/>
      </dsp:nvSpPr>
      <dsp:spPr>
        <a:xfrm>
          <a:off x="3080"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Performance issues are not documented when they occur</a:t>
          </a:r>
        </a:p>
      </dsp:txBody>
      <dsp:txXfrm>
        <a:off x="3080" y="2297871"/>
        <a:ext cx="2444055" cy="1466433"/>
      </dsp:txXfrm>
    </dsp:sp>
    <dsp:sp modelId="{E394743A-95F4-4FBF-992F-6F93242F9116}">
      <dsp:nvSpPr>
        <dsp:cNvPr id="0" name=""/>
        <dsp:cNvSpPr/>
      </dsp:nvSpPr>
      <dsp:spPr>
        <a:xfrm>
          <a:off x="2691541"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SCSEP project staff are not consulted when issues arise at the Host Agency </a:t>
          </a:r>
        </a:p>
      </dsp:txBody>
      <dsp:txXfrm>
        <a:off x="2691541" y="2297871"/>
        <a:ext cx="2444055" cy="1466433"/>
      </dsp:txXfrm>
    </dsp:sp>
    <dsp:sp modelId="{0DACFA67-40BE-4C57-AAFD-0CC54069B90F}">
      <dsp:nvSpPr>
        <dsp:cNvPr id="0" name=""/>
        <dsp:cNvSpPr/>
      </dsp:nvSpPr>
      <dsp:spPr>
        <a:xfrm>
          <a:off x="5380002"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Job seeker does not receive critical feedback because giving “bad news” is uncomfortable and put off</a:t>
          </a:r>
        </a:p>
      </dsp:txBody>
      <dsp:txXfrm>
        <a:off x="5380002" y="2297871"/>
        <a:ext cx="2444055" cy="1466433"/>
      </dsp:txXfrm>
    </dsp:sp>
    <dsp:sp modelId="{0408F9AF-81F7-4942-A114-072025207E47}">
      <dsp:nvSpPr>
        <dsp:cNvPr id="0" name=""/>
        <dsp:cNvSpPr/>
      </dsp:nvSpPr>
      <dsp:spPr>
        <a:xfrm>
          <a:off x="8068463"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Project staff lets feelings of frustration with the job seeker to grow and then makes the decision to terminate without following Progressive Discipline steps</a:t>
          </a:r>
        </a:p>
      </dsp:txBody>
      <dsp:txXfrm>
        <a:off x="8068463" y="2297871"/>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24F19-348E-4250-9C3A-E6342D0776E3}"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05EE6-AA87-4734-B67D-79B365D73E16}" type="slidenum">
              <a:rPr lang="en-US" smtClean="0"/>
              <a:t>‹#›</a:t>
            </a:fld>
            <a:endParaRPr lang="en-US"/>
          </a:p>
        </p:txBody>
      </p:sp>
    </p:spTree>
    <p:extLst>
      <p:ext uri="{BB962C8B-B14F-4D97-AF65-F5344CB8AC3E}">
        <p14:creationId xmlns:p14="http://schemas.microsoft.com/office/powerpoint/2010/main" val="222009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67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05EE6-AA87-4734-B67D-79B365D73E16}" type="slidenum">
              <a:rPr lang="en-US" smtClean="0"/>
              <a:t>13</a:t>
            </a:fld>
            <a:endParaRPr lang="en-US"/>
          </a:p>
        </p:txBody>
      </p:sp>
    </p:spTree>
    <p:extLst>
      <p:ext uri="{BB962C8B-B14F-4D97-AF65-F5344CB8AC3E}">
        <p14:creationId xmlns:p14="http://schemas.microsoft.com/office/powerpoint/2010/main" val="1404469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374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004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379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966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206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14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46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05EE6-AA87-4734-B67D-79B365D73E16}" type="slidenum">
              <a:rPr lang="en-US" smtClean="0"/>
              <a:t>21</a:t>
            </a:fld>
            <a:endParaRPr lang="en-US"/>
          </a:p>
        </p:txBody>
      </p:sp>
    </p:spTree>
    <p:extLst>
      <p:ext uri="{BB962C8B-B14F-4D97-AF65-F5344CB8AC3E}">
        <p14:creationId xmlns:p14="http://schemas.microsoft.com/office/powerpoint/2010/main" val="1369411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03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277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05EE6-AA87-4734-B67D-79B365D73E16}" type="slidenum">
              <a:rPr lang="en-US" smtClean="0"/>
              <a:t>24</a:t>
            </a:fld>
            <a:endParaRPr lang="en-US"/>
          </a:p>
        </p:txBody>
      </p:sp>
    </p:spTree>
    <p:extLst>
      <p:ext uri="{BB962C8B-B14F-4D97-AF65-F5344CB8AC3E}">
        <p14:creationId xmlns:p14="http://schemas.microsoft.com/office/powerpoint/2010/main" val="1638041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05EE6-AA87-4734-B67D-79B365D73E16}" type="slidenum">
              <a:rPr lang="en-US" smtClean="0"/>
              <a:t>26</a:t>
            </a:fld>
            <a:endParaRPr lang="en-US"/>
          </a:p>
        </p:txBody>
      </p:sp>
    </p:spTree>
    <p:extLst>
      <p:ext uri="{BB962C8B-B14F-4D97-AF65-F5344CB8AC3E}">
        <p14:creationId xmlns:p14="http://schemas.microsoft.com/office/powerpoint/2010/main" val="781268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05EE6-AA87-4734-B67D-79B365D73E16}" type="slidenum">
              <a:rPr lang="en-US" smtClean="0"/>
              <a:t>27</a:t>
            </a:fld>
            <a:endParaRPr lang="en-US"/>
          </a:p>
        </p:txBody>
      </p:sp>
    </p:spTree>
    <p:extLst>
      <p:ext uri="{BB962C8B-B14F-4D97-AF65-F5344CB8AC3E}">
        <p14:creationId xmlns:p14="http://schemas.microsoft.com/office/powerpoint/2010/main" val="1091864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a:p>
        </p:txBody>
      </p:sp>
      <p:sp>
        <p:nvSpPr>
          <p:cNvPr id="4" name="Slide Number Placeholder 3"/>
          <p:cNvSpPr>
            <a:spLocks noGrp="1"/>
          </p:cNvSpPr>
          <p:nvPr>
            <p:ph type="sldNum" sz="quarter" idx="5"/>
          </p:nvPr>
        </p:nvSpPr>
        <p:spPr/>
        <p:txBody>
          <a:bodyPr/>
          <a:lstStyle/>
          <a:p>
            <a:fld id="{54405EE6-AA87-4734-B67D-79B365D73E16}" type="slidenum">
              <a:rPr lang="en-US" smtClean="0"/>
              <a:t>28</a:t>
            </a:fld>
            <a:endParaRPr lang="en-US"/>
          </a:p>
        </p:txBody>
      </p:sp>
    </p:spTree>
    <p:extLst>
      <p:ext uri="{BB962C8B-B14F-4D97-AF65-F5344CB8AC3E}">
        <p14:creationId xmlns:p14="http://schemas.microsoft.com/office/powerpoint/2010/main" val="3629197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05EE6-AA87-4734-B67D-79B365D73E16}" type="slidenum">
              <a:rPr lang="en-US" smtClean="0"/>
              <a:t>32</a:t>
            </a:fld>
            <a:endParaRPr lang="en-US"/>
          </a:p>
        </p:txBody>
      </p:sp>
    </p:spTree>
    <p:extLst>
      <p:ext uri="{BB962C8B-B14F-4D97-AF65-F5344CB8AC3E}">
        <p14:creationId xmlns:p14="http://schemas.microsoft.com/office/powerpoint/2010/main" val="2288466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05EE6-AA87-4734-B67D-79B365D73E16}" type="slidenum">
              <a:rPr lang="en-US" smtClean="0"/>
              <a:t>33</a:t>
            </a:fld>
            <a:endParaRPr lang="en-US"/>
          </a:p>
        </p:txBody>
      </p:sp>
    </p:spTree>
    <p:extLst>
      <p:ext uri="{BB962C8B-B14F-4D97-AF65-F5344CB8AC3E}">
        <p14:creationId xmlns:p14="http://schemas.microsoft.com/office/powerpoint/2010/main" val="2574823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05EE6-AA87-4734-B67D-79B365D73E16}" type="slidenum">
              <a:rPr lang="en-US" smtClean="0"/>
              <a:t>34</a:t>
            </a:fld>
            <a:endParaRPr lang="en-US"/>
          </a:p>
        </p:txBody>
      </p:sp>
    </p:spTree>
    <p:extLst>
      <p:ext uri="{BB962C8B-B14F-4D97-AF65-F5344CB8AC3E}">
        <p14:creationId xmlns:p14="http://schemas.microsoft.com/office/powerpoint/2010/main" val="3320587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05EE6-AA87-4734-B67D-79B365D73E16}" type="slidenum">
              <a:rPr lang="en-US" smtClean="0"/>
              <a:t>43</a:t>
            </a:fld>
            <a:endParaRPr lang="en-US"/>
          </a:p>
        </p:txBody>
      </p:sp>
    </p:spTree>
    <p:extLst>
      <p:ext uri="{BB962C8B-B14F-4D97-AF65-F5344CB8AC3E}">
        <p14:creationId xmlns:p14="http://schemas.microsoft.com/office/powerpoint/2010/main" val="182236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502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277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940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296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18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352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239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 Id="rId5" Type="http://schemas.openxmlformats.org/officeDocument/2006/relationships/image" Target="../media/image13.jpe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14170"/>
            <a:ext cx="9144000" cy="164737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4361544"/>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320CE03-D7EA-40B3-B004-856418A2BEF7}" type="datetime1">
              <a:rPr lang="en-US" smtClean="0"/>
              <a:t>4/18/2024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3256038"/>
          </a:xfrm>
          <a:prstGeom prst="rect">
            <a:avLst/>
          </a:prstGeom>
        </p:spPr>
      </p:pic>
    </p:spTree>
    <p:extLst>
      <p:ext uri="{BB962C8B-B14F-4D97-AF65-F5344CB8AC3E}">
        <p14:creationId xmlns:p14="http://schemas.microsoft.com/office/powerpoint/2010/main" val="2768931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isual or Chart Slid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1EF543F-3965-854C-9210-AA93C1C27B76}"/>
              </a:ext>
            </a:extLst>
          </p:cNvPr>
          <p:cNvSpPr>
            <a:spLocks noGrp="1"/>
          </p:cNvSpPr>
          <p:nvPr>
            <p:ph type="ftr" sz="quarter" idx="11"/>
          </p:nvPr>
        </p:nvSpPr>
        <p:spPr>
          <a:xfrm>
            <a:off x="4038600" y="635635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A3A87A79-BE2B-6D4E-B4CC-F0EC700A3238}"/>
              </a:ext>
            </a:extLst>
          </p:cNvPr>
          <p:cNvSpPr>
            <a:spLocks noGrp="1"/>
          </p:cNvSpPr>
          <p:nvPr>
            <p:ph type="sldNum" sz="quarter" idx="12"/>
          </p:nvPr>
        </p:nvSpPr>
        <p:spPr>
          <a:xfrm>
            <a:off x="8610600" y="6356350"/>
            <a:ext cx="2743200" cy="365125"/>
          </a:xfrm>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9" name="Picture 8">
            <a:extLst>
              <a:ext uri="{FF2B5EF4-FFF2-40B4-BE49-F238E27FC236}">
                <a16:creationId xmlns:a16="http://schemas.microsoft.com/office/drawing/2014/main" id="{A99F6E1E-D251-CF49-939B-503695F3A9CA}"/>
              </a:ext>
            </a:extLst>
          </p:cNvPr>
          <p:cNvPicPr>
            <a:picLocks noChangeAspect="1"/>
          </p:cNvPicPr>
          <p:nvPr userDrawn="1"/>
        </p:nvPicPr>
        <p:blipFill>
          <a:blip r:embed="rId2"/>
          <a:stretch>
            <a:fillRect/>
          </a:stretch>
        </p:blipFill>
        <p:spPr>
          <a:xfrm>
            <a:off x="0" y="-594"/>
            <a:ext cx="3376990" cy="6858594"/>
          </a:xfrm>
          <a:prstGeom prst="rect">
            <a:avLst/>
          </a:prstGeom>
        </p:spPr>
      </p:pic>
      <p:sp>
        <p:nvSpPr>
          <p:cNvPr id="10" name="Title 1">
            <a:extLst>
              <a:ext uri="{FF2B5EF4-FFF2-40B4-BE49-F238E27FC236}">
                <a16:creationId xmlns:a16="http://schemas.microsoft.com/office/drawing/2014/main" id="{8BB40F59-343A-7544-A2A8-1D508754D954}"/>
              </a:ext>
            </a:extLst>
          </p:cNvPr>
          <p:cNvSpPr>
            <a:spLocks noGrp="1"/>
          </p:cNvSpPr>
          <p:nvPr>
            <p:ph type="title"/>
          </p:nvPr>
        </p:nvSpPr>
        <p:spPr>
          <a:xfrm>
            <a:off x="440266" y="1968263"/>
            <a:ext cx="2665791" cy="1209615"/>
          </a:xfrm>
        </p:spPr>
        <p:txBody>
          <a:bodyPr>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6E42940C-3338-4E41-9C84-09C4410633B6}"/>
              </a:ext>
            </a:extLst>
          </p:cNvPr>
          <p:cNvSpPr>
            <a:spLocks noGrp="1"/>
          </p:cNvSpPr>
          <p:nvPr>
            <p:ph sz="quarter" idx="13"/>
          </p:nvPr>
        </p:nvSpPr>
        <p:spPr>
          <a:xfrm>
            <a:off x="4038600" y="822325"/>
            <a:ext cx="7877175" cy="5181600"/>
          </a:xfrm>
        </p:spPr>
        <p:txBody>
          <a:bodyPr/>
          <a:lstStyle>
            <a:lvl1pPr>
              <a:defRPr sz="2400" b="0" i="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77734E6B-9D75-804C-94CC-0F1639DDB896}"/>
              </a:ext>
            </a:extLst>
          </p:cNvPr>
          <p:cNvSpPr>
            <a:spLocks noGrp="1"/>
          </p:cNvSpPr>
          <p:nvPr>
            <p:ph type="dt" sz="half" idx="10"/>
          </p:nvPr>
        </p:nvSpPr>
        <p:spPr>
          <a:xfrm>
            <a:off x="838200" y="6356350"/>
            <a:ext cx="2743200" cy="365125"/>
          </a:xfrm>
        </p:spPr>
        <p:txBody>
          <a:bodyPr/>
          <a:lstStyle>
            <a:lvl1pPr>
              <a:defRPr>
                <a:latin typeface="Arial" panose="020B0604020202020204" pitchFamily="34" charset="0"/>
                <a:cs typeface="Arial" panose="020B0604020202020204" pitchFamily="34" charset="0"/>
              </a:defRPr>
            </a:lvl1pPr>
          </a:lstStyle>
          <a:p>
            <a:fld id="{B96DAE68-F0E8-4EC7-AE1E-4D722B038C7B}" type="datetime1">
              <a:rPr lang="en-US" smtClean="0"/>
              <a:t>4/18/2024</a:t>
            </a:fld>
            <a:endParaRPr lang="en-US"/>
          </a:p>
        </p:txBody>
      </p:sp>
    </p:spTree>
    <p:extLst>
      <p:ext uri="{BB962C8B-B14F-4D97-AF65-F5344CB8AC3E}">
        <p14:creationId xmlns:p14="http://schemas.microsoft.com/office/powerpoint/2010/main" val="122833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EDE7EB-3874-C24C-A3BB-5308BF72CACE}"/>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CE36BEB-C825-4FFE-9CEC-48B97B336D1B}" type="datetime1">
              <a:rPr lang="en-US" smtClean="0"/>
              <a:t>4/18/2024</a:t>
            </a:fld>
            <a:endParaRPr lang="en-US"/>
          </a:p>
        </p:txBody>
      </p:sp>
      <p:sp>
        <p:nvSpPr>
          <p:cNvPr id="4" name="Footer Placeholder 3">
            <a:extLst>
              <a:ext uri="{FF2B5EF4-FFF2-40B4-BE49-F238E27FC236}">
                <a16:creationId xmlns:a16="http://schemas.microsoft.com/office/drawing/2014/main" id="{730D2D45-641B-C444-8206-20CEBDF120DA}"/>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6DEC41E3-3EBA-AE4D-A933-3811413FB44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6" name="Picture 5">
            <a:extLst>
              <a:ext uri="{FF2B5EF4-FFF2-40B4-BE49-F238E27FC236}">
                <a16:creationId xmlns:a16="http://schemas.microsoft.com/office/drawing/2014/main" id="{9E4FF416-AA47-7E4D-AAE1-1D4DAB7C9E32}"/>
              </a:ext>
            </a:extLst>
          </p:cNvPr>
          <p:cNvPicPr>
            <a:picLocks noChangeAspect="1"/>
          </p:cNvPicPr>
          <p:nvPr userDrawn="1"/>
        </p:nvPicPr>
        <p:blipFill>
          <a:blip r:embed="rId2"/>
          <a:stretch>
            <a:fillRect/>
          </a:stretch>
        </p:blipFill>
        <p:spPr>
          <a:xfrm>
            <a:off x="0" y="0"/>
            <a:ext cx="12192000" cy="2872409"/>
          </a:xfrm>
          <a:prstGeom prst="rect">
            <a:avLst/>
          </a:prstGeom>
        </p:spPr>
      </p:pic>
      <p:pic>
        <p:nvPicPr>
          <p:cNvPr id="7" name="Picture 6">
            <a:extLst>
              <a:ext uri="{FF2B5EF4-FFF2-40B4-BE49-F238E27FC236}">
                <a16:creationId xmlns:a16="http://schemas.microsoft.com/office/drawing/2014/main" id="{28269898-19E1-3F4C-9C2A-5685C4BCCAC1}"/>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1053" r="-120" b="10322"/>
          <a:stretch/>
        </p:blipFill>
        <p:spPr>
          <a:xfrm>
            <a:off x="0" y="2872409"/>
            <a:ext cx="8153401" cy="2972806"/>
          </a:xfrm>
          <a:prstGeom prst="rect">
            <a:avLst/>
          </a:prstGeom>
          <a:solidFill>
            <a:schemeClr val="bg1">
              <a:lumMod val="85000"/>
              <a:alpha val="20000"/>
            </a:schemeClr>
          </a:solidFill>
        </p:spPr>
      </p:pic>
      <p:pic>
        <p:nvPicPr>
          <p:cNvPr id="8" name="Picture 7">
            <a:extLst>
              <a:ext uri="{FF2B5EF4-FFF2-40B4-BE49-F238E27FC236}">
                <a16:creationId xmlns:a16="http://schemas.microsoft.com/office/drawing/2014/main" id="{8DFDDC4B-C13A-7F4F-87F3-309E52C2D095}"/>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50076" r="854" b="10322"/>
          <a:stretch/>
        </p:blipFill>
        <p:spPr>
          <a:xfrm>
            <a:off x="8153400" y="2872409"/>
            <a:ext cx="4038600" cy="2972806"/>
          </a:xfrm>
          <a:prstGeom prst="rect">
            <a:avLst/>
          </a:prstGeom>
          <a:solidFill>
            <a:schemeClr val="bg1">
              <a:lumMod val="85000"/>
              <a:alpha val="20000"/>
            </a:schemeClr>
          </a:solidFill>
        </p:spPr>
      </p:pic>
      <p:sp>
        <p:nvSpPr>
          <p:cNvPr id="9" name="Rectangle 8">
            <a:extLst>
              <a:ext uri="{FF2B5EF4-FFF2-40B4-BE49-F238E27FC236}">
                <a16:creationId xmlns:a16="http://schemas.microsoft.com/office/drawing/2014/main" id="{4238D639-DC5F-AD40-A382-30EDB5B7BBD7}"/>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42FB3CB-7C86-9E4B-941F-E7F873FF3304}"/>
              </a:ext>
            </a:extLst>
          </p:cNvPr>
          <p:cNvSpPr>
            <a:spLocks noGrp="1"/>
          </p:cNvSpPr>
          <p:nvPr>
            <p:ph type="title"/>
          </p:nvPr>
        </p:nvSpPr>
        <p:spPr>
          <a:xfrm>
            <a:off x="838200" y="366688"/>
            <a:ext cx="10515600" cy="1209615"/>
          </a:xfrm>
        </p:spPr>
        <p:txBody>
          <a:bodyPr>
            <a:normAutofit/>
          </a:bodyPr>
          <a:lstStyle>
            <a:lvl1pPr algn="ct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E1BEAF61-1520-F54F-B9DC-37455A3F530B}"/>
              </a:ext>
            </a:extLst>
          </p:cNvPr>
          <p:cNvSpPr>
            <a:spLocks noGrp="1"/>
          </p:cNvSpPr>
          <p:nvPr>
            <p:ph type="body" sz="quarter" idx="14"/>
          </p:nvPr>
        </p:nvSpPr>
        <p:spPr>
          <a:xfrm>
            <a:off x="3386138" y="2917825"/>
            <a:ext cx="5922962" cy="2022475"/>
          </a:xfrm>
        </p:spPr>
        <p:txBody>
          <a:bodyPr/>
          <a:lstStyle>
            <a:lvl1pPr>
              <a:defRPr sz="2400" b="0" i="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7888EA61-F2EE-7B45-8D4B-A5DD550C22EC}"/>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person who is quoted</a:t>
            </a:r>
          </a:p>
        </p:txBody>
      </p:sp>
      <p:pic>
        <p:nvPicPr>
          <p:cNvPr id="13" name="Picture 12" descr="Quote_bubble.png">
            <a:extLst>
              <a:ext uri="{FF2B5EF4-FFF2-40B4-BE49-F238E27FC236}">
                <a16:creationId xmlns:a16="http://schemas.microsoft.com/office/drawing/2014/main" id="{A57C1BC5-5477-E341-9B9F-96D22AB2DC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92321" y="2105025"/>
            <a:ext cx="876300" cy="812800"/>
          </a:xfrm>
          <a:prstGeom prst="rect">
            <a:avLst/>
          </a:prstGeom>
        </p:spPr>
      </p:pic>
    </p:spTree>
    <p:extLst>
      <p:ext uri="{BB962C8B-B14F-4D97-AF65-F5344CB8AC3E}">
        <p14:creationId xmlns:p14="http://schemas.microsoft.com/office/powerpoint/2010/main" val="3859192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nal Thank You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445D23-9F6A-984E-8259-71867770B1B0}"/>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851" r="-120" b="10322"/>
          <a:stretch/>
        </p:blipFill>
        <p:spPr>
          <a:xfrm>
            <a:off x="0" y="2872409"/>
            <a:ext cx="8169966" cy="2972806"/>
          </a:xfrm>
          <a:prstGeom prst="rect">
            <a:avLst/>
          </a:prstGeom>
          <a:solidFill>
            <a:schemeClr val="bg1">
              <a:lumMod val="85000"/>
              <a:alpha val="20000"/>
            </a:schemeClr>
          </a:solidFill>
        </p:spPr>
      </p:pic>
      <p:pic>
        <p:nvPicPr>
          <p:cNvPr id="14" name="Picture 13">
            <a:extLst>
              <a:ext uri="{FF2B5EF4-FFF2-40B4-BE49-F238E27FC236}">
                <a16:creationId xmlns:a16="http://schemas.microsoft.com/office/drawing/2014/main" id="{86C185B0-26A6-BF41-8DD1-4A11E15EB474}"/>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50075" r="1055" b="10322"/>
          <a:stretch/>
        </p:blipFill>
        <p:spPr>
          <a:xfrm>
            <a:off x="8169965" y="2872409"/>
            <a:ext cx="4022035" cy="2972806"/>
          </a:xfrm>
          <a:prstGeom prst="rect">
            <a:avLst/>
          </a:prstGeom>
          <a:solidFill>
            <a:schemeClr val="bg1">
              <a:lumMod val="85000"/>
              <a:alpha val="20000"/>
            </a:schemeClr>
          </a:solidFill>
        </p:spPr>
      </p:pic>
      <p:sp>
        <p:nvSpPr>
          <p:cNvPr id="6" name="Date Placeholder 2">
            <a:extLst>
              <a:ext uri="{FF2B5EF4-FFF2-40B4-BE49-F238E27FC236}">
                <a16:creationId xmlns:a16="http://schemas.microsoft.com/office/drawing/2014/main" id="{7732280B-780D-4847-A114-8137AFABD90F}"/>
              </a:ext>
            </a:extLst>
          </p:cNvPr>
          <p:cNvSpPr>
            <a:spLocks noGrp="1"/>
          </p:cNvSpPr>
          <p:nvPr>
            <p:ph type="dt" sz="half" idx="10"/>
          </p:nvPr>
        </p:nvSpPr>
        <p:spPr>
          <a:xfrm>
            <a:off x="838200" y="6356350"/>
            <a:ext cx="2743200" cy="365125"/>
          </a:xfrm>
        </p:spPr>
        <p:txBody>
          <a:bodyPr/>
          <a:lstStyle>
            <a:lvl1pPr>
              <a:defRPr>
                <a:latin typeface="Arial" panose="020B0604020202020204" pitchFamily="34" charset="0"/>
                <a:cs typeface="Arial" panose="020B0604020202020204" pitchFamily="34" charset="0"/>
              </a:defRPr>
            </a:lvl1pPr>
          </a:lstStyle>
          <a:p>
            <a:fld id="{CC661201-75FB-40CB-9355-15CEABAA2871}" type="datetime1">
              <a:rPr lang="en-US" smtClean="0"/>
              <a:t>4/18/2024</a:t>
            </a:fld>
            <a:endParaRPr lang="en-US"/>
          </a:p>
        </p:txBody>
      </p:sp>
      <p:sp>
        <p:nvSpPr>
          <p:cNvPr id="7" name="Footer Placeholder 3">
            <a:extLst>
              <a:ext uri="{FF2B5EF4-FFF2-40B4-BE49-F238E27FC236}">
                <a16:creationId xmlns:a16="http://schemas.microsoft.com/office/drawing/2014/main" id="{37F81569-AAF5-3240-B08D-6AE2EB1325C2}"/>
              </a:ext>
            </a:extLst>
          </p:cNvPr>
          <p:cNvSpPr>
            <a:spLocks noGrp="1"/>
          </p:cNvSpPr>
          <p:nvPr>
            <p:ph type="ftr" sz="quarter" idx="11"/>
          </p:nvPr>
        </p:nvSpPr>
        <p:spPr>
          <a:xfrm>
            <a:off x="4038600" y="635635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B9C400A3-EAD1-0C4C-9761-CA69F6792227}"/>
              </a:ext>
            </a:extLst>
          </p:cNvPr>
          <p:cNvSpPr>
            <a:spLocks noGrp="1"/>
          </p:cNvSpPr>
          <p:nvPr>
            <p:ph type="sldNum" sz="quarter" idx="12"/>
          </p:nvPr>
        </p:nvSpPr>
        <p:spPr>
          <a:xfrm>
            <a:off x="8610600" y="6356350"/>
            <a:ext cx="2743200" cy="365125"/>
          </a:xfrm>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sp>
        <p:nvSpPr>
          <p:cNvPr id="16" name="Rectangle 15">
            <a:extLst>
              <a:ext uri="{FF2B5EF4-FFF2-40B4-BE49-F238E27FC236}">
                <a16:creationId xmlns:a16="http://schemas.microsoft.com/office/drawing/2014/main" id="{D2FE23B6-61B9-8143-B8F8-675D04D22A26}"/>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384AFA6D-DADD-3E46-9E27-F1B0A5041CA2}"/>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presenter</a:t>
            </a:r>
          </a:p>
        </p:txBody>
      </p:sp>
      <p:sp>
        <p:nvSpPr>
          <p:cNvPr id="11" name="Text Placeholder 15">
            <a:extLst>
              <a:ext uri="{FF2B5EF4-FFF2-40B4-BE49-F238E27FC236}">
                <a16:creationId xmlns:a16="http://schemas.microsoft.com/office/drawing/2014/main" id="{A709A19C-BB94-5740-AE3D-143541042A10}"/>
              </a:ext>
            </a:extLst>
          </p:cNvPr>
          <p:cNvSpPr>
            <a:spLocks noGrp="1"/>
          </p:cNvSpPr>
          <p:nvPr>
            <p:ph type="body" sz="quarter" idx="14" hasCustomPrompt="1"/>
          </p:nvPr>
        </p:nvSpPr>
        <p:spPr>
          <a:xfrm>
            <a:off x="3319714" y="2879261"/>
            <a:ext cx="5922962" cy="2022475"/>
          </a:xfrm>
        </p:spPr>
        <p:txBody>
          <a:bodyPr anchor="ctr">
            <a:normAutofit/>
          </a:bodyPr>
          <a:lstStyle>
            <a:lvl1pPr marL="0" indent="0" algn="ctr">
              <a:buNone/>
              <a:defRPr sz="4400" b="1" i="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pic>
        <p:nvPicPr>
          <p:cNvPr id="12" name="Picture 11">
            <a:extLst>
              <a:ext uri="{FF2B5EF4-FFF2-40B4-BE49-F238E27FC236}">
                <a16:creationId xmlns:a16="http://schemas.microsoft.com/office/drawing/2014/main" id="{D0C6E4F9-189C-AE47-9835-DC5358A608CC}"/>
              </a:ext>
            </a:extLst>
          </p:cNvPr>
          <p:cNvPicPr>
            <a:picLocks noChangeAspect="1"/>
          </p:cNvPicPr>
          <p:nvPr userDrawn="1"/>
        </p:nvPicPr>
        <p:blipFill rotWithShape="1">
          <a:blip r:embed="rId3"/>
          <a:srcRect b="54956"/>
          <a:stretch/>
        </p:blipFill>
        <p:spPr>
          <a:xfrm>
            <a:off x="4669089" y="475435"/>
            <a:ext cx="3017944" cy="1293855"/>
          </a:xfrm>
          <a:prstGeom prst="rect">
            <a:avLst/>
          </a:prstGeom>
        </p:spPr>
      </p:pic>
      <p:pic>
        <p:nvPicPr>
          <p:cNvPr id="17" name="Picture 16" descr="Blue_Gradient_bar_art.png">
            <a:extLst>
              <a:ext uri="{FF2B5EF4-FFF2-40B4-BE49-F238E27FC236}">
                <a16:creationId xmlns:a16="http://schemas.microsoft.com/office/drawing/2014/main" id="{3F632186-65AB-4659-B92F-1DF23FC448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pic>
        <p:nvPicPr>
          <p:cNvPr id="18" name="Picture 17" descr="Blue_Gradient_bar_art.png">
            <a:extLst>
              <a:ext uri="{FF2B5EF4-FFF2-40B4-BE49-F238E27FC236}">
                <a16:creationId xmlns:a16="http://schemas.microsoft.com/office/drawing/2014/main" id="{6F671D7B-03AC-49E0-83ED-634E9B0FDD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81618"/>
            <a:ext cx="12197701" cy="205975"/>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31F17E50-ED0F-4DBA-A882-262F0E67D6B0}"/>
              </a:ext>
            </a:extLst>
          </p:cNvPr>
          <p:cNvPicPr>
            <a:picLocks noChangeAspect="1"/>
          </p:cNvPicPr>
          <p:nvPr userDrawn="1"/>
        </p:nvPicPr>
        <p:blipFill>
          <a:blip r:embed="rId5"/>
          <a:stretch>
            <a:fillRect/>
          </a:stretch>
        </p:blipFill>
        <p:spPr>
          <a:xfrm>
            <a:off x="2693194" y="616650"/>
            <a:ext cx="6805612" cy="1360687"/>
          </a:xfrm>
          <a:prstGeom prst="rect">
            <a:avLst/>
          </a:prstGeom>
        </p:spPr>
      </p:pic>
    </p:spTree>
    <p:extLst>
      <p:ext uri="{BB962C8B-B14F-4D97-AF65-F5344CB8AC3E}">
        <p14:creationId xmlns:p14="http://schemas.microsoft.com/office/powerpoint/2010/main" val="3923687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C43A-A24D-436B-9FE7-ECF6BA8BF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7B22BA-184B-4FD3-9DDC-F981C7E0AC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82C2AC-02D1-4FCE-A1F6-3E7E810B7CEE}"/>
              </a:ext>
            </a:extLst>
          </p:cNvPr>
          <p:cNvSpPr>
            <a:spLocks noGrp="1"/>
          </p:cNvSpPr>
          <p:nvPr>
            <p:ph type="dt" sz="half" idx="10"/>
          </p:nvPr>
        </p:nvSpPr>
        <p:spPr/>
        <p:txBody>
          <a:bodyPr/>
          <a:lstStyle/>
          <a:p>
            <a:fld id="{E254661D-BCC0-418A-9ADD-F02B96C6F91C}" type="datetime1">
              <a:rPr lang="en-US" smtClean="0"/>
              <a:t>4/18/2024</a:t>
            </a:fld>
            <a:endParaRPr lang="en-US"/>
          </a:p>
        </p:txBody>
      </p:sp>
      <p:sp>
        <p:nvSpPr>
          <p:cNvPr id="5" name="Footer Placeholder 4">
            <a:extLst>
              <a:ext uri="{FF2B5EF4-FFF2-40B4-BE49-F238E27FC236}">
                <a16:creationId xmlns:a16="http://schemas.microsoft.com/office/drawing/2014/main" id="{E500F9A4-9F19-44AE-873E-DA13D99EA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185BE-5D22-4407-8EA8-342F570C589B}"/>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805472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C2CA-B9B5-431C-9045-DAFBF1FDA5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EA982-7618-42AE-AC1D-FACC1DA5F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F1AAD-E46C-4261-9A10-12F95497E7CC}"/>
              </a:ext>
            </a:extLst>
          </p:cNvPr>
          <p:cNvSpPr>
            <a:spLocks noGrp="1"/>
          </p:cNvSpPr>
          <p:nvPr>
            <p:ph type="dt" sz="half" idx="10"/>
          </p:nvPr>
        </p:nvSpPr>
        <p:spPr/>
        <p:txBody>
          <a:bodyPr/>
          <a:lstStyle/>
          <a:p>
            <a:fld id="{362C89D4-FBB6-4438-A42F-590D88E96226}" type="datetime1">
              <a:rPr lang="en-US" smtClean="0"/>
              <a:t>4/18/2024</a:t>
            </a:fld>
            <a:endParaRPr lang="en-US"/>
          </a:p>
        </p:txBody>
      </p:sp>
      <p:sp>
        <p:nvSpPr>
          <p:cNvPr id="5" name="Footer Placeholder 4">
            <a:extLst>
              <a:ext uri="{FF2B5EF4-FFF2-40B4-BE49-F238E27FC236}">
                <a16:creationId xmlns:a16="http://schemas.microsoft.com/office/drawing/2014/main" id="{BE86CF7B-71ED-48EB-9CDB-28F845222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0FFB1-128D-49C6-BDB8-2105D84194E1}"/>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218328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0729-05D7-4C95-B78F-649E503A57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A5473C-AB41-4489-9C43-F3BB469A39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B35B4-6254-440E-A617-68272285400D}"/>
              </a:ext>
            </a:extLst>
          </p:cNvPr>
          <p:cNvSpPr>
            <a:spLocks noGrp="1"/>
          </p:cNvSpPr>
          <p:nvPr>
            <p:ph type="dt" sz="half" idx="10"/>
          </p:nvPr>
        </p:nvSpPr>
        <p:spPr/>
        <p:txBody>
          <a:bodyPr/>
          <a:lstStyle/>
          <a:p>
            <a:fld id="{47828F69-511C-424D-AC35-03681D27A471}" type="datetime1">
              <a:rPr lang="en-US" smtClean="0"/>
              <a:t>4/18/2024</a:t>
            </a:fld>
            <a:endParaRPr lang="en-US"/>
          </a:p>
        </p:txBody>
      </p:sp>
      <p:sp>
        <p:nvSpPr>
          <p:cNvPr id="5" name="Footer Placeholder 4">
            <a:extLst>
              <a:ext uri="{FF2B5EF4-FFF2-40B4-BE49-F238E27FC236}">
                <a16:creationId xmlns:a16="http://schemas.microsoft.com/office/drawing/2014/main" id="{9B8C4D81-0B79-4793-A67E-C4E8932B0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92653-891D-40FC-9C69-FEC8B2F579E8}"/>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4038414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3BBD-DBF4-431F-9F61-1C79A8E9C5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C40374-95E4-4F7B-8966-0536C02574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3DEA5-F24A-4BB1-8B20-3E88BFFCC6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D1CB7F-8607-43C1-BBC2-793EA319DA62}"/>
              </a:ext>
            </a:extLst>
          </p:cNvPr>
          <p:cNvSpPr>
            <a:spLocks noGrp="1"/>
          </p:cNvSpPr>
          <p:nvPr>
            <p:ph type="dt" sz="half" idx="10"/>
          </p:nvPr>
        </p:nvSpPr>
        <p:spPr/>
        <p:txBody>
          <a:bodyPr/>
          <a:lstStyle/>
          <a:p>
            <a:fld id="{155BD4D7-C7E2-46ED-A66C-BA25072808C7}" type="datetime1">
              <a:rPr lang="en-US" smtClean="0"/>
              <a:t>4/18/2024</a:t>
            </a:fld>
            <a:endParaRPr lang="en-US"/>
          </a:p>
        </p:txBody>
      </p:sp>
      <p:sp>
        <p:nvSpPr>
          <p:cNvPr id="6" name="Footer Placeholder 5">
            <a:extLst>
              <a:ext uri="{FF2B5EF4-FFF2-40B4-BE49-F238E27FC236}">
                <a16:creationId xmlns:a16="http://schemas.microsoft.com/office/drawing/2014/main" id="{579FAE8D-35C1-4352-AB68-01B13DD29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9F26D-BE11-468F-B73B-2DC94B170C7B}"/>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1209803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37DA-0476-476C-A6B1-A41C11A20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0C317-D8B5-4559-8A3A-285A047C42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77B97-6B16-4895-8B8D-F114C5907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BA0AA9-2719-4774-A2EC-08885DC9B4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713369-B1E5-4C49-8207-89F0905174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931A08-BAF4-41CA-88C3-EF23CD86C13F}"/>
              </a:ext>
            </a:extLst>
          </p:cNvPr>
          <p:cNvSpPr>
            <a:spLocks noGrp="1"/>
          </p:cNvSpPr>
          <p:nvPr>
            <p:ph type="dt" sz="half" idx="10"/>
          </p:nvPr>
        </p:nvSpPr>
        <p:spPr/>
        <p:txBody>
          <a:bodyPr/>
          <a:lstStyle/>
          <a:p>
            <a:fld id="{FBFD12B0-764C-43FB-8D67-983F42ABEA17}" type="datetime1">
              <a:rPr lang="en-US" smtClean="0"/>
              <a:t>4/18/2024</a:t>
            </a:fld>
            <a:endParaRPr lang="en-US"/>
          </a:p>
        </p:txBody>
      </p:sp>
      <p:sp>
        <p:nvSpPr>
          <p:cNvPr id="8" name="Footer Placeholder 7">
            <a:extLst>
              <a:ext uri="{FF2B5EF4-FFF2-40B4-BE49-F238E27FC236}">
                <a16:creationId xmlns:a16="http://schemas.microsoft.com/office/drawing/2014/main" id="{F25F5F90-E7B2-41AF-BA54-B1BB8F803D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47ED0C-8FFB-4D2F-B341-FA680609168F}"/>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190723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B451-41FE-4455-9D9C-3051D5CF17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3475BA-BCEA-45B1-A863-5D8A1746868C}"/>
              </a:ext>
            </a:extLst>
          </p:cNvPr>
          <p:cNvSpPr>
            <a:spLocks noGrp="1"/>
          </p:cNvSpPr>
          <p:nvPr>
            <p:ph type="dt" sz="half" idx="10"/>
          </p:nvPr>
        </p:nvSpPr>
        <p:spPr/>
        <p:txBody>
          <a:bodyPr/>
          <a:lstStyle/>
          <a:p>
            <a:fld id="{8B842C06-478B-402F-8399-4ED5694AA32B}" type="datetime1">
              <a:rPr lang="en-US" smtClean="0"/>
              <a:t>4/18/2024</a:t>
            </a:fld>
            <a:endParaRPr lang="en-US"/>
          </a:p>
        </p:txBody>
      </p:sp>
      <p:sp>
        <p:nvSpPr>
          <p:cNvPr id="4" name="Footer Placeholder 3">
            <a:extLst>
              <a:ext uri="{FF2B5EF4-FFF2-40B4-BE49-F238E27FC236}">
                <a16:creationId xmlns:a16="http://schemas.microsoft.com/office/drawing/2014/main" id="{C3BDA950-D081-4605-A2B7-6EA1BA0C3B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74EA29-6D4E-47E5-8C6E-5FD66253E07E}"/>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390495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FE328F-1C29-40CE-A2B4-A8D7F2FD65E2}"/>
              </a:ext>
            </a:extLst>
          </p:cNvPr>
          <p:cNvSpPr>
            <a:spLocks noGrp="1"/>
          </p:cNvSpPr>
          <p:nvPr>
            <p:ph type="dt" sz="half" idx="10"/>
          </p:nvPr>
        </p:nvSpPr>
        <p:spPr/>
        <p:txBody>
          <a:bodyPr/>
          <a:lstStyle/>
          <a:p>
            <a:fld id="{8D80CDC7-20F0-42E1-9614-FF79CEE5083D}" type="datetime1">
              <a:rPr lang="en-US" smtClean="0"/>
              <a:t>4/18/2024</a:t>
            </a:fld>
            <a:endParaRPr lang="en-US"/>
          </a:p>
        </p:txBody>
      </p:sp>
      <p:sp>
        <p:nvSpPr>
          <p:cNvPr id="3" name="Footer Placeholder 2">
            <a:extLst>
              <a:ext uri="{FF2B5EF4-FFF2-40B4-BE49-F238E27FC236}">
                <a16:creationId xmlns:a16="http://schemas.microsoft.com/office/drawing/2014/main" id="{BB27275D-83C1-490F-A894-FE26651B59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ED366-88CC-4878-BE13-3820F03F1A23}"/>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176884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61219"/>
            <a:ext cx="10515600" cy="1129469"/>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8CCC9F39-01F4-466D-A566-1AFD8B67C78C}" type="datetime1">
              <a:rPr lang="en-US" smtClean="0"/>
              <a:t>4/18/2024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7" name="Picture 6" descr="Blue_Gradient_bar_ar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02" y="0"/>
            <a:ext cx="12197701" cy="512369"/>
          </a:xfrm>
          <a:prstGeom prst="rect">
            <a:avLst/>
          </a:prstGeom>
        </p:spPr>
      </p:pic>
    </p:spTree>
    <p:extLst>
      <p:ext uri="{BB962C8B-B14F-4D97-AF65-F5344CB8AC3E}">
        <p14:creationId xmlns:p14="http://schemas.microsoft.com/office/powerpoint/2010/main" val="353489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D0D2-2DE9-4474-BC82-73CF59D5FF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6AB9B-49FD-4C02-B628-FA1B84FED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74D44A-B7D2-4CE3-A7B7-95772820A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C794BB-0B08-4C6B-B317-FF75C3AD26A1}"/>
              </a:ext>
            </a:extLst>
          </p:cNvPr>
          <p:cNvSpPr>
            <a:spLocks noGrp="1"/>
          </p:cNvSpPr>
          <p:nvPr>
            <p:ph type="dt" sz="half" idx="10"/>
          </p:nvPr>
        </p:nvSpPr>
        <p:spPr/>
        <p:txBody>
          <a:bodyPr/>
          <a:lstStyle/>
          <a:p>
            <a:fld id="{6352AC13-F9C1-4C70-8B5E-5CA8B7FD7248}" type="datetime1">
              <a:rPr lang="en-US" smtClean="0"/>
              <a:t>4/18/2024</a:t>
            </a:fld>
            <a:endParaRPr lang="en-US"/>
          </a:p>
        </p:txBody>
      </p:sp>
      <p:sp>
        <p:nvSpPr>
          <p:cNvPr id="6" name="Footer Placeholder 5">
            <a:extLst>
              <a:ext uri="{FF2B5EF4-FFF2-40B4-BE49-F238E27FC236}">
                <a16:creationId xmlns:a16="http://schemas.microsoft.com/office/drawing/2014/main" id="{8950AD52-06C7-4D4D-9FBA-0D4868044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024B7-6636-4256-A0FF-A1A4C06E6A60}"/>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335422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9734A-151D-44CE-8F6F-B26A8C4F4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4ACA07-4521-4268-9282-D68687944E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30E9C3-4E8E-4B51-84B4-7F87129E3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B996D1-EEC2-4F5C-99FF-48430EC9B950}"/>
              </a:ext>
            </a:extLst>
          </p:cNvPr>
          <p:cNvSpPr>
            <a:spLocks noGrp="1"/>
          </p:cNvSpPr>
          <p:nvPr>
            <p:ph type="dt" sz="half" idx="10"/>
          </p:nvPr>
        </p:nvSpPr>
        <p:spPr/>
        <p:txBody>
          <a:bodyPr/>
          <a:lstStyle/>
          <a:p>
            <a:fld id="{22531B66-8917-4045-BDB6-EC25F50EE5D7}" type="datetime1">
              <a:rPr lang="en-US" smtClean="0"/>
              <a:t>4/18/2024</a:t>
            </a:fld>
            <a:endParaRPr lang="en-US"/>
          </a:p>
        </p:txBody>
      </p:sp>
      <p:sp>
        <p:nvSpPr>
          <p:cNvPr id="6" name="Footer Placeholder 5">
            <a:extLst>
              <a:ext uri="{FF2B5EF4-FFF2-40B4-BE49-F238E27FC236}">
                <a16:creationId xmlns:a16="http://schemas.microsoft.com/office/drawing/2014/main" id="{732FAFD2-98D1-40B2-AAA0-C3BBFF5A22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1A3E5-E765-475E-86DB-B5F49E7A0923}"/>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377355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3ECE-A327-4593-9B24-B00228B72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08319B-5EC3-4E83-A7F0-D0BB6E025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D7C7A-20DE-40BE-8FA7-7882ED6B447B}"/>
              </a:ext>
            </a:extLst>
          </p:cNvPr>
          <p:cNvSpPr>
            <a:spLocks noGrp="1"/>
          </p:cNvSpPr>
          <p:nvPr>
            <p:ph type="dt" sz="half" idx="10"/>
          </p:nvPr>
        </p:nvSpPr>
        <p:spPr/>
        <p:txBody>
          <a:bodyPr/>
          <a:lstStyle/>
          <a:p>
            <a:fld id="{ABE8A42C-F152-4255-993C-0AD03B7EDC7C}" type="datetime1">
              <a:rPr lang="en-US" smtClean="0"/>
              <a:t>4/18/2024</a:t>
            </a:fld>
            <a:endParaRPr lang="en-US"/>
          </a:p>
        </p:txBody>
      </p:sp>
      <p:sp>
        <p:nvSpPr>
          <p:cNvPr id="5" name="Footer Placeholder 4">
            <a:extLst>
              <a:ext uri="{FF2B5EF4-FFF2-40B4-BE49-F238E27FC236}">
                <a16:creationId xmlns:a16="http://schemas.microsoft.com/office/drawing/2014/main" id="{0AEFFD63-51AF-44C3-979C-C9D363F9F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82D04-8ACB-4D04-8D3E-E9A62D13A3B6}"/>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3726141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9F71E1-E997-4AC1-83AB-6BFB81FF7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8818DD-4EB9-40B1-9B1C-A6747A567E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AFE29-C9CD-479B-B4A7-7CB6CFA429C7}"/>
              </a:ext>
            </a:extLst>
          </p:cNvPr>
          <p:cNvSpPr>
            <a:spLocks noGrp="1"/>
          </p:cNvSpPr>
          <p:nvPr>
            <p:ph type="dt" sz="half" idx="10"/>
          </p:nvPr>
        </p:nvSpPr>
        <p:spPr/>
        <p:txBody>
          <a:bodyPr/>
          <a:lstStyle/>
          <a:p>
            <a:fld id="{54E92F30-EEF3-479D-B762-4AC8BCD9C724}" type="datetime1">
              <a:rPr lang="en-US" smtClean="0"/>
              <a:t>4/18/2024</a:t>
            </a:fld>
            <a:endParaRPr lang="en-US"/>
          </a:p>
        </p:txBody>
      </p:sp>
      <p:sp>
        <p:nvSpPr>
          <p:cNvPr id="5" name="Footer Placeholder 4">
            <a:extLst>
              <a:ext uri="{FF2B5EF4-FFF2-40B4-BE49-F238E27FC236}">
                <a16:creationId xmlns:a16="http://schemas.microsoft.com/office/drawing/2014/main" id="{87021658-B4FF-458F-BA5C-161D6D86C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1D64B-BDBF-446C-B8EE-444E4539AE06}"/>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2380355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3CC1C-A415-5F40-A041-F48E6C374DC5}"/>
              </a:ext>
            </a:extLst>
          </p:cNvPr>
          <p:cNvSpPr>
            <a:spLocks noGrp="1"/>
          </p:cNvSpPr>
          <p:nvPr>
            <p:ph type="ctrTitle"/>
          </p:nvPr>
        </p:nvSpPr>
        <p:spPr>
          <a:xfrm>
            <a:off x="1524000" y="2287593"/>
            <a:ext cx="9144000" cy="1854986"/>
          </a:xfrm>
        </p:spPr>
        <p:txBody>
          <a:bodyPr anchor="b">
            <a:normAutofit/>
          </a:bodyPr>
          <a:lstStyle>
            <a:lvl1pPr algn="ctr">
              <a:defRPr sz="4800" b="1" i="0" baseline="0">
                <a:latin typeface="Arial" panose="020B0604020202020204" pitchFamily="34" charset="0"/>
                <a:cs typeface="Arial" panose="020B0604020202020204" pitchFamily="34" charset="0"/>
              </a:defRPr>
            </a:lvl1pPr>
          </a:lstStyle>
          <a:p>
            <a:r>
              <a:rPr lang="en-US"/>
              <a:t>Click to edit Master</a:t>
            </a:r>
          </a:p>
        </p:txBody>
      </p:sp>
      <p:sp>
        <p:nvSpPr>
          <p:cNvPr id="3" name="Subtitle 2">
            <a:extLst>
              <a:ext uri="{FF2B5EF4-FFF2-40B4-BE49-F238E27FC236}">
                <a16:creationId xmlns:a16="http://schemas.microsoft.com/office/drawing/2014/main" id="{8DFE61D7-7B42-B140-9F1A-CCA90AA0FD9A}"/>
              </a:ext>
            </a:extLst>
          </p:cNvPr>
          <p:cNvSpPr>
            <a:spLocks noGrp="1"/>
          </p:cNvSpPr>
          <p:nvPr>
            <p:ph type="subTitle" idx="1"/>
          </p:nvPr>
        </p:nvSpPr>
        <p:spPr>
          <a:xfrm>
            <a:off x="1524000" y="4376738"/>
            <a:ext cx="9144000" cy="12176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60A129-B919-7F46-9DE1-617C86650479}"/>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C48BDE1-FF03-413D-8664-48D4290B854D}" type="datetime1">
              <a:rPr lang="en-US" smtClean="0"/>
              <a:pPr/>
              <a:t>4/18/2024</a:t>
            </a:fld>
            <a:endParaRPr lang="en-US"/>
          </a:p>
        </p:txBody>
      </p:sp>
      <p:sp>
        <p:nvSpPr>
          <p:cNvPr id="5" name="Footer Placeholder 4">
            <a:extLst>
              <a:ext uri="{FF2B5EF4-FFF2-40B4-BE49-F238E27FC236}">
                <a16:creationId xmlns:a16="http://schemas.microsoft.com/office/drawing/2014/main" id="{A662431A-4766-4C4C-959F-5B5DBED0992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315EC95-B83D-9941-AECA-4D22FA2F0E83}"/>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11" name="Picture 10" descr="Blue_Gradient_bar_art.png">
            <a:extLst>
              <a:ext uri="{FF2B5EF4-FFF2-40B4-BE49-F238E27FC236}">
                <a16:creationId xmlns:a16="http://schemas.microsoft.com/office/drawing/2014/main" id="{813F0E7B-EA3F-4B49-BA26-8BCC53234F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pic>
        <p:nvPicPr>
          <p:cNvPr id="12" name="Picture 11" descr="Blue_Gradient_bar_art.png">
            <a:extLst>
              <a:ext uri="{FF2B5EF4-FFF2-40B4-BE49-F238E27FC236}">
                <a16:creationId xmlns:a16="http://schemas.microsoft.com/office/drawing/2014/main" id="{597D5A9C-0A0F-454E-B154-6E588BA38E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81618"/>
            <a:ext cx="12197701" cy="20597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F20FA135-3FF2-4C41-9256-D426FC0D48AF}"/>
              </a:ext>
            </a:extLst>
          </p:cNvPr>
          <p:cNvPicPr>
            <a:picLocks noChangeAspect="1"/>
          </p:cNvPicPr>
          <p:nvPr userDrawn="1"/>
        </p:nvPicPr>
        <p:blipFill>
          <a:blip r:embed="rId3"/>
          <a:stretch>
            <a:fillRect/>
          </a:stretch>
        </p:blipFill>
        <p:spPr>
          <a:xfrm>
            <a:off x="2693194" y="616650"/>
            <a:ext cx="6805612" cy="1360687"/>
          </a:xfrm>
          <a:prstGeom prst="rect">
            <a:avLst/>
          </a:prstGeom>
        </p:spPr>
      </p:pic>
      <p:cxnSp>
        <p:nvCxnSpPr>
          <p:cNvPr id="15" name="Straight Connector 14">
            <a:extLst>
              <a:ext uri="{FF2B5EF4-FFF2-40B4-BE49-F238E27FC236}">
                <a16:creationId xmlns:a16="http://schemas.microsoft.com/office/drawing/2014/main" id="{9725945D-2027-4DC2-9458-D648D5FC9E61}"/>
              </a:ext>
            </a:extLst>
          </p:cNvPr>
          <p:cNvCxnSpPr>
            <a:cxnSpLocks/>
          </p:cNvCxnSpPr>
          <p:nvPr userDrawn="1"/>
        </p:nvCxnSpPr>
        <p:spPr>
          <a:xfrm>
            <a:off x="5631362" y="4218779"/>
            <a:ext cx="929276" cy="0"/>
          </a:xfrm>
          <a:prstGeom prst="line">
            <a:avLst/>
          </a:prstGeom>
          <a:ln w="38100" cmpd="sng">
            <a:solidFill>
              <a:srgbClr val="F75A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8698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B7AEBE-474B-C541-B9B0-F1CC2DD8129B}"/>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120" b="69309"/>
          <a:stretch/>
        </p:blipFill>
        <p:spPr>
          <a:xfrm>
            <a:off x="-5702" y="5847648"/>
            <a:ext cx="8240003" cy="1017403"/>
          </a:xfrm>
          <a:prstGeom prst="rect">
            <a:avLst/>
          </a:prstGeom>
          <a:solidFill>
            <a:schemeClr val="bg1">
              <a:lumMod val="85000"/>
              <a:alpha val="20000"/>
            </a:schemeClr>
          </a:solidFill>
        </p:spPr>
      </p:pic>
      <p:pic>
        <p:nvPicPr>
          <p:cNvPr id="9" name="Picture 8">
            <a:extLst>
              <a:ext uri="{FF2B5EF4-FFF2-40B4-BE49-F238E27FC236}">
                <a16:creationId xmlns:a16="http://schemas.microsoft.com/office/drawing/2014/main" id="{2D2F02AD-872D-4C41-BA92-5D0C745C2482}"/>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50076" r="1900" b="69309"/>
          <a:stretch/>
        </p:blipFill>
        <p:spPr>
          <a:xfrm>
            <a:off x="8282401" y="5850822"/>
            <a:ext cx="3952461" cy="1017403"/>
          </a:xfrm>
          <a:prstGeom prst="rect">
            <a:avLst/>
          </a:prstGeom>
          <a:solidFill>
            <a:schemeClr val="bg1">
              <a:lumMod val="85000"/>
              <a:alpha val="20000"/>
            </a:schemeClr>
          </a:solidFill>
        </p:spPr>
      </p:pic>
      <p:sp>
        <p:nvSpPr>
          <p:cNvPr id="2" name="Title 1">
            <a:extLst>
              <a:ext uri="{FF2B5EF4-FFF2-40B4-BE49-F238E27FC236}">
                <a16:creationId xmlns:a16="http://schemas.microsoft.com/office/drawing/2014/main" id="{90F33BAB-8132-9D49-AFD5-FD5A42ADF4A0}"/>
              </a:ext>
            </a:extLst>
          </p:cNvPr>
          <p:cNvSpPr>
            <a:spLocks noGrp="1"/>
          </p:cNvSpPr>
          <p:nvPr>
            <p:ph type="title"/>
          </p:nvPr>
        </p:nvSpPr>
        <p:spPr>
          <a:xfrm>
            <a:off x="835348" y="508091"/>
            <a:ext cx="10515600" cy="958850"/>
          </a:xfrm>
        </p:spPr>
        <p:txBody>
          <a:bodyPr>
            <a:normAutofit/>
          </a:bodyPr>
          <a:lstStyle>
            <a:lvl1pPr>
              <a:defRPr sz="3600" b="1" i="0" baseline="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8C7AFAD-E0DD-3C4F-AAF6-E33871038940}"/>
              </a:ext>
            </a:extLst>
          </p:cNvPr>
          <p:cNvSpPr>
            <a:spLocks noGrp="1"/>
          </p:cNvSpPr>
          <p:nvPr>
            <p:ph idx="1"/>
          </p:nvPr>
        </p:nvSpPr>
        <p:spPr/>
        <p:txBody>
          <a:bodyPr/>
          <a:lstStyle>
            <a:lvl1pPr>
              <a:defRPr sz="2400">
                <a:solidFill>
                  <a:schemeClr val="tx1"/>
                </a:solidFill>
                <a:latin typeface="Arial" panose="020B0604020202020204" pitchFamily="34" charset="0"/>
                <a:cs typeface="Arial" panose="020B0604020202020204" pitchFamily="34" charset="0"/>
              </a:defRPr>
            </a:lvl1pPr>
            <a:lvl2pPr>
              <a:defRPr sz="2000">
                <a:solidFill>
                  <a:schemeClr val="tx1"/>
                </a:solidFill>
                <a:latin typeface="Arial" panose="020B0604020202020204" pitchFamily="34" charset="0"/>
                <a:cs typeface="Arial" panose="020B0604020202020204" pitchFamily="34" charset="0"/>
              </a:defRPr>
            </a:lvl2pPr>
            <a:lvl3pPr>
              <a:defRPr sz="1800">
                <a:solidFill>
                  <a:schemeClr val="tx1"/>
                </a:solidFill>
                <a:latin typeface="Arial" panose="020B0604020202020204" pitchFamily="34" charset="0"/>
                <a:cs typeface="Arial" panose="020B0604020202020204" pitchFamily="34" charset="0"/>
              </a:defRPr>
            </a:lvl3pPr>
            <a:lvl4pPr>
              <a:defRPr sz="1600">
                <a:solidFill>
                  <a:schemeClr val="tx1"/>
                </a:solidFill>
                <a:latin typeface="Arial" panose="020B0604020202020204" pitchFamily="34" charset="0"/>
                <a:cs typeface="Arial" panose="020B0604020202020204" pitchFamily="34" charset="0"/>
              </a:defRPr>
            </a:lvl4pPr>
            <a:lvl5pPr>
              <a:defRPr sz="16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D484D-A210-CE49-9E98-07441D6304F4}"/>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1B1D009A-9F35-402B-8FD6-D4B100A8B80D}" type="datetime1">
              <a:rPr lang="en-US" smtClean="0"/>
              <a:pPr/>
              <a:t>4/18/2024</a:t>
            </a:fld>
            <a:endParaRPr lang="en-US"/>
          </a:p>
        </p:txBody>
      </p:sp>
      <p:sp>
        <p:nvSpPr>
          <p:cNvPr id="5" name="Footer Placeholder 4">
            <a:extLst>
              <a:ext uri="{FF2B5EF4-FFF2-40B4-BE49-F238E27FC236}">
                <a16:creationId xmlns:a16="http://schemas.microsoft.com/office/drawing/2014/main" id="{F68610FE-7134-8341-B9D2-6D74046CBB4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EEB3A77-91BE-9045-8C12-66647E24B677}"/>
              </a:ext>
            </a:extLst>
          </p:cNvPr>
          <p:cNvSpPr>
            <a:spLocks noGrp="1"/>
          </p:cNvSpPr>
          <p:nvPr>
            <p:ph type="sldNum" sz="quarter" idx="12"/>
          </p:nvPr>
        </p:nvSpPr>
        <p:spPr>
          <a:xfrm>
            <a:off x="8610600" y="6355557"/>
            <a:ext cx="2743200" cy="365125"/>
          </a:xfrm>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7" name="Picture 6" descr="Blue_Gradient_bar_art.png">
            <a:extLst>
              <a:ext uri="{FF2B5EF4-FFF2-40B4-BE49-F238E27FC236}">
                <a16:creationId xmlns:a16="http://schemas.microsoft.com/office/drawing/2014/main" id="{67D260C1-CDA8-A14F-8FAD-26716C3547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cxnSp>
        <p:nvCxnSpPr>
          <p:cNvPr id="10" name="Straight Connector 9">
            <a:extLst>
              <a:ext uri="{FF2B5EF4-FFF2-40B4-BE49-F238E27FC236}">
                <a16:creationId xmlns:a16="http://schemas.microsoft.com/office/drawing/2014/main" id="{4AC9DFA2-F88C-4E2E-9ECA-1D79E0C7ACDF}"/>
              </a:ext>
            </a:extLst>
          </p:cNvPr>
          <p:cNvCxnSpPr>
            <a:cxnSpLocks/>
          </p:cNvCxnSpPr>
          <p:nvPr userDrawn="1"/>
        </p:nvCxnSpPr>
        <p:spPr>
          <a:xfrm>
            <a:off x="997273" y="1461473"/>
            <a:ext cx="929276" cy="0"/>
          </a:xfrm>
          <a:prstGeom prst="line">
            <a:avLst/>
          </a:prstGeom>
          <a:ln w="38100" cmpd="sng">
            <a:solidFill>
              <a:srgbClr val="F75A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569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040453B-7765-6D4C-A7E3-67CBE8BB6143}"/>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E5C1672-6165-4D50-9A0C-6659923125E6}" type="datetime1">
              <a:rPr lang="en-US" smtClean="0"/>
              <a:pPr/>
              <a:t>4/18/2024</a:t>
            </a:fld>
            <a:endParaRPr lang="en-US"/>
          </a:p>
        </p:txBody>
      </p:sp>
      <p:sp>
        <p:nvSpPr>
          <p:cNvPr id="4" name="Footer Placeholder 3">
            <a:extLst>
              <a:ext uri="{FF2B5EF4-FFF2-40B4-BE49-F238E27FC236}">
                <a16:creationId xmlns:a16="http://schemas.microsoft.com/office/drawing/2014/main" id="{8F15DAC4-7AFC-5543-92D7-D55373B5FCE2}"/>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554EEA6-23D9-1C4E-93D4-CA13E10F9E68}"/>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9" name="Picture 8" descr="Blue_Gradient_bar_art.png">
            <a:extLst>
              <a:ext uri="{FF2B5EF4-FFF2-40B4-BE49-F238E27FC236}">
                <a16:creationId xmlns:a16="http://schemas.microsoft.com/office/drawing/2014/main" id="{C3DFC097-4674-D848-A6F7-8E04FD530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sp>
        <p:nvSpPr>
          <p:cNvPr id="7" name="Title 1">
            <a:extLst>
              <a:ext uri="{FF2B5EF4-FFF2-40B4-BE49-F238E27FC236}">
                <a16:creationId xmlns:a16="http://schemas.microsoft.com/office/drawing/2014/main" id="{C785111F-9AFB-4797-97FD-C0B6E3DD5637}"/>
              </a:ext>
            </a:extLst>
          </p:cNvPr>
          <p:cNvSpPr>
            <a:spLocks noGrp="1"/>
          </p:cNvSpPr>
          <p:nvPr>
            <p:ph type="title"/>
          </p:nvPr>
        </p:nvSpPr>
        <p:spPr>
          <a:xfrm>
            <a:off x="835348" y="508091"/>
            <a:ext cx="10515600" cy="958850"/>
          </a:xfrm>
        </p:spPr>
        <p:txBody>
          <a:bodyPr>
            <a:normAutofit/>
          </a:bodyPr>
          <a:lstStyle>
            <a:lvl1pPr>
              <a:defRPr sz="3600" b="1" i="0" baseline="0">
                <a:latin typeface="Arial" panose="020B0604020202020204" pitchFamily="34" charset="0"/>
                <a:cs typeface="Arial" panose="020B0604020202020204" pitchFamily="34"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5A795652-F60F-4D9D-B163-C985E6A19ACE}"/>
              </a:ext>
            </a:extLst>
          </p:cNvPr>
          <p:cNvCxnSpPr>
            <a:cxnSpLocks/>
          </p:cNvCxnSpPr>
          <p:nvPr userDrawn="1"/>
        </p:nvCxnSpPr>
        <p:spPr>
          <a:xfrm>
            <a:off x="997273" y="1461473"/>
            <a:ext cx="929276" cy="0"/>
          </a:xfrm>
          <a:prstGeom prst="line">
            <a:avLst/>
          </a:prstGeom>
          <a:ln w="38100" cmpd="sng">
            <a:solidFill>
              <a:srgbClr val="F75A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7271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sual or Chart Slid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1EF543F-3965-854C-9210-AA93C1C27B76}"/>
              </a:ext>
            </a:extLst>
          </p:cNvPr>
          <p:cNvSpPr>
            <a:spLocks noGrp="1"/>
          </p:cNvSpPr>
          <p:nvPr>
            <p:ph type="ftr" sz="quarter" idx="11"/>
          </p:nvPr>
        </p:nvSpPr>
        <p:spPr>
          <a:xfrm>
            <a:off x="4038600" y="635635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A3A87A79-BE2B-6D4E-B4CC-F0EC700A3238}"/>
              </a:ext>
            </a:extLst>
          </p:cNvPr>
          <p:cNvSpPr>
            <a:spLocks noGrp="1"/>
          </p:cNvSpPr>
          <p:nvPr>
            <p:ph type="sldNum" sz="quarter" idx="12"/>
          </p:nvPr>
        </p:nvSpPr>
        <p:spPr>
          <a:xfrm>
            <a:off x="8610600" y="6356350"/>
            <a:ext cx="2743200" cy="365125"/>
          </a:xfrm>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9" name="Picture 8">
            <a:extLst>
              <a:ext uri="{FF2B5EF4-FFF2-40B4-BE49-F238E27FC236}">
                <a16:creationId xmlns:a16="http://schemas.microsoft.com/office/drawing/2014/main" id="{A99F6E1E-D251-CF49-939B-503695F3A9CA}"/>
              </a:ext>
            </a:extLst>
          </p:cNvPr>
          <p:cNvPicPr>
            <a:picLocks noChangeAspect="1"/>
          </p:cNvPicPr>
          <p:nvPr userDrawn="1"/>
        </p:nvPicPr>
        <p:blipFill>
          <a:blip r:embed="rId2"/>
          <a:stretch>
            <a:fillRect/>
          </a:stretch>
        </p:blipFill>
        <p:spPr>
          <a:xfrm>
            <a:off x="0" y="-594"/>
            <a:ext cx="3376990" cy="6858594"/>
          </a:xfrm>
          <a:prstGeom prst="rect">
            <a:avLst/>
          </a:prstGeom>
        </p:spPr>
      </p:pic>
      <p:sp>
        <p:nvSpPr>
          <p:cNvPr id="10" name="Title 1">
            <a:extLst>
              <a:ext uri="{FF2B5EF4-FFF2-40B4-BE49-F238E27FC236}">
                <a16:creationId xmlns:a16="http://schemas.microsoft.com/office/drawing/2014/main" id="{8BB40F59-343A-7544-A2A8-1D508754D954}"/>
              </a:ext>
            </a:extLst>
          </p:cNvPr>
          <p:cNvSpPr>
            <a:spLocks noGrp="1"/>
          </p:cNvSpPr>
          <p:nvPr>
            <p:ph type="title"/>
          </p:nvPr>
        </p:nvSpPr>
        <p:spPr>
          <a:xfrm>
            <a:off x="440266" y="1968263"/>
            <a:ext cx="2665791" cy="1209615"/>
          </a:xfrm>
        </p:spPr>
        <p:txBody>
          <a:bodyPr>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6E42940C-3338-4E41-9C84-09C4410633B6}"/>
              </a:ext>
            </a:extLst>
          </p:cNvPr>
          <p:cNvSpPr>
            <a:spLocks noGrp="1"/>
          </p:cNvSpPr>
          <p:nvPr>
            <p:ph sz="quarter" idx="13"/>
          </p:nvPr>
        </p:nvSpPr>
        <p:spPr>
          <a:xfrm>
            <a:off x="4038600" y="822325"/>
            <a:ext cx="7877175" cy="5181600"/>
          </a:xfrm>
        </p:spPr>
        <p:txBody>
          <a:bodyPr/>
          <a:lstStyle>
            <a:lvl1pPr>
              <a:defRPr sz="2400" b="0" i="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77734E6B-9D75-804C-94CC-0F1639DDB896}"/>
              </a:ext>
            </a:extLst>
          </p:cNvPr>
          <p:cNvSpPr>
            <a:spLocks noGrp="1"/>
          </p:cNvSpPr>
          <p:nvPr>
            <p:ph type="dt" sz="half" idx="10"/>
          </p:nvPr>
        </p:nvSpPr>
        <p:spPr>
          <a:xfrm>
            <a:off x="838200" y="6356350"/>
            <a:ext cx="2743200" cy="365125"/>
          </a:xfrm>
        </p:spPr>
        <p:txBody>
          <a:bodyPr/>
          <a:lstStyle>
            <a:lvl1pPr>
              <a:defRPr>
                <a:latin typeface="Arial" panose="020B0604020202020204" pitchFamily="34" charset="0"/>
                <a:cs typeface="Arial" panose="020B0604020202020204" pitchFamily="34" charset="0"/>
              </a:defRPr>
            </a:lvl1pPr>
          </a:lstStyle>
          <a:p>
            <a:fld id="{720DF151-32DB-4305-B575-6C0715BA51EC}" type="datetime1">
              <a:rPr lang="en-US" smtClean="0"/>
              <a:pPr/>
              <a:t>4/18/2024</a:t>
            </a:fld>
            <a:endParaRPr lang="en-US"/>
          </a:p>
        </p:txBody>
      </p:sp>
    </p:spTree>
    <p:extLst>
      <p:ext uri="{BB962C8B-B14F-4D97-AF65-F5344CB8AC3E}">
        <p14:creationId xmlns:p14="http://schemas.microsoft.com/office/powerpoint/2010/main" val="1479927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EDE7EB-3874-C24C-A3BB-5308BF72CACE}"/>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6ABADBD-4B69-4AAF-B639-B2D3C9658AF0}" type="datetime1">
              <a:rPr lang="en-US" smtClean="0"/>
              <a:pPr/>
              <a:t>4/18/2024</a:t>
            </a:fld>
            <a:endParaRPr lang="en-US"/>
          </a:p>
        </p:txBody>
      </p:sp>
      <p:sp>
        <p:nvSpPr>
          <p:cNvPr id="4" name="Footer Placeholder 3">
            <a:extLst>
              <a:ext uri="{FF2B5EF4-FFF2-40B4-BE49-F238E27FC236}">
                <a16:creationId xmlns:a16="http://schemas.microsoft.com/office/drawing/2014/main" id="{730D2D45-641B-C444-8206-20CEBDF120DA}"/>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6DEC41E3-3EBA-AE4D-A933-3811413FB44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6" name="Picture 5">
            <a:extLst>
              <a:ext uri="{FF2B5EF4-FFF2-40B4-BE49-F238E27FC236}">
                <a16:creationId xmlns:a16="http://schemas.microsoft.com/office/drawing/2014/main" id="{9E4FF416-AA47-7E4D-AAE1-1D4DAB7C9E32}"/>
              </a:ext>
            </a:extLst>
          </p:cNvPr>
          <p:cNvPicPr>
            <a:picLocks noChangeAspect="1"/>
          </p:cNvPicPr>
          <p:nvPr userDrawn="1"/>
        </p:nvPicPr>
        <p:blipFill>
          <a:blip r:embed="rId2"/>
          <a:stretch>
            <a:fillRect/>
          </a:stretch>
        </p:blipFill>
        <p:spPr>
          <a:xfrm>
            <a:off x="0" y="0"/>
            <a:ext cx="12192000" cy="2872409"/>
          </a:xfrm>
          <a:prstGeom prst="rect">
            <a:avLst/>
          </a:prstGeom>
        </p:spPr>
      </p:pic>
      <p:pic>
        <p:nvPicPr>
          <p:cNvPr id="7" name="Picture 6">
            <a:extLst>
              <a:ext uri="{FF2B5EF4-FFF2-40B4-BE49-F238E27FC236}">
                <a16:creationId xmlns:a16="http://schemas.microsoft.com/office/drawing/2014/main" id="{28269898-19E1-3F4C-9C2A-5685C4BCCAC1}"/>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1053" r="-120" b="10322"/>
          <a:stretch/>
        </p:blipFill>
        <p:spPr>
          <a:xfrm>
            <a:off x="0" y="2872409"/>
            <a:ext cx="8153401" cy="2972806"/>
          </a:xfrm>
          <a:prstGeom prst="rect">
            <a:avLst/>
          </a:prstGeom>
          <a:solidFill>
            <a:schemeClr val="bg1">
              <a:lumMod val="85000"/>
              <a:alpha val="20000"/>
            </a:schemeClr>
          </a:solidFill>
        </p:spPr>
      </p:pic>
      <p:pic>
        <p:nvPicPr>
          <p:cNvPr id="8" name="Picture 7">
            <a:extLst>
              <a:ext uri="{FF2B5EF4-FFF2-40B4-BE49-F238E27FC236}">
                <a16:creationId xmlns:a16="http://schemas.microsoft.com/office/drawing/2014/main" id="{8DFDDC4B-C13A-7F4F-87F3-309E52C2D095}"/>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50076" r="854" b="10322"/>
          <a:stretch/>
        </p:blipFill>
        <p:spPr>
          <a:xfrm>
            <a:off x="8153400" y="2872409"/>
            <a:ext cx="4038600" cy="2972806"/>
          </a:xfrm>
          <a:prstGeom prst="rect">
            <a:avLst/>
          </a:prstGeom>
          <a:solidFill>
            <a:schemeClr val="bg1">
              <a:lumMod val="85000"/>
              <a:alpha val="20000"/>
            </a:schemeClr>
          </a:solidFill>
        </p:spPr>
      </p:pic>
      <p:sp>
        <p:nvSpPr>
          <p:cNvPr id="9" name="Rectangle 8">
            <a:extLst>
              <a:ext uri="{FF2B5EF4-FFF2-40B4-BE49-F238E27FC236}">
                <a16:creationId xmlns:a16="http://schemas.microsoft.com/office/drawing/2014/main" id="{4238D639-DC5F-AD40-A382-30EDB5B7BBD7}"/>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42FB3CB-7C86-9E4B-941F-E7F873FF3304}"/>
              </a:ext>
            </a:extLst>
          </p:cNvPr>
          <p:cNvSpPr>
            <a:spLocks noGrp="1"/>
          </p:cNvSpPr>
          <p:nvPr>
            <p:ph type="title"/>
          </p:nvPr>
        </p:nvSpPr>
        <p:spPr>
          <a:xfrm>
            <a:off x="838200" y="366688"/>
            <a:ext cx="10515600" cy="1209615"/>
          </a:xfrm>
        </p:spPr>
        <p:txBody>
          <a:bodyPr>
            <a:normAutofit/>
          </a:bodyPr>
          <a:lstStyle>
            <a:lvl1pPr algn="ct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E1BEAF61-1520-F54F-B9DC-37455A3F530B}"/>
              </a:ext>
            </a:extLst>
          </p:cNvPr>
          <p:cNvSpPr>
            <a:spLocks noGrp="1"/>
          </p:cNvSpPr>
          <p:nvPr>
            <p:ph type="body" sz="quarter" idx="14"/>
          </p:nvPr>
        </p:nvSpPr>
        <p:spPr>
          <a:xfrm>
            <a:off x="3386138" y="2917825"/>
            <a:ext cx="5922962" cy="2022475"/>
          </a:xfrm>
        </p:spPr>
        <p:txBody>
          <a:bodyPr/>
          <a:lstStyle>
            <a:lvl1pPr>
              <a:defRPr sz="2400" b="0" i="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7888EA61-F2EE-7B45-8D4B-A5DD550C22EC}"/>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person who is quoted</a:t>
            </a:r>
          </a:p>
        </p:txBody>
      </p:sp>
      <p:pic>
        <p:nvPicPr>
          <p:cNvPr id="13" name="Picture 12" descr="Quote_bubble.png">
            <a:extLst>
              <a:ext uri="{FF2B5EF4-FFF2-40B4-BE49-F238E27FC236}">
                <a16:creationId xmlns:a16="http://schemas.microsoft.com/office/drawing/2014/main" id="{A57C1BC5-5477-E341-9B9F-96D22AB2DC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92321" y="2105025"/>
            <a:ext cx="876300" cy="812800"/>
          </a:xfrm>
          <a:prstGeom prst="rect">
            <a:avLst/>
          </a:prstGeom>
        </p:spPr>
      </p:pic>
    </p:spTree>
    <p:extLst>
      <p:ext uri="{BB962C8B-B14F-4D97-AF65-F5344CB8AC3E}">
        <p14:creationId xmlns:p14="http://schemas.microsoft.com/office/powerpoint/2010/main" val="2246273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l Thank You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445D23-9F6A-984E-8259-71867770B1B0}"/>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851" r="-120" b="10322"/>
          <a:stretch/>
        </p:blipFill>
        <p:spPr>
          <a:xfrm>
            <a:off x="0" y="2872409"/>
            <a:ext cx="8169966" cy="2972806"/>
          </a:xfrm>
          <a:prstGeom prst="rect">
            <a:avLst/>
          </a:prstGeom>
          <a:solidFill>
            <a:schemeClr val="bg1">
              <a:lumMod val="85000"/>
              <a:alpha val="20000"/>
            </a:schemeClr>
          </a:solidFill>
        </p:spPr>
      </p:pic>
      <p:pic>
        <p:nvPicPr>
          <p:cNvPr id="14" name="Picture 13">
            <a:extLst>
              <a:ext uri="{FF2B5EF4-FFF2-40B4-BE49-F238E27FC236}">
                <a16:creationId xmlns:a16="http://schemas.microsoft.com/office/drawing/2014/main" id="{86C185B0-26A6-BF41-8DD1-4A11E15EB474}"/>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50075" r="1055" b="10322"/>
          <a:stretch/>
        </p:blipFill>
        <p:spPr>
          <a:xfrm>
            <a:off x="8169965" y="2872409"/>
            <a:ext cx="4022035" cy="2972806"/>
          </a:xfrm>
          <a:prstGeom prst="rect">
            <a:avLst/>
          </a:prstGeom>
          <a:solidFill>
            <a:schemeClr val="bg1">
              <a:lumMod val="85000"/>
              <a:alpha val="20000"/>
            </a:schemeClr>
          </a:solidFill>
        </p:spPr>
      </p:pic>
      <p:sp>
        <p:nvSpPr>
          <p:cNvPr id="6" name="Date Placeholder 2">
            <a:extLst>
              <a:ext uri="{FF2B5EF4-FFF2-40B4-BE49-F238E27FC236}">
                <a16:creationId xmlns:a16="http://schemas.microsoft.com/office/drawing/2014/main" id="{7732280B-780D-4847-A114-8137AFABD90F}"/>
              </a:ext>
            </a:extLst>
          </p:cNvPr>
          <p:cNvSpPr>
            <a:spLocks noGrp="1"/>
          </p:cNvSpPr>
          <p:nvPr>
            <p:ph type="dt" sz="half" idx="10"/>
          </p:nvPr>
        </p:nvSpPr>
        <p:spPr>
          <a:xfrm>
            <a:off x="838200" y="6356350"/>
            <a:ext cx="2743200" cy="365125"/>
          </a:xfrm>
        </p:spPr>
        <p:txBody>
          <a:bodyPr/>
          <a:lstStyle>
            <a:lvl1pPr>
              <a:defRPr>
                <a:latin typeface="Arial" panose="020B0604020202020204" pitchFamily="34" charset="0"/>
                <a:cs typeface="Arial" panose="020B0604020202020204" pitchFamily="34" charset="0"/>
              </a:defRPr>
            </a:lvl1pPr>
          </a:lstStyle>
          <a:p>
            <a:fld id="{CF2BD195-D07C-4D25-8561-C1BC703B20BF}" type="datetime1">
              <a:rPr lang="en-US" smtClean="0"/>
              <a:pPr/>
              <a:t>4/18/2024</a:t>
            </a:fld>
            <a:endParaRPr lang="en-US"/>
          </a:p>
        </p:txBody>
      </p:sp>
      <p:sp>
        <p:nvSpPr>
          <p:cNvPr id="7" name="Footer Placeholder 3">
            <a:extLst>
              <a:ext uri="{FF2B5EF4-FFF2-40B4-BE49-F238E27FC236}">
                <a16:creationId xmlns:a16="http://schemas.microsoft.com/office/drawing/2014/main" id="{37F81569-AAF5-3240-B08D-6AE2EB1325C2}"/>
              </a:ext>
            </a:extLst>
          </p:cNvPr>
          <p:cNvSpPr>
            <a:spLocks noGrp="1"/>
          </p:cNvSpPr>
          <p:nvPr>
            <p:ph type="ftr" sz="quarter" idx="11"/>
          </p:nvPr>
        </p:nvSpPr>
        <p:spPr>
          <a:xfrm>
            <a:off x="4038600" y="635635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B9C400A3-EAD1-0C4C-9761-CA69F6792227}"/>
              </a:ext>
            </a:extLst>
          </p:cNvPr>
          <p:cNvSpPr>
            <a:spLocks noGrp="1"/>
          </p:cNvSpPr>
          <p:nvPr>
            <p:ph type="sldNum" sz="quarter" idx="12"/>
          </p:nvPr>
        </p:nvSpPr>
        <p:spPr>
          <a:xfrm>
            <a:off x="8610600" y="6356350"/>
            <a:ext cx="2743200" cy="365125"/>
          </a:xfrm>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sp>
        <p:nvSpPr>
          <p:cNvPr id="16" name="Rectangle 15">
            <a:extLst>
              <a:ext uri="{FF2B5EF4-FFF2-40B4-BE49-F238E27FC236}">
                <a16:creationId xmlns:a16="http://schemas.microsoft.com/office/drawing/2014/main" id="{D2FE23B6-61B9-8143-B8F8-675D04D22A26}"/>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384AFA6D-DADD-3E46-9E27-F1B0A5041CA2}"/>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presenter</a:t>
            </a:r>
          </a:p>
        </p:txBody>
      </p:sp>
      <p:sp>
        <p:nvSpPr>
          <p:cNvPr id="11" name="Text Placeholder 15">
            <a:extLst>
              <a:ext uri="{FF2B5EF4-FFF2-40B4-BE49-F238E27FC236}">
                <a16:creationId xmlns:a16="http://schemas.microsoft.com/office/drawing/2014/main" id="{A709A19C-BB94-5740-AE3D-143541042A10}"/>
              </a:ext>
            </a:extLst>
          </p:cNvPr>
          <p:cNvSpPr>
            <a:spLocks noGrp="1"/>
          </p:cNvSpPr>
          <p:nvPr>
            <p:ph type="body" sz="quarter" idx="14" hasCustomPrompt="1"/>
          </p:nvPr>
        </p:nvSpPr>
        <p:spPr>
          <a:xfrm>
            <a:off x="3319714" y="2879261"/>
            <a:ext cx="5922962" cy="2022475"/>
          </a:xfrm>
        </p:spPr>
        <p:txBody>
          <a:bodyPr anchor="ctr">
            <a:normAutofit/>
          </a:bodyPr>
          <a:lstStyle>
            <a:lvl1pPr marL="0" indent="0" algn="ctr">
              <a:buNone/>
              <a:defRPr sz="4400" b="1" i="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pic>
        <p:nvPicPr>
          <p:cNvPr id="12" name="Picture 11">
            <a:extLst>
              <a:ext uri="{FF2B5EF4-FFF2-40B4-BE49-F238E27FC236}">
                <a16:creationId xmlns:a16="http://schemas.microsoft.com/office/drawing/2014/main" id="{D0C6E4F9-189C-AE47-9835-DC5358A608CC}"/>
              </a:ext>
            </a:extLst>
          </p:cNvPr>
          <p:cNvPicPr>
            <a:picLocks noChangeAspect="1"/>
          </p:cNvPicPr>
          <p:nvPr userDrawn="1"/>
        </p:nvPicPr>
        <p:blipFill rotWithShape="1">
          <a:blip r:embed="rId3"/>
          <a:srcRect b="54956"/>
          <a:stretch/>
        </p:blipFill>
        <p:spPr>
          <a:xfrm>
            <a:off x="4669089" y="475435"/>
            <a:ext cx="3017944" cy="1293855"/>
          </a:xfrm>
          <a:prstGeom prst="rect">
            <a:avLst/>
          </a:prstGeom>
        </p:spPr>
      </p:pic>
      <p:pic>
        <p:nvPicPr>
          <p:cNvPr id="17" name="Picture 16" descr="Blue_Gradient_bar_art.png">
            <a:extLst>
              <a:ext uri="{FF2B5EF4-FFF2-40B4-BE49-F238E27FC236}">
                <a16:creationId xmlns:a16="http://schemas.microsoft.com/office/drawing/2014/main" id="{3F632186-65AB-4659-B92F-1DF23FC448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pic>
        <p:nvPicPr>
          <p:cNvPr id="18" name="Picture 17" descr="Blue_Gradient_bar_art.png">
            <a:extLst>
              <a:ext uri="{FF2B5EF4-FFF2-40B4-BE49-F238E27FC236}">
                <a16:creationId xmlns:a16="http://schemas.microsoft.com/office/drawing/2014/main" id="{6F671D7B-03AC-49E0-83ED-634E9B0FDD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81618"/>
            <a:ext cx="12197701" cy="205975"/>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31F17E50-ED0F-4DBA-A882-262F0E67D6B0}"/>
              </a:ext>
            </a:extLst>
          </p:cNvPr>
          <p:cNvPicPr>
            <a:picLocks noChangeAspect="1"/>
          </p:cNvPicPr>
          <p:nvPr userDrawn="1"/>
        </p:nvPicPr>
        <p:blipFill>
          <a:blip r:embed="rId5"/>
          <a:stretch>
            <a:fillRect/>
          </a:stretch>
        </p:blipFill>
        <p:spPr>
          <a:xfrm>
            <a:off x="2693194" y="616650"/>
            <a:ext cx="6805612" cy="1360687"/>
          </a:xfrm>
          <a:prstGeom prst="rect">
            <a:avLst/>
          </a:prstGeom>
        </p:spPr>
      </p:pic>
    </p:spTree>
    <p:extLst>
      <p:ext uri="{BB962C8B-B14F-4D97-AF65-F5344CB8AC3E}">
        <p14:creationId xmlns:p14="http://schemas.microsoft.com/office/powerpoint/2010/main" val="68785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5348" y="698953"/>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8D900C1-17ED-4E3F-9737-E9548ED591A4}" type="datetime1">
              <a:rPr lang="en-US" smtClean="0"/>
              <a:t>4/18/2024</a:t>
            </a:fld>
            <a:endParaRPr lang="en-US"/>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6" name="Picture 5" descr="Blue_Gradient_bar_ar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02" y="0"/>
            <a:ext cx="12197701" cy="512369"/>
          </a:xfrm>
          <a:prstGeom prst="rect">
            <a:avLst/>
          </a:prstGeom>
        </p:spPr>
      </p:pic>
    </p:spTree>
    <p:extLst>
      <p:ext uri="{BB962C8B-B14F-4D97-AF65-F5344CB8AC3E}">
        <p14:creationId xmlns:p14="http://schemas.microsoft.com/office/powerpoint/2010/main" val="3029710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1" name="Title Text"/>
          <p:cNvSpPr txBox="1">
            <a:spLocks noGrp="1"/>
          </p:cNvSpPr>
          <p:nvPr>
            <p:ph type="title"/>
          </p:nvPr>
        </p:nvSpPr>
        <p:spPr>
          <a:prstGeom prst="rect">
            <a:avLst/>
          </a:prstGeom>
        </p:spPr>
        <p:txBody>
          <a:bodyPr/>
          <a:lstStyle/>
          <a:p>
            <a:r>
              <a:t>Title Text</a:t>
            </a:r>
          </a:p>
        </p:txBody>
      </p:sp>
      <p:sp>
        <p:nvSpPr>
          <p:cNvPr id="1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646716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01921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26123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1479430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29606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1476207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2800258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2227387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a:t>Title</a:t>
            </a:r>
          </a:p>
        </p:txBody>
      </p:sp>
    </p:spTree>
    <p:extLst>
      <p:ext uri="{BB962C8B-B14F-4D97-AF65-F5344CB8AC3E}">
        <p14:creationId xmlns:p14="http://schemas.microsoft.com/office/powerpoint/2010/main" val="250461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a:t>Title</a:t>
            </a:r>
          </a:p>
        </p:txBody>
      </p:sp>
    </p:spTree>
    <p:extLst>
      <p:ext uri="{BB962C8B-B14F-4D97-AF65-F5344CB8AC3E}">
        <p14:creationId xmlns:p14="http://schemas.microsoft.com/office/powerpoint/2010/main" val="160801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89989-9048-41AD-ABAD-0B09A9134837}" type="datetime1">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6301CB-089A-4061-8BBB-88783F2240A8}" type="slidenum">
              <a:rPr lang="en-US" smtClean="0"/>
              <a:t>‹#›</a:t>
            </a:fld>
            <a:endParaRPr lang="en-US"/>
          </a:p>
        </p:txBody>
      </p:sp>
      <p:pic>
        <p:nvPicPr>
          <p:cNvPr id="5" name="Picture 4"/>
          <p:cNvPicPr>
            <a:picLocks noChangeAspect="1"/>
          </p:cNvPicPr>
          <p:nvPr userDrawn="1"/>
        </p:nvPicPr>
        <p:blipFill>
          <a:blip r:embed="rId2"/>
          <a:stretch>
            <a:fillRect/>
          </a:stretch>
        </p:blipFill>
        <p:spPr>
          <a:xfrm>
            <a:off x="0" y="0"/>
            <a:ext cx="12199153" cy="1504648"/>
          </a:xfrm>
          <a:prstGeom prst="rect">
            <a:avLst/>
          </a:prstGeom>
        </p:spPr>
      </p:pic>
    </p:spTree>
    <p:extLst>
      <p:ext uri="{BB962C8B-B14F-4D97-AF65-F5344CB8AC3E}">
        <p14:creationId xmlns:p14="http://schemas.microsoft.com/office/powerpoint/2010/main" val="1150932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3273806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257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4131808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284471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p>
        </p:txBody>
      </p:sp>
    </p:spTree>
    <p:extLst>
      <p:ext uri="{BB962C8B-B14F-4D97-AF65-F5344CB8AC3E}">
        <p14:creationId xmlns:p14="http://schemas.microsoft.com/office/powerpoint/2010/main" val="2199164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02642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42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71687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56576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09986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2688003"/>
          </a:xfrm>
          <a:prstGeom prst="rect">
            <a:avLst/>
          </a:prstGeom>
        </p:spPr>
      </p:pic>
      <p:pic>
        <p:nvPicPr>
          <p:cNvPr id="10" name="Picture 9"/>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0" y="2341611"/>
            <a:ext cx="12192000" cy="3155867"/>
          </a:xfrm>
          <a:prstGeom prst="rect">
            <a:avLst/>
          </a:prstGeom>
        </p:spPr>
      </p:pic>
      <p:sp>
        <p:nvSpPr>
          <p:cNvPr id="2" name="Title 1"/>
          <p:cNvSpPr>
            <a:spLocks noGrp="1"/>
          </p:cNvSpPr>
          <p:nvPr>
            <p:ph type="title"/>
          </p:nvPr>
        </p:nvSpPr>
        <p:spPr>
          <a:xfrm>
            <a:off x="838200" y="366688"/>
            <a:ext cx="10515600" cy="1209615"/>
          </a:xfrm>
        </p:spPr>
        <p:txBody>
          <a:bodyPr/>
          <a:lstStyle>
            <a:lvl1pPr algn="ct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FE9653A2-6D2A-4742-A4F8-3E60AB350FD8}" type="datetime1">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301CB-089A-4061-8BBB-88783F2240A8}" type="slidenum">
              <a:rPr lang="en-US" smtClean="0"/>
              <a:pPr/>
              <a:t>‹#›</a:t>
            </a:fld>
            <a:endParaRPr lang="en-US"/>
          </a:p>
        </p:txBody>
      </p:sp>
      <p:sp>
        <p:nvSpPr>
          <p:cNvPr id="7" name="Rectangle 6"/>
          <p:cNvSpPr/>
          <p:nvPr userDrawn="1"/>
        </p:nvSpPr>
        <p:spPr>
          <a:xfrm>
            <a:off x="2666395" y="2339980"/>
            <a:ext cx="7005562" cy="3155867"/>
          </a:xfrm>
          <a:prstGeom prst="rect">
            <a:avLst/>
          </a:prstGeom>
          <a:solidFill>
            <a:srgbClr val="FFFFFF"/>
          </a:solidFill>
          <a:ln>
            <a:noFill/>
          </a:ln>
          <a:effectLst>
            <a:outerShdw blurRad="63500" sx="102000" sy="102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Quote_bubble.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692321" y="1875203"/>
            <a:ext cx="876300" cy="812800"/>
          </a:xfrm>
          <a:prstGeom prst="rect">
            <a:avLst/>
          </a:prstGeom>
        </p:spPr>
      </p:pic>
      <p:sp>
        <p:nvSpPr>
          <p:cNvPr id="12" name="Picture Placeholder 11"/>
          <p:cNvSpPr>
            <a:spLocks noGrp="1"/>
          </p:cNvSpPr>
          <p:nvPr>
            <p:ph type="pic" sz="quarter" idx="13"/>
          </p:nvPr>
        </p:nvSpPr>
        <p:spPr>
          <a:xfrm>
            <a:off x="8974138" y="4441825"/>
            <a:ext cx="1828800" cy="1914525"/>
          </a:xfrm>
        </p:spPr>
        <p:txBody>
          <a:bodyPr/>
          <a:lstStyle/>
          <a:p>
            <a:endParaRPr lang="en-US"/>
          </a:p>
        </p:txBody>
      </p:sp>
      <p:sp>
        <p:nvSpPr>
          <p:cNvPr id="16" name="Text Placeholder 15"/>
          <p:cNvSpPr>
            <a:spLocks noGrp="1"/>
          </p:cNvSpPr>
          <p:nvPr>
            <p:ph type="body" sz="quarter" idx="14"/>
          </p:nvPr>
        </p:nvSpPr>
        <p:spPr>
          <a:xfrm>
            <a:off x="3386138" y="2917825"/>
            <a:ext cx="5922962" cy="2022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322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82739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sual or Chart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BC16E3-FCDC-48A7-B511-BD400BEB88C9}" type="datetime1">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301CB-089A-4061-8BBB-88783F2240A8}" type="slidenum">
              <a:rPr lang="en-US" smtClean="0"/>
              <a:pPr/>
              <a:t>‹#›</a:t>
            </a:fld>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4"/>
            <a:ext cx="3376990" cy="6858594"/>
          </a:xfrm>
          <a:prstGeom prst="rect">
            <a:avLst/>
          </a:prstGeom>
        </p:spPr>
      </p:pic>
      <p:sp>
        <p:nvSpPr>
          <p:cNvPr id="2" name="Title 1"/>
          <p:cNvSpPr>
            <a:spLocks noGrp="1"/>
          </p:cNvSpPr>
          <p:nvPr>
            <p:ph type="title"/>
          </p:nvPr>
        </p:nvSpPr>
        <p:spPr>
          <a:xfrm>
            <a:off x="440266" y="1968263"/>
            <a:ext cx="2665791" cy="1209615"/>
          </a:xfrm>
        </p:spPr>
        <p:txBody>
          <a:bodyPr/>
          <a:lstStyle>
            <a:lvl1pPr>
              <a:defRPr>
                <a:solidFill>
                  <a:schemeClr val="bg1"/>
                </a:solidFill>
              </a:defRPr>
            </a:lvl1pPr>
          </a:lstStyle>
          <a:p>
            <a:r>
              <a:rPr lang="en-US"/>
              <a:t>Click to edit Master title style</a:t>
            </a:r>
          </a:p>
        </p:txBody>
      </p:sp>
      <p:sp>
        <p:nvSpPr>
          <p:cNvPr id="8" name="Content Placeholder 7"/>
          <p:cNvSpPr>
            <a:spLocks noGrp="1"/>
          </p:cNvSpPr>
          <p:nvPr>
            <p:ph sz="quarter" idx="13"/>
          </p:nvPr>
        </p:nvSpPr>
        <p:spPr>
          <a:xfrm>
            <a:off x="4038600" y="822325"/>
            <a:ext cx="7877175" cy="518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13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812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al Thank You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2341611"/>
            <a:ext cx="12192000" cy="3155867"/>
          </a:xfrm>
          <a:prstGeom prst="rect">
            <a:avLst/>
          </a:prstGeom>
        </p:spPr>
      </p:pic>
      <p:sp>
        <p:nvSpPr>
          <p:cNvPr id="3" name="Date Placeholder 2"/>
          <p:cNvSpPr>
            <a:spLocks noGrp="1"/>
          </p:cNvSpPr>
          <p:nvPr>
            <p:ph type="dt" sz="half" idx="10"/>
          </p:nvPr>
        </p:nvSpPr>
        <p:spPr/>
        <p:txBody>
          <a:bodyPr/>
          <a:lstStyle/>
          <a:p>
            <a:fld id="{3D144586-75FC-4F65-8D76-F5294858CAB7}" type="datetime1">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301CB-089A-4061-8BBB-88783F2240A8}" type="slidenum">
              <a:rPr lang="en-US" smtClean="0"/>
              <a:pPr/>
              <a:t>‹#›</a:t>
            </a:fld>
            <a:endParaRPr lang="en-US"/>
          </a:p>
        </p:txBody>
      </p:sp>
      <p:sp>
        <p:nvSpPr>
          <p:cNvPr id="7" name="Rectangle 6"/>
          <p:cNvSpPr/>
          <p:nvPr userDrawn="1"/>
        </p:nvSpPr>
        <p:spPr>
          <a:xfrm>
            <a:off x="2666395" y="2339980"/>
            <a:ext cx="7005562" cy="3155867"/>
          </a:xfrm>
          <a:prstGeom prst="rect">
            <a:avLst/>
          </a:prstGeom>
          <a:solidFill>
            <a:srgbClr val="FFFFFF"/>
          </a:solidFill>
          <a:ln>
            <a:noFill/>
          </a:ln>
          <a:effectLst>
            <a:outerShdw blurRad="63500" sx="102000" sy="102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8974138" y="4441825"/>
            <a:ext cx="1828800" cy="1914525"/>
          </a:xfrm>
        </p:spPr>
        <p:txBody>
          <a:bodyPr/>
          <a:lstStyle/>
          <a:p>
            <a:endParaRPr lang="en-US"/>
          </a:p>
        </p:txBody>
      </p:sp>
      <p:sp>
        <p:nvSpPr>
          <p:cNvPr id="16" name="Text Placeholder 15"/>
          <p:cNvSpPr>
            <a:spLocks noGrp="1"/>
          </p:cNvSpPr>
          <p:nvPr>
            <p:ph type="body" sz="quarter" idx="14" hasCustomPrompt="1"/>
          </p:nvPr>
        </p:nvSpPr>
        <p:spPr>
          <a:xfrm>
            <a:off x="3386138" y="2917825"/>
            <a:ext cx="5922962" cy="2022475"/>
          </a:xfrm>
        </p:spPr>
        <p:txBody>
          <a:bodyPr anchor="ctr">
            <a:normAutofit/>
          </a:bodyPr>
          <a:lstStyle>
            <a:lvl1pPr marL="0" indent="0" algn="ctr">
              <a:buNone/>
              <a:defRPr sz="44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64126" y="88177"/>
            <a:ext cx="4463748" cy="2142599"/>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3256038"/>
          </a:xfrm>
          <a:prstGeom prst="rect">
            <a:avLst/>
          </a:prstGeom>
        </p:spPr>
      </p:pic>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6526" y="240577"/>
            <a:ext cx="4463748" cy="2142599"/>
          </a:xfrm>
          <a:prstGeom prst="rect">
            <a:avLst/>
          </a:prstGeom>
        </p:spPr>
      </p:pic>
    </p:spTree>
    <p:extLst>
      <p:ext uri="{BB962C8B-B14F-4D97-AF65-F5344CB8AC3E}">
        <p14:creationId xmlns:p14="http://schemas.microsoft.com/office/powerpoint/2010/main" val="1310179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040453B-7765-6D4C-A7E3-67CBE8BB6143}"/>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F2F9BBC-A468-4A76-B328-F125C51F0014}" type="datetime1">
              <a:rPr lang="en-US" smtClean="0"/>
              <a:t>4/18/2024</a:t>
            </a:fld>
            <a:endParaRPr lang="en-US"/>
          </a:p>
        </p:txBody>
      </p:sp>
      <p:sp>
        <p:nvSpPr>
          <p:cNvPr id="4" name="Footer Placeholder 3">
            <a:extLst>
              <a:ext uri="{FF2B5EF4-FFF2-40B4-BE49-F238E27FC236}">
                <a16:creationId xmlns:a16="http://schemas.microsoft.com/office/drawing/2014/main" id="{8F15DAC4-7AFC-5543-92D7-D55373B5FCE2}"/>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554EEA6-23D9-1C4E-93D4-CA13E10F9E68}"/>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9" name="Picture 8" descr="Blue_Gradient_bar_art.png">
            <a:extLst>
              <a:ext uri="{FF2B5EF4-FFF2-40B4-BE49-F238E27FC236}">
                <a16:creationId xmlns:a16="http://schemas.microsoft.com/office/drawing/2014/main" id="{C3DFC097-4674-D848-A6F7-8E04FD530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sp>
        <p:nvSpPr>
          <p:cNvPr id="7" name="Title 1">
            <a:extLst>
              <a:ext uri="{FF2B5EF4-FFF2-40B4-BE49-F238E27FC236}">
                <a16:creationId xmlns:a16="http://schemas.microsoft.com/office/drawing/2014/main" id="{C785111F-9AFB-4797-97FD-C0B6E3DD5637}"/>
              </a:ext>
            </a:extLst>
          </p:cNvPr>
          <p:cNvSpPr>
            <a:spLocks noGrp="1"/>
          </p:cNvSpPr>
          <p:nvPr>
            <p:ph type="title"/>
          </p:nvPr>
        </p:nvSpPr>
        <p:spPr>
          <a:xfrm>
            <a:off x="835348" y="508091"/>
            <a:ext cx="10515600" cy="958850"/>
          </a:xfrm>
        </p:spPr>
        <p:txBody>
          <a:bodyPr>
            <a:normAutofit/>
          </a:bodyPr>
          <a:lstStyle>
            <a:lvl1pPr>
              <a:defRPr sz="3600" b="1" i="0" baseline="0">
                <a:latin typeface="Arial" panose="020B0604020202020204" pitchFamily="34" charset="0"/>
                <a:cs typeface="Arial" panose="020B0604020202020204" pitchFamily="34"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5A795652-F60F-4D9D-B163-C985E6A19ACE}"/>
              </a:ext>
            </a:extLst>
          </p:cNvPr>
          <p:cNvCxnSpPr>
            <a:cxnSpLocks/>
          </p:cNvCxnSpPr>
          <p:nvPr userDrawn="1"/>
        </p:nvCxnSpPr>
        <p:spPr>
          <a:xfrm>
            <a:off x="997273" y="1461473"/>
            <a:ext cx="929276" cy="0"/>
          </a:xfrm>
          <a:prstGeom prst="line">
            <a:avLst/>
          </a:prstGeom>
          <a:ln w="38100" cmpd="sng">
            <a:solidFill>
              <a:srgbClr val="F75A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496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91755"/>
            <a:ext cx="10515600" cy="12096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186819"/>
            <a:ext cx="10515600" cy="39901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D5F240D-5685-4BB5-BF6B-C3F64BABF0EB}" type="datetime1">
              <a:rPr lang="en-US" smtClean="0"/>
              <a:t>4/18/2024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spTree>
    <p:extLst>
      <p:ext uri="{BB962C8B-B14F-4D97-AF65-F5344CB8AC3E}">
        <p14:creationId xmlns:p14="http://schemas.microsoft.com/office/powerpoint/2010/main" val="374628575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1C2A00-D189-46F7-9F16-965705887E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55B61F-9AE6-4C78-B947-19B5CCDC3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587EA-1328-43C6-ACA4-94E7714958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D0508-BDFD-4E4A-ADEF-6B4D0E050D25}" type="datetime1">
              <a:rPr lang="en-US" smtClean="0"/>
              <a:t>4/18/2024</a:t>
            </a:fld>
            <a:endParaRPr lang="en-US"/>
          </a:p>
        </p:txBody>
      </p:sp>
      <p:sp>
        <p:nvSpPr>
          <p:cNvPr id="5" name="Footer Placeholder 4">
            <a:extLst>
              <a:ext uri="{FF2B5EF4-FFF2-40B4-BE49-F238E27FC236}">
                <a16:creationId xmlns:a16="http://schemas.microsoft.com/office/drawing/2014/main" id="{375E6449-71C9-41CB-A9B8-5521682F69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5FDC6C-F435-4710-A6B5-57769C6C12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416C4-3E2A-4C79-AE05-143FD2AEAD24}" type="slidenum">
              <a:rPr lang="en-US" smtClean="0"/>
              <a:t>‹#›</a:t>
            </a:fld>
            <a:endParaRPr lang="en-US"/>
          </a:p>
        </p:txBody>
      </p:sp>
    </p:spTree>
    <p:extLst>
      <p:ext uri="{BB962C8B-B14F-4D97-AF65-F5344CB8AC3E}">
        <p14:creationId xmlns:p14="http://schemas.microsoft.com/office/powerpoint/2010/main" val="4144202310"/>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979743-5AB5-064C-AD5D-A29DA4FAB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184B0F-C106-4C40-9374-17725B84F5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69EF0-DF4A-BC42-A4C7-6980C55692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CD5A1-6284-4663-8918-315DE707DAEE}" type="datetime1">
              <a:rPr lang="en-US" smtClean="0"/>
              <a:t>4/18/2024</a:t>
            </a:fld>
            <a:endParaRPr lang="en-US"/>
          </a:p>
        </p:txBody>
      </p:sp>
      <p:sp>
        <p:nvSpPr>
          <p:cNvPr id="5" name="Footer Placeholder 4">
            <a:extLst>
              <a:ext uri="{FF2B5EF4-FFF2-40B4-BE49-F238E27FC236}">
                <a16:creationId xmlns:a16="http://schemas.microsoft.com/office/drawing/2014/main" id="{9AA8E1F6-961B-0045-8CD8-EA4E403A68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EC0997-EE44-1242-9DF0-7F7294981F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D455F-700D-BA4B-B3F6-B4E03929F5E0}" type="slidenum">
              <a:rPr lang="en-US" smtClean="0"/>
              <a:t>‹#›</a:t>
            </a:fld>
            <a:endParaRPr lang="en-US"/>
          </a:p>
        </p:txBody>
      </p:sp>
    </p:spTree>
    <p:extLst>
      <p:ext uri="{BB962C8B-B14F-4D97-AF65-F5344CB8AC3E}">
        <p14:creationId xmlns:p14="http://schemas.microsoft.com/office/powerpoint/2010/main" val="3429499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81" r:id="rId4"/>
    <p:sldLayoutId id="2147483682" r:id="rId5"/>
    <p:sldLayoutId id="2147483683" r:id="rId6"/>
    <p:sldLayoutId id="2147483684"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68950200"/>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 id="2147484276" r:id="rId14"/>
    <p:sldLayoutId id="2147484277" r:id="rId15"/>
    <p:sldLayoutId id="2147484278" r:id="rId16"/>
    <p:sldLayoutId id="2147484279" r:id="rId17"/>
    <p:sldLayoutId id="2147484280" r:id="rId18"/>
    <p:sldLayoutId id="2147484281" r:id="rId19"/>
    <p:sldLayoutId id="2147484282"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1.jpeg"/><Relationship Id="rId7" Type="http://schemas.openxmlformats.org/officeDocument/2006/relationships/diagramColors" Target="../diagrams/colors5.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9.jpeg"/><Relationship Id="rId7" Type="http://schemas.openxmlformats.org/officeDocument/2006/relationships/diagramColors" Target="../diagrams/colors7.xm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82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2728912" y="1873214"/>
            <a:ext cx="6734175" cy="1225296"/>
          </a:xfrm>
        </p:spPr>
        <p:txBody>
          <a:bodyPr/>
          <a:lstStyle/>
          <a:p>
            <a:pPr>
              <a:lnSpc>
                <a:spcPct val="100000"/>
              </a:lnSpc>
              <a:spcAft>
                <a:spcPts val="600"/>
              </a:spcAft>
            </a:pPr>
            <a:r>
              <a:rPr lang="en-US" sz="2400" cap="none" dirty="0">
                <a:latin typeface="Montserrat" panose="00000500000000000000" pitchFamily="2" charset="0"/>
              </a:rPr>
              <a:t>Using Coaching and Progressive Discipline to Prevent Terminations and Grievances in SCSEP </a:t>
            </a:r>
            <a:br>
              <a:rPr lang="en-US" sz="3600" dirty="0">
                <a:latin typeface="Montserrat" panose="00000500000000000000" pitchFamily="2" charset="0"/>
              </a:rPr>
            </a:br>
            <a:br>
              <a:rPr lang="en-US" sz="3600" dirty="0">
                <a:latin typeface="Montserrat" panose="00000500000000000000" pitchFamily="2" charset="0"/>
              </a:rPr>
            </a:br>
            <a:r>
              <a:rPr lang="en-US" sz="2400" cap="none" dirty="0">
                <a:solidFill>
                  <a:srgbClr val="F75A1C"/>
                </a:solidFill>
                <a:latin typeface="Montserrat" panose="00000500000000000000" pitchFamily="2" charset="0"/>
              </a:rPr>
              <a:t>Presented By: </a:t>
            </a:r>
            <a:br>
              <a:rPr lang="en-US" sz="2400" cap="none" dirty="0">
                <a:solidFill>
                  <a:srgbClr val="F75A1C"/>
                </a:solidFill>
                <a:latin typeface="Montserrat" panose="00000500000000000000" pitchFamily="2" charset="0"/>
              </a:rPr>
            </a:br>
            <a:r>
              <a:rPr lang="en-US" sz="2400" cap="none" dirty="0">
                <a:solidFill>
                  <a:srgbClr val="F75A1C"/>
                </a:solidFill>
                <a:latin typeface="Montserrat" panose="00000500000000000000" pitchFamily="2" charset="0"/>
              </a:rPr>
              <a:t>Alicia Black, Program Officer</a:t>
            </a:r>
            <a:br>
              <a:rPr lang="en-US" sz="2800" cap="none" dirty="0">
                <a:latin typeface="Montserrat" panose="00000500000000000000" pitchFamily="2" charset="0"/>
              </a:rPr>
            </a:br>
            <a:br>
              <a:rPr lang="en-US" sz="2800" cap="none" dirty="0">
                <a:latin typeface="Montserrat" panose="00000500000000000000" pitchFamily="2" charset="0"/>
              </a:rPr>
            </a:br>
            <a:r>
              <a:rPr lang="en-US" sz="2800" cap="none" dirty="0">
                <a:latin typeface="Montserrat" panose="00000500000000000000" pitchFamily="2" charset="0"/>
              </a:rPr>
              <a:t>April 18, 2024</a:t>
            </a:r>
            <a:endParaRPr lang="en-US" sz="2800" dirty="0">
              <a:latin typeface="Montserrat"/>
            </a:endParaRPr>
          </a:p>
        </p:txBody>
      </p:sp>
      <p:pic>
        <p:nvPicPr>
          <p:cNvPr id="5" name="Picture 4" descr="Text&#10;&#10;Description automatically generated">
            <a:extLst>
              <a:ext uri="{FF2B5EF4-FFF2-40B4-BE49-F238E27FC236}">
                <a16:creationId xmlns:a16="http://schemas.microsoft.com/office/drawing/2014/main" id="{1A073B8D-6A6A-4D8C-9B35-A3F8E05E5485}"/>
              </a:ext>
            </a:extLst>
          </p:cNvPr>
          <p:cNvPicPr>
            <a:picLocks noChangeAspect="1"/>
          </p:cNvPicPr>
          <p:nvPr/>
        </p:nvPicPr>
        <p:blipFill>
          <a:blip r:embed="rId2"/>
          <a:stretch>
            <a:fillRect/>
          </a:stretch>
        </p:blipFill>
        <p:spPr>
          <a:xfrm>
            <a:off x="2333625" y="204978"/>
            <a:ext cx="7524750" cy="1504950"/>
          </a:xfrm>
          <a:prstGeom prst="rect">
            <a:avLst/>
          </a:prstGeom>
        </p:spPr>
      </p:pic>
    </p:spTree>
    <p:extLst>
      <p:ext uri="{BB962C8B-B14F-4D97-AF65-F5344CB8AC3E}">
        <p14:creationId xmlns:p14="http://schemas.microsoft.com/office/powerpoint/2010/main" val="3955017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c 28">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AE8DE5-3FFD-0260-654E-E6945A2572E1}"/>
              </a:ext>
            </a:extLst>
          </p:cNvPr>
          <p:cNvSpPr>
            <a:spLocks noGrp="1"/>
          </p:cNvSpPr>
          <p:nvPr>
            <p:ph type="title"/>
          </p:nvPr>
        </p:nvSpPr>
        <p:spPr>
          <a:xfrm>
            <a:off x="838200" y="365125"/>
            <a:ext cx="10515600" cy="1325563"/>
          </a:xfrm>
        </p:spPr>
        <p:txBody>
          <a:bodyPr>
            <a:normAutofit/>
          </a:bodyPr>
          <a:lstStyle/>
          <a:p>
            <a:pPr algn="ctr"/>
            <a:r>
              <a:rPr lang="en-US" dirty="0">
                <a:latin typeface="Montserrat" panose="00000500000000000000" pitchFamily="2" charset="0"/>
              </a:rPr>
              <a:t>Using Coaching to Help Overcome Barriers</a:t>
            </a:r>
            <a:br>
              <a:rPr lang="en-US" dirty="0">
                <a:latin typeface="Montserrat" panose="00000500000000000000" pitchFamily="2" charset="0"/>
              </a:rPr>
            </a:br>
            <a:r>
              <a:rPr lang="en-US" dirty="0">
                <a:latin typeface="Montserrat" panose="00000500000000000000" pitchFamily="2" charset="0"/>
              </a:rPr>
              <a:t>(continued) </a:t>
            </a:r>
          </a:p>
        </p:txBody>
      </p:sp>
      <p:sp>
        <p:nvSpPr>
          <p:cNvPr id="4" name="Slide Number Placeholder 3">
            <a:extLst>
              <a:ext uri="{FF2B5EF4-FFF2-40B4-BE49-F238E27FC236}">
                <a16:creationId xmlns:a16="http://schemas.microsoft.com/office/drawing/2014/main" id="{610F5AC6-9CC1-D6D1-DA5E-37F5A581115D}"/>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BEED455F-700D-BA4B-B3F6-B4E03929F5E0}"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defTabSz="914400" rtl="0" eaLnBrk="1" fontAlgn="auto" latinLnBrk="0" hangingPunct="1">
                <a:spcBef>
                  <a:spcPts val="0"/>
                </a:spcBef>
                <a:spcAft>
                  <a:spcPts val="600"/>
                </a:spcAft>
                <a:buClrTx/>
                <a:buSzTx/>
                <a:buFontTx/>
                <a:buNone/>
                <a:tabLst/>
                <a:defRPr/>
              </a:pPr>
              <a:t>10</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graphicFrame>
        <p:nvGraphicFramePr>
          <p:cNvPr id="32" name="Content Placeholder 6">
            <a:extLst>
              <a:ext uri="{FF2B5EF4-FFF2-40B4-BE49-F238E27FC236}">
                <a16:creationId xmlns:a16="http://schemas.microsoft.com/office/drawing/2014/main" id="{A6A226EE-BE0E-71F5-8422-1F6708A2E8FC}"/>
              </a:ext>
            </a:extLst>
          </p:cNvPr>
          <p:cNvGraphicFramePr>
            <a:graphicFrameLocks noGrp="1"/>
          </p:cNvGraphicFramePr>
          <p:nvPr>
            <p:ph idx="1"/>
            <p:extLst>
              <p:ext uri="{D42A27DB-BD31-4B8C-83A1-F6EECF244321}">
                <p14:modId xmlns:p14="http://schemas.microsoft.com/office/powerpoint/2010/main" val="1394936833"/>
              </p:ext>
            </p:extLst>
          </p:nvPr>
        </p:nvGraphicFramePr>
        <p:xfrm>
          <a:off x="308225" y="1263720"/>
          <a:ext cx="11568701" cy="5332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123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 name="Title 1">
            <a:extLst>
              <a:ext uri="{FF2B5EF4-FFF2-40B4-BE49-F238E27FC236}">
                <a16:creationId xmlns:a16="http://schemas.microsoft.com/office/drawing/2014/main" id="{0E07F79E-53F4-4A35-E2C0-85A3B6DDCFC0}"/>
              </a:ext>
            </a:extLst>
          </p:cNvPr>
          <p:cNvSpPr>
            <a:spLocks noGrp="1"/>
          </p:cNvSpPr>
          <p:nvPr>
            <p:ph type="title"/>
          </p:nvPr>
        </p:nvSpPr>
        <p:spPr>
          <a:xfrm>
            <a:off x="1371599" y="294538"/>
            <a:ext cx="9895951" cy="1033669"/>
          </a:xfrm>
        </p:spPr>
        <p:txBody>
          <a:bodyPr>
            <a:normAutofit/>
          </a:bodyPr>
          <a:lstStyle/>
          <a:p>
            <a:pPr algn="ctr"/>
            <a:r>
              <a:rPr lang="en-US" sz="3700" dirty="0">
                <a:solidFill>
                  <a:srgbClr val="FFFFFF"/>
                </a:solidFill>
                <a:latin typeface="Montserrat" panose="00000500000000000000" pitchFamily="2" charset="0"/>
                <a:cs typeface="Arial"/>
              </a:rPr>
              <a:t>Real Examples of Coaching</a:t>
            </a:r>
            <a:endParaRPr lang="en-US" sz="3700" dirty="0">
              <a:solidFill>
                <a:srgbClr val="FFFFFF"/>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BF464C9E-B209-CDE9-FADE-354F1C3E27B5}"/>
              </a:ext>
            </a:extLst>
          </p:cNvPr>
          <p:cNvSpPr>
            <a:spLocks noGrp="1"/>
          </p:cNvSpPr>
          <p:nvPr>
            <p:ph idx="1"/>
          </p:nvPr>
        </p:nvSpPr>
        <p:spPr>
          <a:xfrm>
            <a:off x="459350" y="2179817"/>
            <a:ext cx="11117627" cy="4678183"/>
          </a:xfrm>
        </p:spPr>
        <p:txBody>
          <a:bodyPr vert="horz" lIns="91440" tIns="45720" rIns="91440" bIns="45720" rtlCol="0" anchor="ctr">
            <a:normAutofit/>
          </a:bodyPr>
          <a:lstStyle/>
          <a:p>
            <a:pPr marL="0" indent="0">
              <a:buNone/>
            </a:pPr>
            <a:r>
              <a:rPr lang="en-US" sz="1900" b="1" dirty="0">
                <a:latin typeface="+mj-lt"/>
                <a:ea typeface="Aptos" panose="020B0004020202020204" pitchFamily="34" charset="0"/>
                <a:cs typeface="Times New Roman" panose="02020603050405020304" pitchFamily="18" charset="0"/>
              </a:rPr>
              <a:t>Scenario: </a:t>
            </a:r>
            <a:r>
              <a:rPr lang="en-US" sz="1900" dirty="0">
                <a:latin typeface="+mj-lt"/>
                <a:ea typeface="Aptos" panose="020B0004020202020204" pitchFamily="34" charset="0"/>
                <a:cs typeface="Times New Roman" panose="02020603050405020304" pitchFamily="18" charset="0"/>
              </a:rPr>
              <a:t>A job seeker was placed in a Community Service Assignment at a Goodwill conducting training in a food service role. The job seeker was skilled, fairly job ready, had soft skills experience, and was very likely to be successful in finding Unsubsidized Employment after job training. </a:t>
            </a:r>
          </a:p>
          <a:p>
            <a:pPr marL="0" indent="0">
              <a:buNone/>
            </a:pPr>
            <a:r>
              <a:rPr lang="en-US" sz="1900" dirty="0">
                <a:latin typeface="+mj-lt"/>
                <a:ea typeface="Aptos" panose="020B0004020202020204" pitchFamily="34" charset="0"/>
                <a:cs typeface="Times New Roman" panose="02020603050405020304" pitchFamily="18" charset="0"/>
              </a:rPr>
              <a:t>The Host Agency supervisor began complaining that the job seeker was routinely tardy and wouldn’t follow instructions – the supervisor wanted the job seeker to be terminated from the assignment.</a:t>
            </a:r>
          </a:p>
          <a:p>
            <a:pPr marL="0" indent="0">
              <a:buNone/>
            </a:pPr>
            <a:r>
              <a:rPr lang="en-US" sz="1900" b="1" dirty="0">
                <a:effectLst/>
                <a:latin typeface="+mj-lt"/>
                <a:ea typeface="Aptos" panose="020B0004020202020204" pitchFamily="34" charset="0"/>
                <a:cs typeface="Times New Roman" panose="02020603050405020304" pitchFamily="18" charset="0"/>
              </a:rPr>
              <a:t>Action: </a:t>
            </a:r>
            <a:r>
              <a:rPr lang="en-US" sz="1900" dirty="0">
                <a:effectLst/>
                <a:latin typeface="+mj-lt"/>
                <a:ea typeface="Aptos" panose="020B0004020202020204" pitchFamily="34" charset="0"/>
                <a:cs typeface="Times New Roman" panose="02020603050405020304" pitchFamily="18" charset="0"/>
              </a:rPr>
              <a:t>The Project Director was surprised by this feedback and talked to the job seeker. </a:t>
            </a:r>
          </a:p>
          <a:p>
            <a:pPr marL="0" indent="0">
              <a:buNone/>
            </a:pPr>
            <a:r>
              <a:rPr lang="en-US" sz="1900" dirty="0">
                <a:latin typeface="+mj-lt"/>
                <a:ea typeface="Aptos" panose="020B0004020202020204" pitchFamily="34" charset="0"/>
                <a:cs typeface="Times New Roman" panose="02020603050405020304" pitchFamily="18" charset="0"/>
              </a:rPr>
              <a:t>The job seeker shared that the supervisor came across as very strict and unwelcoming, likely a carryover from a prior military background. This made them uncomfortable, and they felt they could not ask questions or communicate well with the supervisor. The project opted to rotate the job seeker to a new Host Agency and asked that the job seeker voice future concerns with the Project Director before a problem escalated. </a:t>
            </a:r>
          </a:p>
          <a:p>
            <a:pPr marL="0" indent="0">
              <a:buNone/>
            </a:pPr>
            <a:r>
              <a:rPr lang="en-US" sz="1900" b="1" dirty="0">
                <a:latin typeface="+mj-lt"/>
                <a:ea typeface="Aptos" panose="020B0004020202020204" pitchFamily="34" charset="0"/>
                <a:cs typeface="Times New Roman" panose="02020603050405020304" pitchFamily="18" charset="0"/>
              </a:rPr>
              <a:t>Outcome: </a:t>
            </a:r>
            <a:r>
              <a:rPr lang="en-US" sz="1900" dirty="0">
                <a:latin typeface="+mj-lt"/>
                <a:ea typeface="Aptos" panose="020B0004020202020204" pitchFamily="34" charset="0"/>
                <a:cs typeface="Times New Roman" panose="02020603050405020304" pitchFamily="18" charset="0"/>
              </a:rPr>
              <a:t>The job seeker was receptive to the coaching and was ultimately much happier and more successful in the new assignment.</a:t>
            </a:r>
          </a:p>
          <a:p>
            <a:pPr marL="0" indent="0">
              <a:buNone/>
            </a:pPr>
            <a:endParaRPr lang="en-US" sz="1800" b="1"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dirty="0"/>
          </a:p>
        </p:txBody>
      </p:sp>
      <p:sp>
        <p:nvSpPr>
          <p:cNvPr id="4" name="Slide Number Placeholder 3">
            <a:extLst>
              <a:ext uri="{FF2B5EF4-FFF2-40B4-BE49-F238E27FC236}">
                <a16:creationId xmlns:a16="http://schemas.microsoft.com/office/drawing/2014/main" id="{B2B19ADD-933F-34AA-B868-8364BEA4A3B7}"/>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92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 name="Title 1">
            <a:extLst>
              <a:ext uri="{FF2B5EF4-FFF2-40B4-BE49-F238E27FC236}">
                <a16:creationId xmlns:a16="http://schemas.microsoft.com/office/drawing/2014/main" id="{0E07F79E-53F4-4A35-E2C0-85A3B6DDCFC0}"/>
              </a:ext>
            </a:extLst>
          </p:cNvPr>
          <p:cNvSpPr>
            <a:spLocks noGrp="1"/>
          </p:cNvSpPr>
          <p:nvPr>
            <p:ph type="title"/>
          </p:nvPr>
        </p:nvSpPr>
        <p:spPr>
          <a:xfrm>
            <a:off x="1371599" y="294538"/>
            <a:ext cx="9895951" cy="1033669"/>
          </a:xfrm>
        </p:spPr>
        <p:txBody>
          <a:bodyPr>
            <a:normAutofit/>
          </a:bodyPr>
          <a:lstStyle/>
          <a:p>
            <a:pPr algn="ctr"/>
            <a:r>
              <a:rPr lang="en-US" sz="3700" dirty="0">
                <a:solidFill>
                  <a:srgbClr val="FFFFFF"/>
                </a:solidFill>
                <a:latin typeface="Montserrat" panose="00000500000000000000" pitchFamily="2" charset="0"/>
                <a:cs typeface="Arial"/>
              </a:rPr>
              <a:t>Real Examples of Coaching</a:t>
            </a:r>
            <a:endParaRPr lang="en-US" sz="3700" dirty="0">
              <a:solidFill>
                <a:srgbClr val="FFFFFF"/>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BF464C9E-B209-CDE9-FADE-354F1C3E27B5}"/>
              </a:ext>
            </a:extLst>
          </p:cNvPr>
          <p:cNvSpPr>
            <a:spLocks noGrp="1"/>
          </p:cNvSpPr>
          <p:nvPr>
            <p:ph idx="1"/>
          </p:nvPr>
        </p:nvSpPr>
        <p:spPr>
          <a:xfrm>
            <a:off x="800100" y="1885278"/>
            <a:ext cx="10807699" cy="4678183"/>
          </a:xfrm>
        </p:spPr>
        <p:txBody>
          <a:bodyPr vert="horz" lIns="91440" tIns="45720" rIns="91440" bIns="45720" rtlCol="0" anchor="ctr">
            <a:normAutofit/>
          </a:bodyPr>
          <a:lstStyle/>
          <a:p>
            <a:pPr marL="0" indent="0">
              <a:buNone/>
            </a:pPr>
            <a:r>
              <a:rPr lang="en-US" sz="1800" b="1" dirty="0">
                <a:latin typeface="+mj-lt"/>
                <a:ea typeface="Aptos" panose="020B0004020202020204" pitchFamily="34" charset="0"/>
                <a:cs typeface="Times New Roman" panose="02020603050405020304" pitchFamily="18" charset="0"/>
              </a:rPr>
              <a:t>Scenario: </a:t>
            </a:r>
            <a:r>
              <a:rPr lang="en-US" sz="1800" dirty="0">
                <a:latin typeface="+mj-lt"/>
                <a:ea typeface="Aptos" panose="020B0004020202020204" pitchFamily="34" charset="0"/>
                <a:cs typeface="Times New Roman" panose="02020603050405020304" pitchFamily="18" charset="0"/>
              </a:rPr>
              <a:t>A job seeker requested a midday start time and was routinely late to their Community Service Assignment. </a:t>
            </a:r>
          </a:p>
          <a:p>
            <a:pPr marL="0" indent="0">
              <a:buNone/>
            </a:pPr>
            <a:r>
              <a:rPr lang="en-US" sz="1800" b="1" dirty="0">
                <a:effectLst/>
                <a:latin typeface="+mj-lt"/>
                <a:ea typeface="Aptos" panose="020B0004020202020204" pitchFamily="34" charset="0"/>
                <a:cs typeface="Times New Roman" panose="02020603050405020304" pitchFamily="18" charset="0"/>
              </a:rPr>
              <a:t>Action: </a:t>
            </a:r>
            <a:r>
              <a:rPr lang="en-US" sz="1800" dirty="0">
                <a:effectLst/>
                <a:latin typeface="+mj-lt"/>
                <a:ea typeface="Aptos" panose="020B0004020202020204" pitchFamily="34" charset="0"/>
                <a:cs typeface="Times New Roman" panose="02020603050405020304" pitchFamily="18" charset="0"/>
              </a:rPr>
              <a:t>The Project Director spoke to the job seeker about their tardiness and learned that their hot water has been shut off due to nonpayment; they needed more time in the morning to allow the water to warm so they could get ready for their day.</a:t>
            </a:r>
          </a:p>
          <a:p>
            <a:pPr marL="0" indent="0">
              <a:buNone/>
            </a:pPr>
            <a:r>
              <a:rPr lang="en-US" sz="1800" dirty="0">
                <a:latin typeface="+mj-lt"/>
                <a:ea typeface="Aptos" panose="020B0004020202020204" pitchFamily="34" charset="0"/>
                <a:cs typeface="Times New Roman" panose="02020603050405020304" pitchFamily="18" charset="0"/>
              </a:rPr>
              <a:t>The Project Director recognized the urgent need to resolve the water shut off problem and directly referred the job seeker to staff at their local Community Action Program, which has a utility assistance program. </a:t>
            </a:r>
          </a:p>
          <a:p>
            <a:pPr marL="0" indent="0">
              <a:buNone/>
            </a:pPr>
            <a:r>
              <a:rPr lang="en-US" sz="1800" b="1" dirty="0">
                <a:effectLst/>
                <a:latin typeface="+mj-lt"/>
                <a:ea typeface="Aptos" panose="020B0004020202020204" pitchFamily="34" charset="0"/>
                <a:cs typeface="Times New Roman" panose="02020603050405020304" pitchFamily="18" charset="0"/>
              </a:rPr>
              <a:t>Outcome: </a:t>
            </a:r>
            <a:r>
              <a:rPr lang="en-US" sz="1800" dirty="0">
                <a:effectLst/>
                <a:latin typeface="+mj-lt"/>
                <a:ea typeface="Aptos" panose="020B0004020202020204" pitchFamily="34" charset="0"/>
                <a:cs typeface="Times New Roman" panose="02020603050405020304" pitchFamily="18" charset="0"/>
              </a:rPr>
              <a:t>The job seeker accepted the referral but did not take immediate action. The Project Director set deadlines for the job seeker to work to resolve the issue and was advised to move forward with Progressive Disciplinary steps if they remained tardy to their Host Agency. </a:t>
            </a:r>
          </a:p>
          <a:p>
            <a:pPr marL="0" indent="0">
              <a:buNone/>
            </a:pPr>
            <a:r>
              <a:rPr lang="en-US" sz="1800" dirty="0">
                <a:effectLst/>
                <a:latin typeface="+mj-lt"/>
                <a:ea typeface="Aptos" panose="020B0004020202020204" pitchFamily="34" charset="0"/>
                <a:cs typeface="Times New Roman" panose="02020603050405020304" pitchFamily="18" charset="0"/>
              </a:rPr>
              <a:t>In this example, a basic need was present and the project used communication, coaching, and a Supportive Service referral to help the job seeker overcome it. The job seeker was reluctant to take the steps necessary, all of which was documented. </a:t>
            </a:r>
          </a:p>
        </p:txBody>
      </p:sp>
      <p:sp>
        <p:nvSpPr>
          <p:cNvPr id="4" name="Slide Number Placeholder 3">
            <a:extLst>
              <a:ext uri="{FF2B5EF4-FFF2-40B4-BE49-F238E27FC236}">
                <a16:creationId xmlns:a16="http://schemas.microsoft.com/office/drawing/2014/main" id="{B2B19ADD-933F-34AA-B868-8364BEA4A3B7}"/>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9820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3F7AD-7E85-2280-7BB6-67FF17A62280}"/>
              </a:ext>
            </a:extLst>
          </p:cNvPr>
          <p:cNvSpPr>
            <a:spLocks noGrp="1"/>
          </p:cNvSpPr>
          <p:nvPr>
            <p:ph type="title"/>
          </p:nvPr>
        </p:nvSpPr>
        <p:spPr/>
        <p:txBody>
          <a:bodyPr/>
          <a:lstStyle/>
          <a:p>
            <a:r>
              <a:rPr lang="en-US" dirty="0">
                <a:latin typeface="+mj-lt"/>
              </a:rPr>
              <a:t>The Three Steps of Progressive Discipline</a:t>
            </a:r>
          </a:p>
        </p:txBody>
      </p:sp>
      <p:graphicFrame>
        <p:nvGraphicFramePr>
          <p:cNvPr id="6" name="Content Placeholder 2">
            <a:extLst>
              <a:ext uri="{FF2B5EF4-FFF2-40B4-BE49-F238E27FC236}">
                <a16:creationId xmlns:a16="http://schemas.microsoft.com/office/drawing/2014/main" id="{D77E145B-2459-0C64-F1F5-5FA6E58F7157}"/>
              </a:ext>
            </a:extLst>
          </p:cNvPr>
          <p:cNvGraphicFramePr>
            <a:graphicFrameLocks noGrp="1"/>
          </p:cNvGraphicFramePr>
          <p:nvPr>
            <p:ph idx="1"/>
            <p:extLst>
              <p:ext uri="{D42A27DB-BD31-4B8C-83A1-F6EECF244321}">
                <p14:modId xmlns:p14="http://schemas.microsoft.com/office/powerpoint/2010/main" val="1109991309"/>
              </p:ext>
            </p:extLst>
          </p:nvPr>
        </p:nvGraphicFramePr>
        <p:xfrm>
          <a:off x="845196" y="13430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D280506-E72C-AB8A-C01A-C4B3AB6A9CDD}"/>
              </a:ext>
            </a:extLst>
          </p:cNvPr>
          <p:cNvSpPr>
            <a:spLocks noGrp="1"/>
          </p:cNvSpPr>
          <p:nvPr>
            <p:ph type="sldNum" sz="quarter" idx="12"/>
          </p:nvPr>
        </p:nvSpPr>
        <p:spPr/>
        <p:txBody>
          <a:bodyPr/>
          <a:lstStyle/>
          <a:p>
            <a:fld id="{BEED455F-700D-BA4B-B3F6-B4E03929F5E0}" type="slidenum">
              <a:rPr lang="en-US" smtClean="0"/>
              <a:pPr/>
              <a:t>13</a:t>
            </a:fld>
            <a:endParaRPr lang="en-US"/>
          </a:p>
        </p:txBody>
      </p:sp>
    </p:spTree>
    <p:extLst>
      <p:ext uri="{BB962C8B-B14F-4D97-AF65-F5344CB8AC3E}">
        <p14:creationId xmlns:p14="http://schemas.microsoft.com/office/powerpoint/2010/main" val="2972539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 name="Title 1">
            <a:extLst>
              <a:ext uri="{FF2B5EF4-FFF2-40B4-BE49-F238E27FC236}">
                <a16:creationId xmlns:a16="http://schemas.microsoft.com/office/drawing/2014/main" id="{E1AE8DE5-3FFD-0260-654E-E6945A2572E1}"/>
              </a:ext>
            </a:extLst>
          </p:cNvPr>
          <p:cNvSpPr>
            <a:spLocks noGrp="1"/>
          </p:cNvSpPr>
          <p:nvPr>
            <p:ph type="title"/>
          </p:nvPr>
        </p:nvSpPr>
        <p:spPr>
          <a:xfrm>
            <a:off x="466722" y="586855"/>
            <a:ext cx="3201366" cy="3387497"/>
          </a:xfrm>
        </p:spPr>
        <p:txBody>
          <a:bodyPr anchor="b">
            <a:normAutofit/>
          </a:bodyPr>
          <a:lstStyle/>
          <a:p>
            <a:pPr algn="r"/>
            <a:r>
              <a:rPr lang="en-US" sz="3700" dirty="0">
                <a:solidFill>
                  <a:srgbClr val="FFFFFF"/>
                </a:solidFill>
                <a:latin typeface="Montserrat" panose="00000500000000000000" pitchFamily="2" charset="0"/>
              </a:rPr>
              <a:t>Progressive Discipline Step One</a:t>
            </a:r>
          </a:p>
        </p:txBody>
      </p:sp>
      <p:sp>
        <p:nvSpPr>
          <p:cNvPr id="3" name="Content Placeholder 2">
            <a:extLst>
              <a:ext uri="{FF2B5EF4-FFF2-40B4-BE49-F238E27FC236}">
                <a16:creationId xmlns:a16="http://schemas.microsoft.com/office/drawing/2014/main" id="{54A33E4D-AE2E-75E8-28DD-EAF700F8CEF9}"/>
              </a:ext>
            </a:extLst>
          </p:cNvPr>
          <p:cNvSpPr>
            <a:spLocks noGrp="1"/>
          </p:cNvSpPr>
          <p:nvPr>
            <p:ph idx="1"/>
          </p:nvPr>
        </p:nvSpPr>
        <p:spPr>
          <a:xfrm>
            <a:off x="4504549" y="-114300"/>
            <a:ext cx="7196724" cy="7264400"/>
          </a:xfrm>
        </p:spPr>
        <p:txBody>
          <a:bodyPr vert="horz" lIns="91440" tIns="45720" rIns="91440" bIns="45720" rtlCol="0" anchor="ctr">
            <a:normAutofit/>
          </a:bodyPr>
          <a:lstStyle/>
          <a:p>
            <a:pPr marL="0" indent="0" algn="ctr">
              <a:buNone/>
            </a:pPr>
            <a:r>
              <a:rPr lang="en-US" b="1" i="1" dirty="0">
                <a:effectLst/>
                <a:latin typeface="+mn-lt"/>
                <a:cs typeface="Arial"/>
              </a:rPr>
              <a:t>Documented Verbal Warning</a:t>
            </a:r>
            <a:r>
              <a:rPr lang="en-US" b="1" dirty="0">
                <a:effectLst/>
                <a:latin typeface="+mn-lt"/>
                <a:cs typeface="Arial"/>
              </a:rPr>
              <a:t> </a:t>
            </a:r>
            <a:endParaRPr lang="en-US" b="1" dirty="0">
              <a:latin typeface="+mn-lt"/>
              <a:cs typeface="Arial"/>
            </a:endParaRPr>
          </a:p>
          <a:p>
            <a:pPr marL="0" indent="0">
              <a:buNone/>
            </a:pPr>
            <a:r>
              <a:rPr lang="en-US" dirty="0">
                <a:effectLst/>
                <a:latin typeface="+mn-lt"/>
                <a:cs typeface="Arial"/>
              </a:rPr>
              <a:t>Subgrantee staff will verbally warn the </a:t>
            </a:r>
            <a:r>
              <a:rPr lang="en-US" dirty="0">
                <a:latin typeface="+mn-lt"/>
                <a:cs typeface="Arial"/>
              </a:rPr>
              <a:t>job seeker and </a:t>
            </a:r>
            <a:r>
              <a:rPr lang="en-US" dirty="0">
                <a:effectLst/>
                <a:latin typeface="+mn-lt"/>
                <a:cs typeface="Arial"/>
              </a:rPr>
              <a:t>complete written detailed documentation of the </a:t>
            </a:r>
            <a:r>
              <a:rPr lang="en-US" dirty="0">
                <a:latin typeface="+mn-lt"/>
                <a:cs typeface="Arial"/>
              </a:rPr>
              <a:t>verbal w</a:t>
            </a:r>
            <a:r>
              <a:rPr lang="en-US" dirty="0">
                <a:effectLst/>
                <a:latin typeface="+mn-lt"/>
                <a:cs typeface="Arial"/>
              </a:rPr>
              <a:t>arning for the </a:t>
            </a:r>
            <a:r>
              <a:rPr lang="en-US" dirty="0">
                <a:latin typeface="+mn-lt"/>
                <a:cs typeface="Arial"/>
              </a:rPr>
              <a:t>job seeker's</a:t>
            </a:r>
            <a:r>
              <a:rPr lang="en-US" dirty="0">
                <a:effectLst/>
                <a:latin typeface="+mn-lt"/>
                <a:cs typeface="Arial"/>
              </a:rPr>
              <a:t> file.</a:t>
            </a:r>
            <a:r>
              <a:rPr lang="en-US" dirty="0">
                <a:latin typeface="+mn-lt"/>
                <a:ea typeface="Calibri"/>
                <a:cs typeface="Arial"/>
              </a:rPr>
              <a:t> </a:t>
            </a:r>
            <a:r>
              <a:rPr lang="en-US" b="1" dirty="0">
                <a:latin typeface="+mn-lt"/>
                <a:ea typeface="Calibri"/>
                <a:cs typeface="Calibri"/>
              </a:rPr>
              <a:t>This step comes after coaching</a:t>
            </a:r>
            <a:r>
              <a:rPr lang="en-US" dirty="0">
                <a:latin typeface="+mn-lt"/>
                <a:ea typeface="Calibri"/>
                <a:cs typeface="Calibri"/>
              </a:rPr>
              <a:t> about the issue, but you want to document those previous actions in written case notes, too.</a:t>
            </a:r>
          </a:p>
          <a:p>
            <a:pPr marL="0" indent="0">
              <a:buNone/>
            </a:pPr>
            <a:endParaRPr lang="en-US" dirty="0"/>
          </a:p>
          <a:p>
            <a:pPr marL="0" indent="0">
              <a:buNone/>
            </a:pPr>
            <a:r>
              <a:rPr lang="en-US" i="1" dirty="0">
                <a:effectLst/>
                <a:latin typeface="+mn-lt"/>
                <a:cs typeface="Arial"/>
              </a:rPr>
              <a:t>During this step, project staff must inform the</a:t>
            </a:r>
            <a:r>
              <a:rPr lang="en-US" i="1" dirty="0">
                <a:latin typeface="+mn-lt"/>
                <a:cs typeface="Arial"/>
              </a:rPr>
              <a:t> job seeker</a:t>
            </a:r>
            <a:r>
              <a:rPr lang="en-US" i="1" dirty="0">
                <a:effectLst/>
                <a:latin typeface="+mn-lt"/>
                <a:cs typeface="Arial"/>
              </a:rPr>
              <a:t> of the corrective action and </a:t>
            </a:r>
            <a:r>
              <a:rPr lang="en-US" i="1" dirty="0">
                <a:latin typeface="+mn-lt"/>
                <a:cs typeface="Arial"/>
              </a:rPr>
              <a:t>its timeframe.</a:t>
            </a:r>
            <a:endParaRPr lang="en-US" i="1" dirty="0">
              <a:effectLst/>
              <a:latin typeface="+mn-lt"/>
              <a:cs typeface="Arial"/>
            </a:endParaRPr>
          </a:p>
          <a:p>
            <a:pPr marL="0" indent="0">
              <a:buNone/>
            </a:pPr>
            <a:endParaRPr lang="en-US" sz="1600" dirty="0"/>
          </a:p>
        </p:txBody>
      </p:sp>
      <p:sp>
        <p:nvSpPr>
          <p:cNvPr id="4" name="Slide Number Placeholder 3">
            <a:extLst>
              <a:ext uri="{FF2B5EF4-FFF2-40B4-BE49-F238E27FC236}">
                <a16:creationId xmlns:a16="http://schemas.microsoft.com/office/drawing/2014/main" id="{610F5AC6-9CC1-D6D1-DA5E-37F5A581115D}"/>
              </a:ext>
            </a:extLst>
          </p:cNvPr>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4912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 name="Title 1">
            <a:extLst>
              <a:ext uri="{FF2B5EF4-FFF2-40B4-BE49-F238E27FC236}">
                <a16:creationId xmlns:a16="http://schemas.microsoft.com/office/drawing/2014/main" id="{E1AE8DE5-3FFD-0260-654E-E6945A2572E1}"/>
              </a:ext>
            </a:extLst>
          </p:cNvPr>
          <p:cNvSpPr>
            <a:spLocks noGrp="1"/>
          </p:cNvSpPr>
          <p:nvPr>
            <p:ph type="title"/>
          </p:nvPr>
        </p:nvSpPr>
        <p:spPr>
          <a:xfrm>
            <a:off x="466722" y="586855"/>
            <a:ext cx="3201366" cy="3387497"/>
          </a:xfrm>
        </p:spPr>
        <p:txBody>
          <a:bodyPr anchor="b">
            <a:normAutofit/>
          </a:bodyPr>
          <a:lstStyle/>
          <a:p>
            <a:pPr algn="r"/>
            <a:r>
              <a:rPr lang="en-US" sz="3700" dirty="0">
                <a:solidFill>
                  <a:srgbClr val="FFFFFF"/>
                </a:solidFill>
                <a:latin typeface="Montserrat" panose="00000500000000000000" pitchFamily="2" charset="0"/>
              </a:rPr>
              <a:t>Progressive Discipline Step Two</a:t>
            </a:r>
          </a:p>
        </p:txBody>
      </p:sp>
      <p:sp>
        <p:nvSpPr>
          <p:cNvPr id="3" name="Content Placeholder 2">
            <a:extLst>
              <a:ext uri="{FF2B5EF4-FFF2-40B4-BE49-F238E27FC236}">
                <a16:creationId xmlns:a16="http://schemas.microsoft.com/office/drawing/2014/main" id="{54A33E4D-AE2E-75E8-28DD-EAF700F8CEF9}"/>
              </a:ext>
            </a:extLst>
          </p:cNvPr>
          <p:cNvSpPr>
            <a:spLocks noGrp="1"/>
          </p:cNvSpPr>
          <p:nvPr>
            <p:ph idx="1"/>
          </p:nvPr>
        </p:nvSpPr>
        <p:spPr>
          <a:xfrm>
            <a:off x="4504549" y="-114300"/>
            <a:ext cx="6861058" cy="7264400"/>
          </a:xfrm>
        </p:spPr>
        <p:txBody>
          <a:bodyPr vert="horz" lIns="91440" tIns="45720" rIns="91440" bIns="45720" rtlCol="0" anchor="ctr">
            <a:normAutofit/>
          </a:bodyPr>
          <a:lstStyle/>
          <a:p>
            <a:pPr marL="457200" lvl="1" indent="0" algn="ctr">
              <a:buClr>
                <a:schemeClr val="bg2">
                  <a:lumMod val="50000"/>
                </a:schemeClr>
              </a:buClr>
              <a:buNone/>
            </a:pPr>
            <a:r>
              <a:rPr lang="en-US" sz="2400" b="1" i="1" dirty="0">
                <a:effectLst/>
                <a:latin typeface="+mn-lt"/>
                <a:cs typeface="Arial"/>
              </a:rPr>
              <a:t>Written Warning</a:t>
            </a:r>
            <a:r>
              <a:rPr lang="en-US" sz="2400" b="1" dirty="0">
                <a:effectLst/>
                <a:latin typeface="+mn-lt"/>
                <a:cs typeface="Arial"/>
              </a:rPr>
              <a:t> </a:t>
            </a:r>
            <a:endParaRPr lang="en-US" sz="2400" b="1" dirty="0">
              <a:latin typeface="+mn-lt"/>
              <a:cs typeface="Arial"/>
            </a:endParaRPr>
          </a:p>
          <a:p>
            <a:pPr marL="457200" lvl="1" indent="0" algn="ctr">
              <a:buClr>
                <a:schemeClr val="bg2">
                  <a:lumMod val="50000"/>
                </a:schemeClr>
              </a:buClr>
              <a:buNone/>
            </a:pPr>
            <a:r>
              <a:rPr lang="en-US" sz="2400" dirty="0">
                <a:effectLst/>
                <a:latin typeface="+mn-lt"/>
                <a:cs typeface="Arial"/>
              </a:rPr>
              <a:t>Subgrantee staff will draft a written warning letter to the </a:t>
            </a:r>
            <a:r>
              <a:rPr lang="en-US" sz="2400" dirty="0">
                <a:latin typeface="+mn-lt"/>
                <a:cs typeface="Arial"/>
              </a:rPr>
              <a:t>job seeker and </a:t>
            </a:r>
            <a:r>
              <a:rPr lang="en-US" sz="2400" dirty="0">
                <a:effectLst/>
                <a:latin typeface="+mn-lt"/>
                <a:cs typeface="Arial"/>
              </a:rPr>
              <a:t>discuss it with them </a:t>
            </a:r>
            <a:r>
              <a:rPr lang="en-US" sz="2400" dirty="0">
                <a:latin typeface="+mn-lt"/>
                <a:cs typeface="Arial"/>
              </a:rPr>
              <a:t>in</a:t>
            </a:r>
            <a:r>
              <a:rPr lang="en-US" sz="2400" dirty="0">
                <a:effectLst/>
                <a:latin typeface="+mn-lt"/>
                <a:cs typeface="Arial"/>
              </a:rPr>
              <a:t> person or via telephone.</a:t>
            </a:r>
            <a:r>
              <a:rPr lang="en-US" sz="2400" dirty="0">
                <a:latin typeface="+mn-lt"/>
                <a:cs typeface="Arial"/>
              </a:rPr>
              <a:t> </a:t>
            </a:r>
            <a:r>
              <a:rPr lang="en-US" sz="2400" dirty="0">
                <a:effectLst/>
                <a:latin typeface="+mn-lt"/>
                <a:cs typeface="Arial"/>
              </a:rPr>
              <a:t> The written warning should be sent to the</a:t>
            </a:r>
            <a:r>
              <a:rPr lang="en-US" sz="2400" dirty="0">
                <a:latin typeface="+mn-lt"/>
                <a:cs typeface="Arial"/>
              </a:rPr>
              <a:t> job seeker </a:t>
            </a:r>
            <a:r>
              <a:rPr lang="en-US" sz="2400" dirty="0">
                <a:effectLst/>
                <a:latin typeface="+mn-lt"/>
                <a:cs typeface="Arial"/>
              </a:rPr>
              <a:t>and a copy must be put in the </a:t>
            </a:r>
            <a:r>
              <a:rPr lang="en-US" sz="2400" dirty="0">
                <a:latin typeface="+mn-lt"/>
                <a:cs typeface="Arial"/>
              </a:rPr>
              <a:t>job seeker’s</a:t>
            </a:r>
            <a:r>
              <a:rPr lang="en-US" sz="2400" dirty="0">
                <a:effectLst/>
                <a:latin typeface="+mn-lt"/>
                <a:cs typeface="Arial"/>
              </a:rPr>
              <a:t> file.</a:t>
            </a:r>
          </a:p>
          <a:p>
            <a:pPr lvl="1" algn="ctr">
              <a:buClr>
                <a:schemeClr val="bg2">
                  <a:lumMod val="50000"/>
                </a:schemeClr>
              </a:buClr>
            </a:pPr>
            <a:endParaRPr lang="en-US" sz="2400" dirty="0">
              <a:effectLst/>
              <a:latin typeface="+mn-lt"/>
              <a:cs typeface="Arial"/>
            </a:endParaRPr>
          </a:p>
          <a:p>
            <a:pPr marL="457200" lvl="1" indent="0" algn="ctr">
              <a:buClr>
                <a:schemeClr val="bg2">
                  <a:lumMod val="50000"/>
                </a:schemeClr>
              </a:buClr>
              <a:buNone/>
            </a:pPr>
            <a:r>
              <a:rPr lang="en-US" sz="2400" i="1" dirty="0">
                <a:effectLst/>
                <a:latin typeface="+mn-lt"/>
                <a:cs typeface="Arial"/>
              </a:rPr>
              <a:t>During this step, project staff must inform the</a:t>
            </a:r>
            <a:r>
              <a:rPr lang="en-US" sz="2400" i="1" dirty="0">
                <a:latin typeface="+mn-lt"/>
                <a:cs typeface="Arial"/>
              </a:rPr>
              <a:t> job seeker</a:t>
            </a:r>
            <a:r>
              <a:rPr lang="en-US" sz="2400" i="1" dirty="0">
                <a:effectLst/>
                <a:latin typeface="+mn-lt"/>
                <a:cs typeface="Arial"/>
              </a:rPr>
              <a:t> of the corrective action and </a:t>
            </a:r>
            <a:r>
              <a:rPr lang="en-US" sz="2400" i="1" dirty="0">
                <a:latin typeface="+mn-lt"/>
                <a:cs typeface="Arial"/>
              </a:rPr>
              <a:t>its timeframe.</a:t>
            </a:r>
            <a:endParaRPr lang="en-US" sz="2400" i="1" dirty="0">
              <a:effectLst/>
              <a:latin typeface="+mn-lt"/>
              <a:cs typeface="Arial"/>
            </a:endParaRPr>
          </a:p>
          <a:p>
            <a:pPr marL="0" indent="0">
              <a:buNone/>
            </a:pPr>
            <a:endParaRPr lang="en-US" sz="1600" dirty="0"/>
          </a:p>
        </p:txBody>
      </p:sp>
      <p:sp>
        <p:nvSpPr>
          <p:cNvPr id="4" name="Slide Number Placeholder 3">
            <a:extLst>
              <a:ext uri="{FF2B5EF4-FFF2-40B4-BE49-F238E27FC236}">
                <a16:creationId xmlns:a16="http://schemas.microsoft.com/office/drawing/2014/main" id="{610F5AC6-9CC1-D6D1-DA5E-37F5A581115D}"/>
              </a:ext>
            </a:extLst>
          </p:cNvPr>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0613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 name="Title 1">
            <a:extLst>
              <a:ext uri="{FF2B5EF4-FFF2-40B4-BE49-F238E27FC236}">
                <a16:creationId xmlns:a16="http://schemas.microsoft.com/office/drawing/2014/main" id="{E1AE8DE5-3FFD-0260-654E-E6945A2572E1}"/>
              </a:ext>
            </a:extLst>
          </p:cNvPr>
          <p:cNvSpPr>
            <a:spLocks noGrp="1"/>
          </p:cNvSpPr>
          <p:nvPr>
            <p:ph type="title"/>
          </p:nvPr>
        </p:nvSpPr>
        <p:spPr>
          <a:xfrm>
            <a:off x="466722" y="586855"/>
            <a:ext cx="3201366" cy="3387497"/>
          </a:xfrm>
        </p:spPr>
        <p:txBody>
          <a:bodyPr anchor="b">
            <a:normAutofit/>
          </a:bodyPr>
          <a:lstStyle/>
          <a:p>
            <a:pPr algn="r"/>
            <a:r>
              <a:rPr lang="en-US" sz="3700" dirty="0">
                <a:solidFill>
                  <a:srgbClr val="FFFFFF"/>
                </a:solidFill>
                <a:latin typeface="Montserrat" panose="00000500000000000000" pitchFamily="2" charset="0"/>
              </a:rPr>
              <a:t>Progressive Discipline Step Three</a:t>
            </a:r>
          </a:p>
        </p:txBody>
      </p:sp>
      <p:sp>
        <p:nvSpPr>
          <p:cNvPr id="3" name="Content Placeholder 2">
            <a:extLst>
              <a:ext uri="{FF2B5EF4-FFF2-40B4-BE49-F238E27FC236}">
                <a16:creationId xmlns:a16="http://schemas.microsoft.com/office/drawing/2014/main" id="{54A33E4D-AE2E-75E8-28DD-EAF700F8CEF9}"/>
              </a:ext>
            </a:extLst>
          </p:cNvPr>
          <p:cNvSpPr>
            <a:spLocks noGrp="1"/>
          </p:cNvSpPr>
          <p:nvPr>
            <p:ph idx="1"/>
          </p:nvPr>
        </p:nvSpPr>
        <p:spPr>
          <a:xfrm>
            <a:off x="4267200" y="-114300"/>
            <a:ext cx="7885175" cy="7264400"/>
          </a:xfrm>
        </p:spPr>
        <p:txBody>
          <a:bodyPr vert="horz" lIns="91440" tIns="45720" rIns="91440" bIns="45720" rtlCol="0" anchor="ctr">
            <a:normAutofit/>
          </a:bodyPr>
          <a:lstStyle/>
          <a:p>
            <a:pPr marL="0" indent="0" algn="ctr">
              <a:buNone/>
            </a:pPr>
            <a:r>
              <a:rPr lang="en-US" sz="2000" b="1" i="1" dirty="0">
                <a:solidFill>
                  <a:srgbClr val="000514"/>
                </a:solidFill>
                <a:latin typeface="+mn-lt"/>
                <a:cs typeface="Calibri"/>
              </a:rPr>
              <a:t>Termination </a:t>
            </a:r>
          </a:p>
          <a:p>
            <a:pPr marL="0" indent="0">
              <a:buNone/>
            </a:pPr>
            <a:r>
              <a:rPr lang="en-US" sz="2000" dirty="0">
                <a:latin typeface="+mn-lt"/>
              </a:rPr>
              <a:t>The project has the discretion to determine whether termination is the next appropriate step. If it is, </a:t>
            </a:r>
            <a:endParaRPr lang="en-US" sz="2000" b="1" i="1" dirty="0">
              <a:solidFill>
                <a:srgbClr val="000514"/>
              </a:solidFill>
              <a:latin typeface="+mn-lt"/>
              <a:cs typeface="Calibri"/>
            </a:endParaRPr>
          </a:p>
          <a:p>
            <a:r>
              <a:rPr lang="en-US" sz="2000" dirty="0">
                <a:solidFill>
                  <a:srgbClr val="000514"/>
                </a:solidFill>
                <a:latin typeface="+mn-lt"/>
                <a:cs typeface="Calibri"/>
              </a:rPr>
              <a:t>A job seeker can be placed on a break in service and a written 30-day Notice of Termination must be provided along with a copy of the Grievance Procedure. This is standard protocol.</a:t>
            </a:r>
          </a:p>
          <a:p>
            <a:r>
              <a:rPr lang="en-US" sz="2000" dirty="0">
                <a:solidFill>
                  <a:srgbClr val="000514"/>
                </a:solidFill>
                <a:latin typeface="+mn-lt"/>
                <a:cs typeface="Calibri"/>
              </a:rPr>
              <a:t>Job seekers have the right to appeal any termination decision through the Grievance Procedure. </a:t>
            </a:r>
            <a:endParaRPr lang="en-US" sz="2000" dirty="0">
              <a:latin typeface="+mn-lt"/>
            </a:endParaRPr>
          </a:p>
          <a:p>
            <a:r>
              <a:rPr lang="en-US" sz="2000" dirty="0">
                <a:solidFill>
                  <a:srgbClr val="000514"/>
                </a:solidFill>
                <a:latin typeface="+mn-lt"/>
                <a:cs typeface="Calibri"/>
              </a:rPr>
              <a:t>Under no circumstances may a job seeker be terminated before 30 calendar days after project staff provide them with a written notice.</a:t>
            </a:r>
            <a:endParaRPr lang="en-US" sz="2000" dirty="0">
              <a:latin typeface="+mn-lt"/>
            </a:endParaRPr>
          </a:p>
          <a:p>
            <a:r>
              <a:rPr lang="en-US" sz="2000" dirty="0">
                <a:solidFill>
                  <a:srgbClr val="000514"/>
                </a:solidFill>
                <a:latin typeface="+mn-lt"/>
                <a:cs typeface="Calibri"/>
              </a:rPr>
              <a:t>Subgrantees can only skip Steps One and Two and move directly to</a:t>
            </a:r>
            <a:r>
              <a:rPr lang="en-US" sz="2000" b="1" dirty="0">
                <a:solidFill>
                  <a:srgbClr val="F75A1C"/>
                </a:solidFill>
                <a:latin typeface="+mn-lt"/>
                <a:cs typeface="Calibri"/>
              </a:rPr>
              <a:t> </a:t>
            </a:r>
            <a:r>
              <a:rPr lang="en-US" sz="2000" dirty="0">
                <a:latin typeface="+mn-lt"/>
                <a:cs typeface="Calibri"/>
              </a:rPr>
              <a:t>immediate termination </a:t>
            </a:r>
            <a:r>
              <a:rPr lang="en-US" sz="2000" dirty="0">
                <a:solidFill>
                  <a:srgbClr val="000514"/>
                </a:solidFill>
                <a:latin typeface="+mn-lt"/>
                <a:cs typeface="Calibri"/>
              </a:rPr>
              <a:t>for serious violations such as fraud, theft, destruction of property, violence, or threats to health or safety.</a:t>
            </a:r>
            <a:endParaRPr lang="en-US" sz="2000" dirty="0">
              <a:latin typeface="+mn-lt"/>
            </a:endParaRPr>
          </a:p>
          <a:p>
            <a:r>
              <a:rPr lang="en-US" sz="2000" b="1" dirty="0">
                <a:solidFill>
                  <a:srgbClr val="000514"/>
                </a:solidFill>
                <a:latin typeface="+mn-lt"/>
                <a:cs typeface="Calibri"/>
              </a:rPr>
              <a:t>Serious violations must be confirmed through investigation, versus merely “alleged” before proceeding with termination. </a:t>
            </a:r>
            <a:endParaRPr lang="en-US" sz="1600" dirty="0"/>
          </a:p>
        </p:txBody>
      </p:sp>
      <p:sp>
        <p:nvSpPr>
          <p:cNvPr id="4" name="Slide Number Placeholder 3">
            <a:extLst>
              <a:ext uri="{FF2B5EF4-FFF2-40B4-BE49-F238E27FC236}">
                <a16:creationId xmlns:a16="http://schemas.microsoft.com/office/drawing/2014/main" id="{610F5AC6-9CC1-D6D1-DA5E-37F5A581115D}"/>
              </a:ext>
            </a:extLst>
          </p:cNvPr>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857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423D-626F-926F-F7CE-B31F07760041}"/>
              </a:ext>
            </a:extLst>
          </p:cNvPr>
          <p:cNvSpPr>
            <a:spLocks noGrp="1"/>
          </p:cNvSpPr>
          <p:nvPr>
            <p:ph type="title"/>
          </p:nvPr>
        </p:nvSpPr>
        <p:spPr>
          <a:xfrm>
            <a:off x="482600" y="508091"/>
            <a:ext cx="10868348" cy="958850"/>
          </a:xfrm>
        </p:spPr>
        <p:txBody>
          <a:bodyPr>
            <a:normAutofit/>
          </a:bodyPr>
          <a:lstStyle/>
          <a:p>
            <a:r>
              <a:rPr lang="en-US" sz="3200" dirty="0">
                <a:latin typeface="Montserrat" panose="00000500000000000000" pitchFamily="2" charset="0"/>
                <a:cs typeface="Arial"/>
              </a:rPr>
              <a:t>What does good Progressive Discipline look like?</a:t>
            </a:r>
          </a:p>
        </p:txBody>
      </p:sp>
      <p:sp>
        <p:nvSpPr>
          <p:cNvPr id="3" name="Content Placeholder 2">
            <a:extLst>
              <a:ext uri="{FF2B5EF4-FFF2-40B4-BE49-F238E27FC236}">
                <a16:creationId xmlns:a16="http://schemas.microsoft.com/office/drawing/2014/main" id="{9CCDD6D5-7693-0EAC-F5C2-D661505616B4}"/>
              </a:ext>
            </a:extLst>
          </p:cNvPr>
          <p:cNvSpPr>
            <a:spLocks noGrp="1"/>
          </p:cNvSpPr>
          <p:nvPr>
            <p:ph idx="1"/>
          </p:nvPr>
        </p:nvSpPr>
        <p:spPr>
          <a:xfrm>
            <a:off x="483870" y="1791335"/>
            <a:ext cx="10660380" cy="4134500"/>
          </a:xfrm>
        </p:spPr>
        <p:txBody>
          <a:bodyPr vert="horz" lIns="91440" tIns="45720" rIns="91440" bIns="45720" rtlCol="0" anchor="t">
            <a:normAutofit fontScale="92500" lnSpcReduction="20000"/>
          </a:bodyPr>
          <a:lstStyle/>
          <a:p>
            <a:r>
              <a:rPr lang="en-US" sz="2800" b="1" dirty="0">
                <a:solidFill>
                  <a:srgbClr val="000514"/>
                </a:solidFill>
                <a:latin typeface="Montserrat" panose="00000500000000000000" pitchFamily="2" charset="0"/>
                <a:cs typeface="Arial"/>
              </a:rPr>
              <a:t>Job seeker-centered: </a:t>
            </a:r>
            <a:r>
              <a:rPr lang="en-US" sz="2800" dirty="0">
                <a:solidFill>
                  <a:srgbClr val="000514"/>
                </a:solidFill>
                <a:latin typeface="Montserrat" panose="00000500000000000000" pitchFamily="2" charset="0"/>
                <a:cs typeface="Arial"/>
              </a:rPr>
              <a:t>Take an authentic approach as a means to helping the job seeker stay in the program.</a:t>
            </a:r>
            <a:endParaRPr lang="en-US" sz="2800" dirty="0">
              <a:latin typeface="Montserrat" panose="00000500000000000000" pitchFamily="2" charset="0"/>
              <a:cs typeface="Arial"/>
            </a:endParaRPr>
          </a:p>
          <a:p>
            <a:r>
              <a:rPr lang="en-US" sz="2800" b="1" dirty="0">
                <a:solidFill>
                  <a:srgbClr val="000514"/>
                </a:solidFill>
                <a:latin typeface="Montserrat" panose="00000500000000000000" pitchFamily="2" charset="0"/>
                <a:cs typeface="Arial"/>
              </a:rPr>
              <a:t>Scheduled formal check-ins: </a:t>
            </a:r>
            <a:r>
              <a:rPr lang="en-US" sz="2800" dirty="0">
                <a:solidFill>
                  <a:srgbClr val="000514"/>
                </a:solidFill>
                <a:latin typeface="Montserrat" panose="00000500000000000000" pitchFamily="2" charset="0"/>
                <a:cs typeface="Arial"/>
              </a:rPr>
              <a:t>These should occur with both the job seeker and the Host Agency supervisor throughout the timeframe for performance correction that you have agreed on.</a:t>
            </a:r>
          </a:p>
          <a:p>
            <a:r>
              <a:rPr lang="en-US" sz="2800" b="1" dirty="0">
                <a:latin typeface="Montserrat" panose="00000500000000000000" pitchFamily="2" charset="0"/>
                <a:cs typeface="Arial"/>
              </a:rPr>
              <a:t>Use an IEP </a:t>
            </a:r>
            <a:r>
              <a:rPr lang="en-US" sz="2800" dirty="0">
                <a:latin typeface="Montserrat" panose="00000500000000000000" pitchFamily="2" charset="0"/>
                <a:cs typeface="Arial"/>
              </a:rPr>
              <a:t>to track performance progression – incorporate Progressive Disciplinary needs as action steps. If the job seeker refuses to resolve the problem, this could lead to an IEP-related termination for cause. </a:t>
            </a:r>
          </a:p>
          <a:p>
            <a:r>
              <a:rPr lang="en-US" sz="2800" b="1" dirty="0">
                <a:solidFill>
                  <a:srgbClr val="000514"/>
                </a:solidFill>
                <a:latin typeface="Montserrat" panose="00000500000000000000" pitchFamily="2" charset="0"/>
                <a:cs typeface="Arial"/>
              </a:rPr>
              <a:t>Feedback should be explicitly clear at all times: </a:t>
            </a:r>
            <a:r>
              <a:rPr lang="en-US" sz="2800" dirty="0">
                <a:solidFill>
                  <a:srgbClr val="000514"/>
                </a:solidFill>
                <a:latin typeface="Montserrat" panose="00000500000000000000" pitchFamily="2" charset="0"/>
                <a:cs typeface="Arial"/>
              </a:rPr>
              <a:t>Review where improvements have been observed and where they have not. Provide this in writing after each check-in.</a:t>
            </a:r>
            <a:endParaRPr lang="en-US" sz="2800" dirty="0">
              <a:latin typeface="Montserrat" panose="00000500000000000000" pitchFamily="2" charset="0"/>
              <a:cs typeface="Arial"/>
            </a:endParaRPr>
          </a:p>
          <a:p>
            <a:endParaRPr lang="en-US" dirty="0"/>
          </a:p>
        </p:txBody>
      </p:sp>
      <p:sp>
        <p:nvSpPr>
          <p:cNvPr id="4" name="Slide Number Placeholder 3">
            <a:extLst>
              <a:ext uri="{FF2B5EF4-FFF2-40B4-BE49-F238E27FC236}">
                <a16:creationId xmlns:a16="http://schemas.microsoft.com/office/drawing/2014/main" id="{80EF83A7-72CC-C9E1-361F-2C7FF6E48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455F-700D-BA4B-B3F6-B4E03929F5E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66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DDB5-852A-1C44-62CE-52E8E7F48259}"/>
              </a:ext>
            </a:extLst>
          </p:cNvPr>
          <p:cNvSpPr>
            <a:spLocks noGrp="1"/>
          </p:cNvSpPr>
          <p:nvPr>
            <p:ph type="title"/>
          </p:nvPr>
        </p:nvSpPr>
        <p:spPr>
          <a:xfrm>
            <a:off x="393700" y="508091"/>
            <a:ext cx="11455400" cy="958850"/>
          </a:xfrm>
        </p:spPr>
        <p:txBody>
          <a:bodyPr>
            <a:normAutofit fontScale="90000"/>
          </a:bodyPr>
          <a:lstStyle/>
          <a:p>
            <a:br>
              <a:rPr lang="en-US" sz="3200" dirty="0">
                <a:latin typeface="Arial"/>
                <a:cs typeface="Arial"/>
              </a:rPr>
            </a:br>
            <a:r>
              <a:rPr lang="en-US" dirty="0">
                <a:latin typeface="Montserrat" panose="00000500000000000000" pitchFamily="2" charset="0"/>
                <a:cs typeface="Arial"/>
              </a:rPr>
              <a:t>What does good Progressive Discipline look like? (continued)</a:t>
            </a:r>
            <a:endParaRPr lang="en-US" b="0" dirty="0">
              <a:latin typeface="Montserrat" panose="00000500000000000000" pitchFamily="2" charset="0"/>
              <a:cs typeface="Arial"/>
            </a:endParaRPr>
          </a:p>
          <a:p>
            <a:endParaRPr lang="en-US" dirty="0"/>
          </a:p>
        </p:txBody>
      </p:sp>
      <p:sp>
        <p:nvSpPr>
          <p:cNvPr id="3" name="Content Placeholder 2">
            <a:extLst>
              <a:ext uri="{FF2B5EF4-FFF2-40B4-BE49-F238E27FC236}">
                <a16:creationId xmlns:a16="http://schemas.microsoft.com/office/drawing/2014/main" id="{6A3A316F-346A-8DC5-B9F0-071A5E4FF622}"/>
              </a:ext>
            </a:extLst>
          </p:cNvPr>
          <p:cNvSpPr>
            <a:spLocks noGrp="1"/>
          </p:cNvSpPr>
          <p:nvPr>
            <p:ph idx="1"/>
          </p:nvPr>
        </p:nvSpPr>
        <p:spPr>
          <a:xfrm>
            <a:off x="835348" y="1649355"/>
            <a:ext cx="10515600" cy="4351338"/>
          </a:xfrm>
        </p:spPr>
        <p:txBody>
          <a:bodyPr vert="horz" lIns="91440" tIns="45720" rIns="91440" bIns="45720" rtlCol="0" anchor="t">
            <a:normAutofit fontScale="92500" lnSpcReduction="20000"/>
          </a:bodyPr>
          <a:lstStyle/>
          <a:p>
            <a:r>
              <a:rPr lang="en-US" sz="3000" dirty="0">
                <a:solidFill>
                  <a:srgbClr val="000514"/>
                </a:solidFill>
                <a:latin typeface="+mn-lt"/>
                <a:cs typeface="Calibri"/>
              </a:rPr>
              <a:t>Feedback should be about the </a:t>
            </a:r>
            <a:r>
              <a:rPr lang="en-US" sz="3000" b="1" dirty="0">
                <a:solidFill>
                  <a:srgbClr val="000514"/>
                </a:solidFill>
                <a:latin typeface="+mn-lt"/>
                <a:cs typeface="Calibri"/>
              </a:rPr>
              <a:t>behavior </a:t>
            </a:r>
            <a:r>
              <a:rPr lang="en-US" sz="3000" dirty="0">
                <a:solidFill>
                  <a:srgbClr val="000514"/>
                </a:solidFill>
                <a:latin typeface="+mn-lt"/>
                <a:cs typeface="Calibri"/>
              </a:rPr>
              <a:t>or the </a:t>
            </a:r>
            <a:r>
              <a:rPr lang="en-US" sz="3000" b="1" dirty="0">
                <a:solidFill>
                  <a:srgbClr val="000514"/>
                </a:solidFill>
                <a:latin typeface="+mn-lt"/>
                <a:cs typeface="Calibri"/>
              </a:rPr>
              <a:t>training performance</a:t>
            </a:r>
            <a:r>
              <a:rPr lang="en-US" sz="3000" dirty="0">
                <a:solidFill>
                  <a:srgbClr val="000514"/>
                </a:solidFill>
                <a:latin typeface="+mn-lt"/>
                <a:cs typeface="Calibri"/>
              </a:rPr>
              <a:t>, not the individual, example: “Your repeated tardiness is disruptive to the team” versus “I’m so annoyed that you are always late.”</a:t>
            </a:r>
          </a:p>
          <a:p>
            <a:pPr lvl="1"/>
            <a:r>
              <a:rPr lang="en-US" sz="2600" dirty="0">
                <a:latin typeface="+mn-lt"/>
              </a:rPr>
              <a:t>This approach depersonalizes the discussion and makes it about the policies or business need that must be followed, rather than a power struggle.</a:t>
            </a:r>
            <a:endParaRPr lang="en-US" sz="2500" dirty="0">
              <a:solidFill>
                <a:srgbClr val="000514"/>
              </a:solidFill>
              <a:latin typeface="+mn-lt"/>
            </a:endParaRPr>
          </a:p>
          <a:p>
            <a:r>
              <a:rPr lang="en-US" sz="3000" dirty="0">
                <a:solidFill>
                  <a:srgbClr val="000514"/>
                </a:solidFill>
                <a:latin typeface="+mn-lt"/>
                <a:cs typeface="Calibri"/>
              </a:rPr>
              <a:t>The job seeker should be given</a:t>
            </a:r>
            <a:r>
              <a:rPr lang="en-US" sz="3000" b="1" dirty="0">
                <a:solidFill>
                  <a:srgbClr val="000514"/>
                </a:solidFill>
                <a:latin typeface="+mn-lt"/>
                <a:cs typeface="Calibri"/>
              </a:rPr>
              <a:t> a chance to respond and feel heard.</a:t>
            </a:r>
            <a:endParaRPr lang="en-US" b="1" dirty="0">
              <a:latin typeface="+mn-lt"/>
            </a:endParaRPr>
          </a:p>
          <a:p>
            <a:r>
              <a:rPr lang="en-US" sz="3000" dirty="0">
                <a:solidFill>
                  <a:srgbClr val="000514"/>
                </a:solidFill>
                <a:latin typeface="+mn-lt"/>
                <a:cs typeface="Calibri"/>
              </a:rPr>
              <a:t>Is there a </a:t>
            </a:r>
            <a:r>
              <a:rPr lang="en-US" sz="3000" b="1" dirty="0">
                <a:solidFill>
                  <a:srgbClr val="000514"/>
                </a:solidFill>
                <a:latin typeface="+mn-lt"/>
                <a:cs typeface="Calibri"/>
              </a:rPr>
              <a:t>barrier or need for a Support Service </a:t>
            </a:r>
            <a:r>
              <a:rPr lang="en-US" sz="3000" dirty="0">
                <a:solidFill>
                  <a:srgbClr val="000514"/>
                </a:solidFill>
                <a:latin typeface="+mn-lt"/>
                <a:cs typeface="Calibri"/>
              </a:rPr>
              <a:t>underlying the behavior?</a:t>
            </a:r>
            <a:endParaRPr lang="en-US" dirty="0">
              <a:latin typeface="+mn-lt"/>
            </a:endParaRPr>
          </a:p>
          <a:p>
            <a:r>
              <a:rPr lang="en-US" sz="3000" b="1" dirty="0">
                <a:solidFill>
                  <a:srgbClr val="000514"/>
                </a:solidFill>
                <a:latin typeface="+mn-lt"/>
                <a:cs typeface="Calibri"/>
              </a:rPr>
              <a:t>Document</a:t>
            </a:r>
            <a:r>
              <a:rPr lang="en-US" sz="3000" dirty="0">
                <a:solidFill>
                  <a:srgbClr val="000514"/>
                </a:solidFill>
                <a:latin typeface="+mn-lt"/>
                <a:cs typeface="Calibri"/>
              </a:rPr>
              <a:t> all related discussions with staff and the job seeker.</a:t>
            </a:r>
            <a:endParaRPr lang="en-US" dirty="0">
              <a:latin typeface="+mn-lt"/>
            </a:endParaRPr>
          </a:p>
          <a:p>
            <a:endParaRPr lang="en-US" sz="2500" dirty="0">
              <a:solidFill>
                <a:srgbClr val="000514"/>
              </a:solidFill>
            </a:endParaRPr>
          </a:p>
        </p:txBody>
      </p:sp>
      <p:sp>
        <p:nvSpPr>
          <p:cNvPr id="4" name="Slide Number Placeholder 3">
            <a:extLst>
              <a:ext uri="{FF2B5EF4-FFF2-40B4-BE49-F238E27FC236}">
                <a16:creationId xmlns:a16="http://schemas.microsoft.com/office/drawing/2014/main" id="{386B40C7-ECF3-20CE-D9AB-0E669D8666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455F-700D-BA4B-B3F6-B4E03929F5E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58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A close-up of a blue and green background&#10;&#10;Description automatically generated">
            <a:extLst>
              <a:ext uri="{FF2B5EF4-FFF2-40B4-BE49-F238E27FC236}">
                <a16:creationId xmlns:a16="http://schemas.microsoft.com/office/drawing/2014/main" id="{D5537236-69A4-00E7-1647-A2906BCEDE5B}"/>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07F79E-53F4-4A35-E2C0-85A3B6DDCFC0}"/>
              </a:ext>
            </a:extLst>
          </p:cNvPr>
          <p:cNvSpPr>
            <a:spLocks noGrp="1"/>
          </p:cNvSpPr>
          <p:nvPr>
            <p:ph type="title"/>
          </p:nvPr>
        </p:nvSpPr>
        <p:spPr>
          <a:xfrm>
            <a:off x="838200" y="365125"/>
            <a:ext cx="10515600" cy="1325563"/>
          </a:xfrm>
        </p:spPr>
        <p:txBody>
          <a:bodyPr>
            <a:normAutofit/>
          </a:bodyPr>
          <a:lstStyle/>
          <a:p>
            <a:pPr algn="ctr"/>
            <a:r>
              <a:rPr lang="en-US" dirty="0">
                <a:latin typeface="Montserrat" panose="00000500000000000000" pitchFamily="2" charset="0"/>
              </a:rPr>
              <a:t>Important – SCSEP Protocol May Differ </a:t>
            </a:r>
          </a:p>
        </p:txBody>
      </p:sp>
      <p:sp>
        <p:nvSpPr>
          <p:cNvPr id="3" name="Content Placeholder 2">
            <a:extLst>
              <a:ext uri="{FF2B5EF4-FFF2-40B4-BE49-F238E27FC236}">
                <a16:creationId xmlns:a16="http://schemas.microsoft.com/office/drawing/2014/main" id="{BF464C9E-B209-CDE9-FADE-354F1C3E27B5}"/>
              </a:ext>
            </a:extLst>
          </p:cNvPr>
          <p:cNvSpPr>
            <a:spLocks noGrp="1"/>
          </p:cNvSpPr>
          <p:nvPr>
            <p:ph idx="1"/>
          </p:nvPr>
        </p:nvSpPr>
        <p:spPr>
          <a:xfrm>
            <a:off x="459350" y="2179817"/>
            <a:ext cx="11117627" cy="4678183"/>
          </a:xfrm>
        </p:spPr>
        <p:txBody>
          <a:bodyPr vert="horz" lIns="91440" tIns="45720" rIns="91440" bIns="45720" rtlCol="0" anchor="ctr">
            <a:normAutofit/>
          </a:bodyPr>
          <a:lstStyle/>
          <a:p>
            <a:pPr marL="0" indent="0">
              <a:buNone/>
            </a:pPr>
            <a:endParaRPr lang="en-US" sz="1800" b="1"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dirty="0"/>
          </a:p>
        </p:txBody>
      </p:sp>
      <p:sp>
        <p:nvSpPr>
          <p:cNvPr id="4" name="Slide Number Placeholder 3">
            <a:extLst>
              <a:ext uri="{FF2B5EF4-FFF2-40B4-BE49-F238E27FC236}">
                <a16:creationId xmlns:a16="http://schemas.microsoft.com/office/drawing/2014/main" id="{B2B19ADD-933F-34AA-B868-8364BEA4A3B7}"/>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BEED455F-700D-BA4B-B3F6-B4E03929F5E0}" type="slidenum">
              <a:rPr kumimoji="0" lang="en-US" b="0" i="0" u="none" strike="noStrike" kern="1200" cap="none" spc="0" normalizeH="0" baseline="0" noProof="0">
                <a:ln>
                  <a:noFill/>
                </a:ln>
                <a:solidFill>
                  <a:schemeClr val="tx1">
                    <a:lumMod val="50000"/>
                    <a:lumOff val="50000"/>
                  </a:schemeClr>
                </a:solidFill>
                <a:effectLst/>
                <a:uLnTx/>
                <a:uFillTx/>
                <a:latin typeface="Arial" panose="020B0604020202020204" pitchFamily="34" charset="0"/>
                <a:ea typeface="+mn-ea"/>
                <a:cs typeface="Arial" panose="020B0604020202020204" pitchFamily="34" charset="0"/>
              </a:rPr>
              <a:pPr marL="0" marR="0" lvl="0" indent="0" defTabSz="914400" rtl="0" eaLnBrk="1" fontAlgn="auto" latinLnBrk="0" hangingPunct="1">
                <a:spcBef>
                  <a:spcPts val="0"/>
                </a:spcBef>
                <a:spcAft>
                  <a:spcPts val="600"/>
                </a:spcAft>
                <a:buClrTx/>
                <a:buSzTx/>
                <a:buFontTx/>
                <a:buNone/>
                <a:tabLst/>
                <a:defRPr/>
              </a:pPr>
              <a:t>19</a:t>
            </a:fld>
            <a:endParaRPr kumimoji="0" lang="en-US" b="0" i="0" u="none" strike="noStrike" kern="1200" cap="none" spc="0" normalizeH="0" baseline="0" noProof="0">
              <a:ln>
                <a:noFill/>
              </a:ln>
              <a:solidFill>
                <a:schemeClr val="tx1">
                  <a:lumMod val="50000"/>
                  <a:lumOff val="50000"/>
                </a:schemeClr>
              </a:solidFill>
              <a:effectLst/>
              <a:uLnTx/>
              <a:uFillTx/>
              <a:latin typeface="Arial" panose="020B0604020202020204" pitchFamily="34" charset="0"/>
              <a:ea typeface="+mn-ea"/>
              <a:cs typeface="Arial" panose="020B0604020202020204" pitchFamily="34" charset="0"/>
            </a:endParaRPr>
          </a:p>
        </p:txBody>
      </p:sp>
      <p:graphicFrame>
        <p:nvGraphicFramePr>
          <p:cNvPr id="21" name="TextBox 4">
            <a:extLst>
              <a:ext uri="{FF2B5EF4-FFF2-40B4-BE49-F238E27FC236}">
                <a16:creationId xmlns:a16="http://schemas.microsoft.com/office/drawing/2014/main" id="{B18EF536-A309-C59F-8313-B24868EAF93B}"/>
              </a:ext>
            </a:extLst>
          </p:cNvPr>
          <p:cNvGraphicFramePr/>
          <p:nvPr>
            <p:extLst>
              <p:ext uri="{D42A27DB-BD31-4B8C-83A1-F6EECF244321}">
                <p14:modId xmlns:p14="http://schemas.microsoft.com/office/powerpoint/2010/main" val="2314521651"/>
              </p:ext>
            </p:extLst>
          </p:nvPr>
        </p:nvGraphicFramePr>
        <p:xfrm>
          <a:off x="615023" y="1659668"/>
          <a:ext cx="11117627" cy="5198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532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98AF1A-1828-C361-3775-6B9081A7151D}"/>
              </a:ext>
            </a:extLst>
          </p:cNvPr>
          <p:cNvPicPr>
            <a:picLocks noChangeAspect="1"/>
          </p:cNvPicPr>
          <p:nvPr/>
        </p:nvPicPr>
        <p:blipFill rotWithShape="1">
          <a:blip r:embed="rId2">
            <a:duotone>
              <a:prstClr val="black"/>
              <a:srgbClr val="E7E6E6">
                <a:tint val="45000"/>
                <a:satMod val="400000"/>
              </a:srgbClr>
            </a:duotone>
            <a:alphaModFix amt="25000"/>
          </a:blip>
          <a:srcRect t="3919" b="19289"/>
          <a:stretch/>
        </p:blipFill>
        <p:spPr>
          <a:xfrm>
            <a:off x="20" y="-85051"/>
            <a:ext cx="12191980" cy="6857990"/>
          </a:xfrm>
          <a:prstGeom prst="rect">
            <a:avLst/>
          </a:prstGeom>
          <a:solidFill>
            <a:schemeClr val="tx1"/>
          </a:solidFill>
        </p:spPr>
      </p:pic>
      <p:sp>
        <p:nvSpPr>
          <p:cNvPr id="2" name="Title 1">
            <a:extLst>
              <a:ext uri="{FF2B5EF4-FFF2-40B4-BE49-F238E27FC236}">
                <a16:creationId xmlns:a16="http://schemas.microsoft.com/office/drawing/2014/main" id="{98FE63B3-491A-A38F-85CF-47E8AFFC760F}"/>
              </a:ext>
            </a:extLst>
          </p:cNvPr>
          <p:cNvSpPr>
            <a:spLocks noGrp="1"/>
          </p:cNvSpPr>
          <p:nvPr>
            <p:ph type="title"/>
          </p:nvPr>
        </p:nvSpPr>
        <p:spPr>
          <a:xfrm>
            <a:off x="723901" y="101928"/>
            <a:ext cx="10515600" cy="1325563"/>
          </a:xfrm>
        </p:spPr>
        <p:txBody>
          <a:bodyPr>
            <a:normAutofit/>
          </a:bodyPr>
          <a:lstStyle/>
          <a:p>
            <a:r>
              <a:rPr lang="en-US" b="1" dirty="0">
                <a:solidFill>
                  <a:schemeClr val="accent1">
                    <a:lumMod val="50000"/>
                  </a:schemeClr>
                </a:solidFill>
                <a:latin typeface="Montserrat"/>
                <a:cs typeface="Arial"/>
              </a:rPr>
              <a:t>This training will cover…</a:t>
            </a:r>
            <a:endParaRPr lang="en-US" b="1" dirty="0">
              <a:solidFill>
                <a:schemeClr val="accent1">
                  <a:lumMod val="50000"/>
                </a:schemeClr>
              </a:solidFill>
              <a:latin typeface="Montserrat"/>
            </a:endParaRPr>
          </a:p>
        </p:txBody>
      </p:sp>
      <p:graphicFrame>
        <p:nvGraphicFramePr>
          <p:cNvPr id="5" name="Content Placeholder 2">
            <a:extLst>
              <a:ext uri="{FF2B5EF4-FFF2-40B4-BE49-F238E27FC236}">
                <a16:creationId xmlns:a16="http://schemas.microsoft.com/office/drawing/2014/main" id="{71945EA5-8161-55A7-F345-4BC0D779187F}"/>
              </a:ext>
            </a:extLst>
          </p:cNvPr>
          <p:cNvGraphicFramePr>
            <a:graphicFrameLocks noGrp="1"/>
          </p:cNvGraphicFramePr>
          <p:nvPr>
            <p:ph idx="1"/>
            <p:extLst>
              <p:ext uri="{D42A27DB-BD31-4B8C-83A1-F6EECF244321}">
                <p14:modId xmlns:p14="http://schemas.microsoft.com/office/powerpoint/2010/main" val="1613495709"/>
              </p:ext>
            </p:extLst>
          </p:nvPr>
        </p:nvGraphicFramePr>
        <p:xfrm>
          <a:off x="723900" y="1155700"/>
          <a:ext cx="11239481"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32BB27A-502F-7BA9-C839-8AA8B30CD1C2}"/>
              </a:ext>
            </a:extLst>
          </p:cNvPr>
          <p:cNvSpPr txBox="1"/>
          <p:nvPr/>
        </p:nvSpPr>
        <p:spPr>
          <a:xfrm>
            <a:off x="3459905" y="2155817"/>
            <a:ext cx="1695236" cy="1477328"/>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cs typeface="Arial"/>
              </a:rPr>
              <a:t>Coaching and Progressive Discipline</a:t>
            </a:r>
            <a:endParaRPr lang="en-US" b="1" dirty="0">
              <a:solidFill>
                <a:schemeClr val="bg1"/>
              </a:solidFill>
            </a:endParaRPr>
          </a:p>
          <a:p>
            <a:endParaRPr lang="en-US" dirty="0">
              <a:solidFill>
                <a:srgbClr val="F75A1C"/>
              </a:solidFill>
            </a:endParaRPr>
          </a:p>
        </p:txBody>
      </p:sp>
    </p:spTree>
    <p:extLst>
      <p:ext uri="{BB962C8B-B14F-4D97-AF65-F5344CB8AC3E}">
        <p14:creationId xmlns:p14="http://schemas.microsoft.com/office/powerpoint/2010/main" val="404255543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Magnifying glass on clear background">
            <a:extLst>
              <a:ext uri="{FF2B5EF4-FFF2-40B4-BE49-F238E27FC236}">
                <a16:creationId xmlns:a16="http://schemas.microsoft.com/office/drawing/2014/main" id="{89997069-5481-AF86-F45B-A5584AB0AEDB}"/>
              </a:ext>
            </a:extLst>
          </p:cNvPr>
          <p:cNvPicPr>
            <a:picLocks noChangeAspect="1"/>
          </p:cNvPicPr>
          <p:nvPr/>
        </p:nvPicPr>
        <p:blipFill rotWithShape="1">
          <a:blip r:embed="rId3"/>
          <a:srcRect l="5884" r="-1" b="-1"/>
          <a:stretch/>
        </p:blipFill>
        <p:spPr>
          <a:xfrm>
            <a:off x="-2578182" y="-127581"/>
            <a:ext cx="5983601" cy="7278758"/>
          </a:xfrm>
          <a:prstGeom prst="rect">
            <a:avLst/>
          </a:prstGeom>
        </p:spPr>
      </p:pic>
      <p:sp>
        <p:nvSpPr>
          <p:cNvPr id="40"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07F79E-53F4-4A35-E2C0-85A3B6DDCFC0}"/>
              </a:ext>
            </a:extLst>
          </p:cNvPr>
          <p:cNvSpPr>
            <a:spLocks noGrp="1"/>
          </p:cNvSpPr>
          <p:nvPr>
            <p:ph type="title"/>
          </p:nvPr>
        </p:nvSpPr>
        <p:spPr>
          <a:xfrm>
            <a:off x="3668233" y="385599"/>
            <a:ext cx="9667981" cy="1899912"/>
          </a:xfrm>
        </p:spPr>
        <p:txBody>
          <a:bodyPr>
            <a:normAutofit/>
          </a:bodyPr>
          <a:lstStyle/>
          <a:p>
            <a:r>
              <a:rPr lang="en-US" sz="3400" dirty="0">
                <a:latin typeface="Montserrat" panose="00000500000000000000" pitchFamily="2" charset="0"/>
                <a:cs typeface="Arial"/>
              </a:rPr>
              <a:t>Investigating – </a:t>
            </a:r>
            <a:br>
              <a:rPr lang="en-US" sz="3400" dirty="0">
                <a:latin typeface="Montserrat" panose="00000500000000000000" pitchFamily="2" charset="0"/>
                <a:cs typeface="Arial"/>
              </a:rPr>
            </a:br>
            <a:r>
              <a:rPr lang="en-US" sz="3400" dirty="0">
                <a:latin typeface="Montserrat" panose="00000500000000000000" pitchFamily="2" charset="0"/>
                <a:cs typeface="Arial"/>
              </a:rPr>
              <a:t>What Does this Look Like?</a:t>
            </a:r>
            <a:endParaRPr lang="en-US" sz="3400" dirty="0">
              <a:latin typeface="Montserrat" panose="00000500000000000000" pitchFamily="2" charset="0"/>
            </a:endParaRPr>
          </a:p>
        </p:txBody>
      </p:sp>
      <p:sp>
        <p:nvSpPr>
          <p:cNvPr id="6" name="Content Placeholder 5">
            <a:extLst>
              <a:ext uri="{FF2B5EF4-FFF2-40B4-BE49-F238E27FC236}">
                <a16:creationId xmlns:a16="http://schemas.microsoft.com/office/drawing/2014/main" id="{4AE9AE1A-04D7-4761-105F-A8AB318B2461}"/>
              </a:ext>
            </a:extLst>
          </p:cNvPr>
          <p:cNvSpPr>
            <a:spLocks noGrp="1"/>
          </p:cNvSpPr>
          <p:nvPr>
            <p:ph idx="1"/>
          </p:nvPr>
        </p:nvSpPr>
        <p:spPr>
          <a:xfrm>
            <a:off x="3668233" y="2115879"/>
            <a:ext cx="8277615" cy="4605595"/>
          </a:xfrm>
        </p:spPr>
        <p:txBody>
          <a:bodyPr>
            <a:normAutofit/>
          </a:bodyPr>
          <a:lstStyle/>
          <a:p>
            <a:pPr marL="0" lvl="0" indent="0">
              <a:buNone/>
            </a:pPr>
            <a:r>
              <a:rPr lang="en-US" sz="2000" dirty="0">
                <a:latin typeface="+mj-lt"/>
              </a:rPr>
              <a:t>Remember – there are three sides to every story!</a:t>
            </a:r>
          </a:p>
          <a:p>
            <a:pPr marL="0" lvl="0" indent="0">
              <a:buNone/>
            </a:pPr>
            <a:r>
              <a:rPr lang="en-US" sz="2000" dirty="0">
                <a:latin typeface="+mj-lt"/>
              </a:rPr>
              <a:t>Often when we get notified of transgressions, we were not there for the repeated actions or a specific incident, so we need to investigate to better understand what happened and the most appropriate steps to move forward.</a:t>
            </a:r>
          </a:p>
          <a:p>
            <a:pPr marL="0" lvl="0" indent="0">
              <a:buNone/>
            </a:pPr>
            <a:r>
              <a:rPr lang="en-US" sz="2000" dirty="0">
                <a:latin typeface="+mj-lt"/>
              </a:rPr>
              <a:t>Investigation means that we connect with all parties involved and collect information </a:t>
            </a:r>
            <a:r>
              <a:rPr lang="en-US" sz="2000" b="1" dirty="0">
                <a:latin typeface="+mj-lt"/>
              </a:rPr>
              <a:t>before</a:t>
            </a:r>
            <a:r>
              <a:rPr lang="en-US" sz="2000" dirty="0">
                <a:latin typeface="+mj-lt"/>
              </a:rPr>
              <a:t> taking action. </a:t>
            </a:r>
          </a:p>
          <a:p>
            <a:pPr marL="0" indent="0">
              <a:buNone/>
            </a:pPr>
            <a:r>
              <a:rPr lang="en-US" sz="2000" dirty="0">
                <a:latin typeface="+mj-lt"/>
              </a:rPr>
              <a:t>This process can take time; use an administrative break if more time is needed to investigate.</a:t>
            </a:r>
          </a:p>
          <a:p>
            <a:pPr marL="0" lvl="0" indent="0">
              <a:buNone/>
            </a:pPr>
            <a:r>
              <a:rPr lang="en-US" sz="2000" dirty="0">
                <a:latin typeface="+mj-lt"/>
              </a:rPr>
              <a:t>It is important to remain objective and be sensitive. Keep in mind, depending on the circumstances, the job seeker may not even know there is an issue.</a:t>
            </a:r>
            <a:br>
              <a:rPr lang="en-US" sz="2000" b="1" dirty="0"/>
            </a:br>
            <a:endParaRPr lang="en-US" sz="2000" dirty="0"/>
          </a:p>
        </p:txBody>
      </p:sp>
      <p:sp>
        <p:nvSpPr>
          <p:cNvPr id="4" name="Slide Number Placeholder 3">
            <a:extLst>
              <a:ext uri="{FF2B5EF4-FFF2-40B4-BE49-F238E27FC236}">
                <a16:creationId xmlns:a16="http://schemas.microsoft.com/office/drawing/2014/main" id="{B2B19ADD-933F-34AA-B868-8364BEA4A3B7}"/>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BEED455F-700D-BA4B-B3F6-B4E03929F5E0}" type="slidenum">
              <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pPr marL="0" marR="0" lvl="0" indent="0" defTabSz="914400" rtl="0" eaLnBrk="1" fontAlgn="auto" latinLnBrk="0" hangingPunct="1">
                <a:spcBef>
                  <a:spcPts val="0"/>
                </a:spcBef>
                <a:spcAft>
                  <a:spcPts val="600"/>
                </a:spcAft>
                <a:buClrTx/>
                <a:buSzTx/>
                <a:buFontTx/>
                <a:buNone/>
                <a:tabLst/>
                <a:defRPr/>
              </a:pPr>
              <a:t>20</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37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 name="Title 1">
            <a:extLst>
              <a:ext uri="{FF2B5EF4-FFF2-40B4-BE49-F238E27FC236}">
                <a16:creationId xmlns:a16="http://schemas.microsoft.com/office/drawing/2014/main" id="{D6363613-95B7-6109-D30F-57EBBFD47189}"/>
              </a:ext>
            </a:extLst>
          </p:cNvPr>
          <p:cNvSpPr>
            <a:spLocks noGrp="1"/>
          </p:cNvSpPr>
          <p:nvPr>
            <p:ph type="title"/>
          </p:nvPr>
        </p:nvSpPr>
        <p:spPr>
          <a:xfrm>
            <a:off x="225422" y="1250994"/>
            <a:ext cx="3201366" cy="3387497"/>
          </a:xfrm>
        </p:spPr>
        <p:txBody>
          <a:bodyPr anchor="b">
            <a:normAutofit/>
          </a:bodyPr>
          <a:lstStyle/>
          <a:p>
            <a:pPr algn="r"/>
            <a:r>
              <a:rPr lang="en-US" sz="3700">
                <a:solidFill>
                  <a:srgbClr val="FFFFFF"/>
                </a:solidFill>
                <a:latin typeface="Montserrat" panose="00000500000000000000" pitchFamily="2" charset="0"/>
                <a:cs typeface="Arial"/>
              </a:rPr>
              <a:t>What do I do if things get difficult or heated with a job seeker?</a:t>
            </a:r>
          </a:p>
        </p:txBody>
      </p:sp>
      <p:graphicFrame>
        <p:nvGraphicFramePr>
          <p:cNvPr id="23" name="Content Placeholder 2">
            <a:extLst>
              <a:ext uri="{FF2B5EF4-FFF2-40B4-BE49-F238E27FC236}">
                <a16:creationId xmlns:a16="http://schemas.microsoft.com/office/drawing/2014/main" id="{05FE597B-9A82-7816-B98D-5E2A42F2B602}"/>
              </a:ext>
            </a:extLst>
          </p:cNvPr>
          <p:cNvGraphicFramePr>
            <a:graphicFrameLocks noGrp="1"/>
          </p:cNvGraphicFramePr>
          <p:nvPr>
            <p:ph idx="1"/>
            <p:extLst>
              <p:ext uri="{D42A27DB-BD31-4B8C-83A1-F6EECF244321}">
                <p14:modId xmlns:p14="http://schemas.microsoft.com/office/powerpoint/2010/main" val="2601231861"/>
              </p:ext>
            </p:extLst>
          </p:nvPr>
        </p:nvGraphicFramePr>
        <p:xfrm>
          <a:off x="4835711" y="428900"/>
          <a:ext cx="6555347" cy="5979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1A86635-F26D-4ADB-F4DC-7C861E2F6399}"/>
              </a:ext>
            </a:extLst>
          </p:cNvPr>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5301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BEC2CF-23F4-EFF3-3167-49990C1FED2E}"/>
              </a:ext>
            </a:extLst>
          </p:cNvPr>
          <p:cNvPicPr>
            <a:picLocks noChangeAspect="1"/>
          </p:cNvPicPr>
          <p:nvPr/>
        </p:nvPicPr>
        <p:blipFill rotWithShape="1">
          <a:blip r:embed="rId3">
            <a:duotone>
              <a:schemeClr val="bg2">
                <a:shade val="45000"/>
                <a:satMod val="135000"/>
              </a:schemeClr>
              <a:prstClr val="white"/>
            </a:duotone>
          </a:blip>
          <a:srcRect t="15730"/>
          <a:stretch/>
        </p:blipFill>
        <p:spPr>
          <a:xfrm>
            <a:off x="20" y="2772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 name="Title 1">
            <a:extLst>
              <a:ext uri="{FF2B5EF4-FFF2-40B4-BE49-F238E27FC236}">
                <a16:creationId xmlns:a16="http://schemas.microsoft.com/office/drawing/2014/main" id="{CF6DD7F8-DF44-D6C9-F098-D2DB1D1DF2E8}"/>
              </a:ext>
            </a:extLst>
          </p:cNvPr>
          <p:cNvSpPr>
            <a:spLocks noGrp="1"/>
          </p:cNvSpPr>
          <p:nvPr>
            <p:ph type="title"/>
          </p:nvPr>
        </p:nvSpPr>
        <p:spPr>
          <a:xfrm>
            <a:off x="838200" y="365125"/>
            <a:ext cx="10515600" cy="1325563"/>
          </a:xfrm>
        </p:spPr>
        <p:txBody>
          <a:bodyPr>
            <a:normAutofit/>
          </a:bodyPr>
          <a:lstStyle/>
          <a:p>
            <a:pPr algn="ctr"/>
            <a:r>
              <a:rPr lang="en-US" dirty="0">
                <a:latin typeface="Montserrat" panose="00000500000000000000" pitchFamily="2" charset="0"/>
                <a:cs typeface="Arial"/>
              </a:rPr>
              <a:t>Tips for Managing </a:t>
            </a:r>
            <a:br>
              <a:rPr lang="en-US" dirty="0">
                <a:latin typeface="Montserrat" panose="00000500000000000000" pitchFamily="2" charset="0"/>
                <a:cs typeface="Arial"/>
              </a:rPr>
            </a:br>
            <a:r>
              <a:rPr lang="en-US" dirty="0">
                <a:latin typeface="Montserrat" panose="00000500000000000000" pitchFamily="2" charset="0"/>
                <a:cs typeface="Arial"/>
              </a:rPr>
              <a:t>Difficult Job Seekers</a:t>
            </a:r>
            <a:endParaRPr lang="en-US"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E6792FD2-C12A-2AFC-BF89-93F4EBFA6A37}"/>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graphicFrame>
        <p:nvGraphicFramePr>
          <p:cNvPr id="6" name="Content Placeholder 2">
            <a:extLst>
              <a:ext uri="{FF2B5EF4-FFF2-40B4-BE49-F238E27FC236}">
                <a16:creationId xmlns:a16="http://schemas.microsoft.com/office/drawing/2014/main" id="{D8422FA4-A52D-F3AC-B442-EF8FB160964C}"/>
              </a:ext>
            </a:extLst>
          </p:cNvPr>
          <p:cNvGraphicFramePr>
            <a:graphicFrameLocks noGrp="1"/>
          </p:cNvGraphicFramePr>
          <p:nvPr>
            <p:ph idx="1"/>
            <p:extLst>
              <p:ext uri="{D42A27DB-BD31-4B8C-83A1-F6EECF244321}">
                <p14:modId xmlns:p14="http://schemas.microsoft.com/office/powerpoint/2010/main" val="207998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8286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AC4BC1-A263-362E-BE7D-428851BBDD16}"/>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Terminations for Cause</a:t>
            </a:r>
          </a:p>
        </p:txBody>
      </p:sp>
      <p:sp>
        <p:nvSpPr>
          <p:cNvPr id="30" name="Rectangle 2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890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F475A3-9C06-9BBD-0B14-E3EA6EB95081}"/>
              </a:ext>
            </a:extLst>
          </p:cNvPr>
          <p:cNvSpPr>
            <a:spLocks noGrp="1"/>
          </p:cNvSpPr>
          <p:nvPr>
            <p:ph type="title"/>
          </p:nvPr>
        </p:nvSpPr>
        <p:spPr>
          <a:xfrm>
            <a:off x="220337" y="586855"/>
            <a:ext cx="3680636" cy="3387497"/>
          </a:xfrm>
        </p:spPr>
        <p:txBody>
          <a:bodyPr anchor="b">
            <a:normAutofit/>
          </a:bodyPr>
          <a:lstStyle/>
          <a:p>
            <a:pPr algn="r"/>
            <a:r>
              <a:rPr lang="en-US" sz="4000">
                <a:solidFill>
                  <a:srgbClr val="FFFFFF"/>
                </a:solidFill>
                <a:latin typeface="Montserrat" panose="00000500000000000000" pitchFamily="2" charset="0"/>
                <a:cs typeface="Arial"/>
              </a:rPr>
              <a:t>Type of Exit: </a:t>
            </a:r>
            <a:r>
              <a:rPr lang="en-US" sz="4000" i="1">
                <a:solidFill>
                  <a:srgbClr val="FFFFFF"/>
                </a:solidFill>
                <a:latin typeface="Montserrat" panose="00000500000000000000" pitchFamily="2" charset="0"/>
                <a:cs typeface="Arial"/>
              </a:rPr>
              <a:t>Termination for Cause</a:t>
            </a:r>
          </a:p>
        </p:txBody>
      </p:sp>
      <p:sp>
        <p:nvSpPr>
          <p:cNvPr id="3" name="Content Placeholder 2">
            <a:extLst>
              <a:ext uri="{FF2B5EF4-FFF2-40B4-BE49-F238E27FC236}">
                <a16:creationId xmlns:a16="http://schemas.microsoft.com/office/drawing/2014/main" id="{D838C7D1-3FD9-CD71-0A52-6B7416F8E867}"/>
              </a:ext>
            </a:extLst>
          </p:cNvPr>
          <p:cNvSpPr>
            <a:spLocks noGrp="1"/>
          </p:cNvSpPr>
          <p:nvPr>
            <p:ph idx="1"/>
          </p:nvPr>
        </p:nvSpPr>
        <p:spPr>
          <a:xfrm>
            <a:off x="4401558" y="511388"/>
            <a:ext cx="7149947" cy="5546047"/>
          </a:xfrm>
        </p:spPr>
        <p:txBody>
          <a:bodyPr vert="horz" lIns="91440" tIns="45720" rIns="91440" bIns="45720" rtlCol="0" anchor="ctr">
            <a:noAutofit/>
          </a:bodyPr>
          <a:lstStyle/>
          <a:p>
            <a:pPr marL="0" indent="0">
              <a:buNone/>
            </a:pPr>
            <a:r>
              <a:rPr lang="en-US" sz="2200" b="1" dirty="0">
                <a:latin typeface="Montserrat" panose="00000500000000000000" pitchFamily="2" charset="0"/>
              </a:rPr>
              <a:t>IMPORTANT! Job seekers may only be terminated for the reasons established in the Center for Workforce Inclusion’s Termination Policy, which have been approved by the Department of Labor</a:t>
            </a:r>
          </a:p>
          <a:p>
            <a:r>
              <a:rPr lang="en-US" sz="2200" dirty="0">
                <a:latin typeface="Montserrat" panose="00000500000000000000" pitchFamily="2" charset="0"/>
              </a:rPr>
              <a:t> All termination policies must be applied fairly and consistently</a:t>
            </a:r>
          </a:p>
          <a:p>
            <a:r>
              <a:rPr lang="en-US" sz="2200" dirty="0">
                <a:latin typeface="Montserrat" panose="00000500000000000000" pitchFamily="2" charset="0"/>
              </a:rPr>
              <a:t>Every job seeker must receive a written copy of the Participant Handbook at the time of initial enrollment which must include the  Termination Policy</a:t>
            </a:r>
          </a:p>
          <a:p>
            <a:r>
              <a:rPr lang="en-US" sz="2200" dirty="0">
                <a:latin typeface="Montserrat" panose="00000500000000000000" pitchFamily="2" charset="0"/>
              </a:rPr>
              <a:t>At enrollment, job seekers must sign a form acknowledging they have received the Participant Handbook and this form must be placed in their file</a:t>
            </a:r>
          </a:p>
        </p:txBody>
      </p:sp>
      <p:sp>
        <p:nvSpPr>
          <p:cNvPr id="4" name="Slide Number Placeholder 3">
            <a:extLst>
              <a:ext uri="{FF2B5EF4-FFF2-40B4-BE49-F238E27FC236}">
                <a16:creationId xmlns:a16="http://schemas.microsoft.com/office/drawing/2014/main" id="{60F5E4CC-EAC8-43BE-3A10-9C5E7795606C}"/>
              </a:ext>
            </a:extLst>
          </p:cNvPr>
          <p:cNvSpPr>
            <a:spLocks noGrp="1"/>
          </p:cNvSpPr>
          <p:nvPr>
            <p:ph type="sldNum" sz="quarter" idx="12"/>
          </p:nvPr>
        </p:nvSpPr>
        <p:spPr>
          <a:xfrm>
            <a:off x="11704320" y="6455664"/>
            <a:ext cx="448056" cy="365125"/>
          </a:xfrm>
        </p:spPr>
        <p:txBody>
          <a:bodyPr>
            <a:normAutofit/>
          </a:bodyPr>
          <a:lstStyle/>
          <a:p>
            <a:pPr>
              <a:spcAft>
                <a:spcPts val="600"/>
              </a:spcAft>
            </a:pPr>
            <a:fld id="{BEED455F-700D-BA4B-B3F6-B4E03929F5E0}" type="slidenum">
              <a:rPr lang="en-US" sz="1100">
                <a:solidFill>
                  <a:schemeClr val="tx1">
                    <a:lumMod val="50000"/>
                    <a:lumOff val="50000"/>
                  </a:schemeClr>
                </a:solidFill>
              </a:rPr>
              <a:pPr>
                <a:spcAft>
                  <a:spcPts val="600"/>
                </a:spcAft>
              </a:pPr>
              <a:t>24</a:t>
            </a:fld>
            <a:endParaRPr lang="en-US" sz="1100">
              <a:solidFill>
                <a:schemeClr val="tx1">
                  <a:lumMod val="50000"/>
                  <a:lumOff val="50000"/>
                </a:schemeClr>
              </a:solidFill>
            </a:endParaRPr>
          </a:p>
        </p:txBody>
      </p:sp>
    </p:spTree>
    <p:extLst>
      <p:ext uri="{BB962C8B-B14F-4D97-AF65-F5344CB8AC3E}">
        <p14:creationId xmlns:p14="http://schemas.microsoft.com/office/powerpoint/2010/main" val="1285100830"/>
      </p:ext>
    </p:extLst>
  </p:cSld>
  <p:clrMapOvr>
    <a:masterClrMapping/>
  </p:clrMapOvr>
  <mc:AlternateContent xmlns:mc="http://schemas.openxmlformats.org/markup-compatibility/2006" xmlns:p14="http://schemas.microsoft.com/office/powerpoint/2010/main">
    <mc:Choice Requires="p14">
      <p:transition spd="slow" p14:dur="2000" advTm="92148"/>
    </mc:Choice>
    <mc:Fallback xmlns="">
      <p:transition spd="slow" advTm="9214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CD146F-AA9C-D32C-92FF-0AD42FC59491}"/>
              </a:ext>
            </a:extLst>
          </p:cNvPr>
          <p:cNvSpPr>
            <a:spLocks noGrp="1"/>
          </p:cNvSpPr>
          <p:nvPr>
            <p:ph type="sldNum" sz="quarter" idx="12"/>
          </p:nvPr>
        </p:nvSpPr>
        <p:spPr/>
        <p:txBody>
          <a:bodyPr/>
          <a:lstStyle/>
          <a:p>
            <a:fld id="{BEED455F-700D-BA4B-B3F6-B4E03929F5E0}" type="slidenum">
              <a:rPr lang="en-US" smtClean="0"/>
              <a:pPr/>
              <a:t>25</a:t>
            </a:fld>
            <a:endParaRPr lang="en-US"/>
          </a:p>
        </p:txBody>
      </p:sp>
      <p:sp>
        <p:nvSpPr>
          <p:cNvPr id="5" name="Title 4">
            <a:extLst>
              <a:ext uri="{FF2B5EF4-FFF2-40B4-BE49-F238E27FC236}">
                <a16:creationId xmlns:a16="http://schemas.microsoft.com/office/drawing/2014/main" id="{E91F5304-943F-E190-8679-9D7CA67D225A}"/>
              </a:ext>
            </a:extLst>
          </p:cNvPr>
          <p:cNvSpPr>
            <a:spLocks noGrp="1"/>
          </p:cNvSpPr>
          <p:nvPr>
            <p:ph type="title"/>
          </p:nvPr>
        </p:nvSpPr>
        <p:spPr>
          <a:xfrm>
            <a:off x="203200" y="1968263"/>
            <a:ext cx="2997200" cy="1209615"/>
          </a:xfrm>
        </p:spPr>
        <p:txBody>
          <a:bodyPr/>
          <a:lstStyle/>
          <a:p>
            <a:r>
              <a:rPr lang="en-US" dirty="0">
                <a:latin typeface="Montserrat" panose="00000500000000000000" pitchFamily="2" charset="0"/>
              </a:rPr>
              <a:t>From the Center’s Policy and Procedure Manual (PPM), Part 6, Section 603, </a:t>
            </a:r>
            <a:r>
              <a:rPr lang="en-US" sz="3200" dirty="0">
                <a:latin typeface="Montserrat" panose="00000500000000000000" pitchFamily="2" charset="0"/>
              </a:rPr>
              <a:t>Termination</a:t>
            </a:r>
          </a:p>
        </p:txBody>
      </p:sp>
      <p:pic>
        <p:nvPicPr>
          <p:cNvPr id="7" name="Screen Recording 4">
            <a:hlinkClick r:id="" action="ppaction://media"/>
            <a:extLst>
              <a:ext uri="{FF2B5EF4-FFF2-40B4-BE49-F238E27FC236}">
                <a16:creationId xmlns:a16="http://schemas.microsoft.com/office/drawing/2014/main" id="{68BDCAE7-47C8-003D-CC40-2F97F6C7711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755540" y="0"/>
            <a:ext cx="7598260" cy="6474351"/>
          </a:xfrm>
          <a:prstGeom prst="rect">
            <a:avLst/>
          </a:prstGeom>
        </p:spPr>
      </p:pic>
    </p:spTree>
    <p:extLst>
      <p:ext uri="{BB962C8B-B14F-4D97-AF65-F5344CB8AC3E}">
        <p14:creationId xmlns:p14="http://schemas.microsoft.com/office/powerpoint/2010/main" val="39693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3D45A-E4D2-11B0-6657-4451DBFF9E15}"/>
              </a:ext>
            </a:extLst>
          </p:cNvPr>
          <p:cNvSpPr>
            <a:spLocks noGrp="1"/>
          </p:cNvSpPr>
          <p:nvPr>
            <p:ph type="title"/>
          </p:nvPr>
        </p:nvSpPr>
        <p:spPr>
          <a:xfrm>
            <a:off x="808638" y="386930"/>
            <a:ext cx="9236700" cy="1188950"/>
          </a:xfrm>
        </p:spPr>
        <p:txBody>
          <a:bodyPr anchor="b">
            <a:normAutofit/>
          </a:bodyPr>
          <a:lstStyle/>
          <a:p>
            <a:r>
              <a:rPr lang="en-US" sz="3800">
                <a:latin typeface="Montserrat" panose="00000500000000000000" pitchFamily="2" charset="0"/>
                <a:cs typeface="Arial"/>
              </a:rPr>
              <a:t>Distinction - all </a:t>
            </a:r>
            <a:r>
              <a:rPr lang="en-US" sz="3800" i="1">
                <a:latin typeface="Montserrat" panose="00000500000000000000" pitchFamily="2" charset="0"/>
                <a:cs typeface="Arial"/>
              </a:rPr>
              <a:t>POSSIBLE</a:t>
            </a:r>
            <a:r>
              <a:rPr lang="en-US" sz="3800">
                <a:latin typeface="Montserrat" panose="00000500000000000000" pitchFamily="2" charset="0"/>
                <a:cs typeface="Arial"/>
              </a:rPr>
              <a:t> reasons for Termination for Cause</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50373-8E17-CAA5-7F0A-48C98ABADBDF}"/>
              </a:ext>
            </a:extLst>
          </p:cNvPr>
          <p:cNvSpPr>
            <a:spLocks noGrp="1"/>
          </p:cNvSpPr>
          <p:nvPr>
            <p:ph idx="1"/>
          </p:nvPr>
        </p:nvSpPr>
        <p:spPr>
          <a:xfrm>
            <a:off x="808638" y="1389413"/>
            <a:ext cx="10143668" cy="6080921"/>
          </a:xfrm>
        </p:spPr>
        <p:txBody>
          <a:bodyPr vert="horz" lIns="91440" tIns="45720" rIns="91440" bIns="45720" rtlCol="0" anchor="ctr">
            <a:normAutofit/>
          </a:bodyPr>
          <a:lstStyle/>
          <a:p>
            <a:r>
              <a:rPr lang="en-US" b="1" dirty="0">
                <a:latin typeface="+mn-lt"/>
              </a:rPr>
              <a:t>All of the reasons </a:t>
            </a:r>
            <a:r>
              <a:rPr lang="en-US" dirty="0">
                <a:latin typeface="+mn-lt"/>
              </a:rPr>
              <a:t>provided in the PPM should be considered </a:t>
            </a:r>
            <a:r>
              <a:rPr lang="en-US" b="1" dirty="0">
                <a:latin typeface="+mn-lt"/>
              </a:rPr>
              <a:t>possible </a:t>
            </a:r>
            <a:r>
              <a:rPr lang="en-US" dirty="0">
                <a:latin typeface="+mn-lt"/>
              </a:rPr>
              <a:t>reasons for Termination for Cause – they are not prescriptive</a:t>
            </a:r>
          </a:p>
          <a:p>
            <a:r>
              <a:rPr lang="en-US" dirty="0">
                <a:latin typeface="+mn-lt"/>
              </a:rPr>
              <a:t>There are several reasons why a job seeker may immediately be terminated without conducting coaching or Progressive Disciplinary action first – they are for serious violations such as fraud, theft, destruction of property, violence, or threats to health or safety </a:t>
            </a:r>
          </a:p>
          <a:p>
            <a:r>
              <a:rPr lang="en-US" dirty="0">
                <a:latin typeface="+mn-lt"/>
              </a:rPr>
              <a:t>BUT, even with those series infractions, the subgrantee has the </a:t>
            </a:r>
            <a:r>
              <a:rPr lang="en-US" b="1" dirty="0">
                <a:latin typeface="+mn-lt"/>
              </a:rPr>
              <a:t>discretion to determine whether termination is required</a:t>
            </a:r>
          </a:p>
          <a:p>
            <a:endParaRPr lang="en-US" sz="1700" dirty="0"/>
          </a:p>
        </p:txBody>
      </p:sp>
      <p:sp>
        <p:nvSpPr>
          <p:cNvPr id="4" name="Slide Number Placeholder 3">
            <a:extLst>
              <a:ext uri="{FF2B5EF4-FFF2-40B4-BE49-F238E27FC236}">
                <a16:creationId xmlns:a16="http://schemas.microsoft.com/office/drawing/2014/main" id="{CCCC6455-53DF-A794-57AC-28281028EDB5}"/>
              </a:ext>
            </a:extLst>
          </p:cNvPr>
          <p:cNvSpPr>
            <a:spLocks noGrp="1"/>
          </p:cNvSpPr>
          <p:nvPr>
            <p:ph type="sldNum" sz="quarter" idx="12"/>
          </p:nvPr>
        </p:nvSpPr>
        <p:spPr>
          <a:xfrm>
            <a:off x="8610600" y="6492240"/>
            <a:ext cx="2743200" cy="365125"/>
          </a:xfrm>
        </p:spPr>
        <p:txBody>
          <a:bodyPr>
            <a:normAutofit/>
          </a:bodyPr>
          <a:lstStyle/>
          <a:p>
            <a:pPr>
              <a:spcAft>
                <a:spcPts val="600"/>
              </a:spcAft>
            </a:pPr>
            <a:fld id="{BEED455F-700D-BA4B-B3F6-B4E03929F5E0}" type="slidenum">
              <a:rPr lang="en-US" smtClean="0"/>
              <a:pPr>
                <a:spcAft>
                  <a:spcPts val="600"/>
                </a:spcAft>
              </a:pPr>
              <a:t>26</a:t>
            </a:fld>
            <a:endParaRPr lang="en-US"/>
          </a:p>
        </p:txBody>
      </p:sp>
    </p:spTree>
    <p:extLst>
      <p:ext uri="{BB962C8B-B14F-4D97-AF65-F5344CB8AC3E}">
        <p14:creationId xmlns:p14="http://schemas.microsoft.com/office/powerpoint/2010/main" val="651419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D45A-E4D2-11B0-6657-4451DBFF9E15}"/>
              </a:ext>
            </a:extLst>
          </p:cNvPr>
          <p:cNvSpPr>
            <a:spLocks noGrp="1"/>
          </p:cNvSpPr>
          <p:nvPr>
            <p:ph type="title"/>
          </p:nvPr>
        </p:nvSpPr>
        <p:spPr/>
        <p:txBody>
          <a:bodyPr/>
          <a:lstStyle/>
          <a:p>
            <a:r>
              <a:rPr lang="en-US">
                <a:latin typeface="Montserrat" panose="00000500000000000000" pitchFamily="2" charset="0"/>
                <a:cs typeface="Arial"/>
              </a:rPr>
              <a:t>Termination Letter Requirements</a:t>
            </a:r>
          </a:p>
        </p:txBody>
      </p:sp>
      <p:sp>
        <p:nvSpPr>
          <p:cNvPr id="3" name="Content Placeholder 2">
            <a:extLst>
              <a:ext uri="{FF2B5EF4-FFF2-40B4-BE49-F238E27FC236}">
                <a16:creationId xmlns:a16="http://schemas.microsoft.com/office/drawing/2014/main" id="{4BD50373-8E17-CAA5-7F0A-48C98ABADBDF}"/>
              </a:ext>
            </a:extLst>
          </p:cNvPr>
          <p:cNvSpPr>
            <a:spLocks noGrp="1"/>
          </p:cNvSpPr>
          <p:nvPr>
            <p:ph idx="1"/>
          </p:nvPr>
        </p:nvSpPr>
        <p:spPr>
          <a:xfrm>
            <a:off x="835348" y="1635125"/>
            <a:ext cx="10759752" cy="4351338"/>
          </a:xfrm>
        </p:spPr>
        <p:txBody>
          <a:bodyPr vert="horz" lIns="91440" tIns="45720" rIns="91440" bIns="45720" rtlCol="0" anchor="t">
            <a:normAutofit/>
          </a:bodyPr>
          <a:lstStyle/>
          <a:p>
            <a:pPr marL="0" indent="0">
              <a:buNone/>
            </a:pPr>
            <a:r>
              <a:rPr lang="en-US" sz="2800" b="1" dirty="0">
                <a:solidFill>
                  <a:srgbClr val="000514"/>
                </a:solidFill>
                <a:latin typeface="Montserrat" panose="00000500000000000000" pitchFamily="2" charset="0"/>
                <a:cs typeface="Arial"/>
              </a:rPr>
              <a:t>Written notice of Termination for Cause must include:</a:t>
            </a:r>
            <a:endParaRPr lang="en-US" sz="2800" dirty="0">
              <a:latin typeface="Montserrat" panose="00000500000000000000" pitchFamily="2" charset="0"/>
              <a:cs typeface="Arial"/>
            </a:endParaRPr>
          </a:p>
          <a:p>
            <a:r>
              <a:rPr lang="en-US" sz="2800" dirty="0">
                <a:solidFill>
                  <a:srgbClr val="000514"/>
                </a:solidFill>
                <a:latin typeface="Montserrat" panose="00000500000000000000" pitchFamily="2" charset="0"/>
                <a:cs typeface="Arial"/>
              </a:rPr>
              <a:t>The reason for termination</a:t>
            </a:r>
            <a:endParaRPr lang="en-US" sz="2800" dirty="0">
              <a:latin typeface="Montserrat" panose="00000500000000000000" pitchFamily="2" charset="0"/>
              <a:cs typeface="Arial"/>
            </a:endParaRPr>
          </a:p>
          <a:p>
            <a:r>
              <a:rPr lang="en-US" sz="2800" dirty="0">
                <a:solidFill>
                  <a:srgbClr val="000514"/>
                </a:solidFill>
                <a:latin typeface="Montserrat" panose="00000500000000000000" pitchFamily="2" charset="0"/>
                <a:cs typeface="Arial"/>
              </a:rPr>
              <a:t>Notice that the job seeker is on leave without pay for 30 calendar days before the exit date. Exception: income ineligibility found at the time of annual Recertification does not require a leave without pay</a:t>
            </a:r>
            <a:endParaRPr lang="en-US" sz="2800" dirty="0">
              <a:latin typeface="Montserrat" panose="00000500000000000000" pitchFamily="2" charset="0"/>
              <a:cs typeface="Arial"/>
            </a:endParaRPr>
          </a:p>
          <a:p>
            <a:r>
              <a:rPr lang="en-US" sz="2800" dirty="0">
                <a:solidFill>
                  <a:srgbClr val="000514"/>
                </a:solidFill>
                <a:latin typeface="Montserrat" panose="00000500000000000000" pitchFamily="2" charset="0"/>
                <a:cs typeface="Arial"/>
              </a:rPr>
              <a:t>An enclosed or attached copy of the Grievance Procedure</a:t>
            </a:r>
          </a:p>
          <a:p>
            <a:pPr marL="0" indent="0">
              <a:buNone/>
            </a:pPr>
            <a:r>
              <a:rPr lang="en-US" sz="2800" dirty="0">
                <a:solidFill>
                  <a:srgbClr val="000514"/>
                </a:solidFill>
                <a:latin typeface="Montserrat" panose="00000500000000000000" pitchFamily="2" charset="0"/>
                <a:cs typeface="Arial"/>
              </a:rPr>
              <a:t>A sample Termination letter is available on the Center’s Forms webpage. </a:t>
            </a:r>
          </a:p>
          <a:p>
            <a:endParaRPr lang="en-US" dirty="0"/>
          </a:p>
        </p:txBody>
      </p:sp>
      <p:sp>
        <p:nvSpPr>
          <p:cNvPr id="4" name="Slide Number Placeholder 3">
            <a:extLst>
              <a:ext uri="{FF2B5EF4-FFF2-40B4-BE49-F238E27FC236}">
                <a16:creationId xmlns:a16="http://schemas.microsoft.com/office/drawing/2014/main" id="{CCCC6455-53DF-A794-57AC-28281028EDB5}"/>
              </a:ext>
            </a:extLst>
          </p:cNvPr>
          <p:cNvSpPr>
            <a:spLocks noGrp="1"/>
          </p:cNvSpPr>
          <p:nvPr>
            <p:ph type="sldNum" sz="quarter" idx="12"/>
          </p:nvPr>
        </p:nvSpPr>
        <p:spPr/>
        <p:txBody>
          <a:bodyPr/>
          <a:lstStyle/>
          <a:p>
            <a:fld id="{BEED455F-700D-BA4B-B3F6-B4E03929F5E0}" type="slidenum">
              <a:rPr lang="en-US" smtClean="0"/>
              <a:pPr/>
              <a:t>27</a:t>
            </a:fld>
            <a:endParaRPr lang="en-US"/>
          </a:p>
        </p:txBody>
      </p:sp>
    </p:spTree>
    <p:extLst>
      <p:ext uri="{BB962C8B-B14F-4D97-AF65-F5344CB8AC3E}">
        <p14:creationId xmlns:p14="http://schemas.microsoft.com/office/powerpoint/2010/main" val="3904773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E0C6-6320-D66A-676B-51CC77C92F2E}"/>
              </a:ext>
            </a:extLst>
          </p:cNvPr>
          <p:cNvSpPr>
            <a:spLocks noGrp="1"/>
          </p:cNvSpPr>
          <p:nvPr>
            <p:ph type="title"/>
          </p:nvPr>
        </p:nvSpPr>
        <p:spPr/>
        <p:txBody>
          <a:bodyPr>
            <a:normAutofit fontScale="90000"/>
          </a:bodyPr>
          <a:lstStyle/>
          <a:p>
            <a:r>
              <a:rPr lang="en-US" dirty="0">
                <a:latin typeface="Montserrat" panose="00000500000000000000" pitchFamily="2" charset="0"/>
                <a:cs typeface="Arial"/>
              </a:rPr>
              <a:t>Documentation Required for Terminations for Cause</a:t>
            </a:r>
            <a:endParaRPr lang="en-US" dirty="0">
              <a:latin typeface="Montserrat" panose="00000500000000000000" pitchFamily="2" charset="0"/>
            </a:endParaRPr>
          </a:p>
        </p:txBody>
      </p:sp>
      <p:sp>
        <p:nvSpPr>
          <p:cNvPr id="3" name="Content Placeholder 2">
            <a:extLst>
              <a:ext uri="{FF2B5EF4-FFF2-40B4-BE49-F238E27FC236}">
                <a16:creationId xmlns:a16="http://schemas.microsoft.com/office/drawing/2014/main" id="{6484C3F5-166A-1F06-E0CB-4608C573A718}"/>
              </a:ext>
            </a:extLst>
          </p:cNvPr>
          <p:cNvSpPr>
            <a:spLocks noGrp="1"/>
          </p:cNvSpPr>
          <p:nvPr>
            <p:ph idx="1"/>
          </p:nvPr>
        </p:nvSpPr>
        <p:spPr>
          <a:xfrm>
            <a:off x="905042" y="1625099"/>
            <a:ext cx="10515600" cy="4351338"/>
          </a:xfrm>
        </p:spPr>
        <p:txBody>
          <a:bodyPr vert="horz" lIns="91440" tIns="45720" rIns="91440" bIns="45720" rtlCol="0" anchor="t">
            <a:normAutofit fontScale="92500"/>
          </a:bodyPr>
          <a:lstStyle/>
          <a:p>
            <a:r>
              <a:rPr lang="en-US" dirty="0">
                <a:solidFill>
                  <a:srgbClr val="000514"/>
                </a:solidFill>
                <a:latin typeface="Montserrat" panose="00000500000000000000" pitchFamily="2" charset="0"/>
                <a:cs typeface="Arial"/>
              </a:rPr>
              <a:t>The subgrantee must complete the Center's Provisional GPMS Exit Form and enter the data in GPMS</a:t>
            </a:r>
            <a:endParaRPr lang="en-US" dirty="0">
              <a:latin typeface="Montserrat" panose="00000500000000000000" pitchFamily="2" charset="0"/>
            </a:endParaRPr>
          </a:p>
          <a:p>
            <a:r>
              <a:rPr lang="en-US" dirty="0">
                <a:solidFill>
                  <a:srgbClr val="000514"/>
                </a:solidFill>
                <a:latin typeface="Montserrat" panose="00000500000000000000" pitchFamily="2" charset="0"/>
                <a:cs typeface="Arial"/>
              </a:rPr>
              <a:t>The subgrantee must retain copies of all termination-related documentation in the job seeker’s file, including but not limited to:</a:t>
            </a:r>
            <a:endParaRPr lang="en-US" dirty="0">
              <a:latin typeface="Montserrat" panose="00000500000000000000" pitchFamily="2" charset="0"/>
              <a:cs typeface="Arial"/>
            </a:endParaRPr>
          </a:p>
          <a:p>
            <a:pPr lvl="1"/>
            <a:r>
              <a:rPr lang="en-US" sz="2300" dirty="0">
                <a:solidFill>
                  <a:srgbClr val="000514"/>
                </a:solidFill>
                <a:latin typeface="Montserrat" panose="00000500000000000000" pitchFamily="2" charset="0"/>
                <a:cs typeface="Arial"/>
              </a:rPr>
              <a:t>30-day written notice of termination</a:t>
            </a:r>
          </a:p>
          <a:p>
            <a:pPr lvl="1"/>
            <a:r>
              <a:rPr lang="en-US" sz="2300" dirty="0">
                <a:solidFill>
                  <a:srgbClr val="000514"/>
                </a:solidFill>
                <a:latin typeface="Montserrat" panose="00000500000000000000" pitchFamily="2" charset="0"/>
                <a:cs typeface="Arial"/>
              </a:rPr>
              <a:t>Coaching and Progressive Discipline documentation and correspondence </a:t>
            </a:r>
            <a:endParaRPr lang="en-US" sz="2300" dirty="0">
              <a:latin typeface="Montserrat" panose="00000500000000000000" pitchFamily="2" charset="0"/>
            </a:endParaRPr>
          </a:p>
          <a:p>
            <a:pPr lvl="1"/>
            <a:r>
              <a:rPr lang="en-US" sz="2300" dirty="0">
                <a:solidFill>
                  <a:srgbClr val="000514"/>
                </a:solidFill>
                <a:latin typeface="Montserrat" panose="00000500000000000000" pitchFamily="2" charset="0"/>
                <a:cs typeface="Arial"/>
              </a:rPr>
              <a:t>Detailed case notes from project staff</a:t>
            </a:r>
            <a:endParaRPr lang="en-US" sz="2300" dirty="0">
              <a:solidFill>
                <a:srgbClr val="000514"/>
              </a:solidFill>
              <a:latin typeface="Montserrat" panose="00000500000000000000" pitchFamily="2" charset="0"/>
            </a:endParaRPr>
          </a:p>
          <a:p>
            <a:pPr lvl="1"/>
            <a:r>
              <a:rPr lang="en-US" sz="2300" dirty="0">
                <a:solidFill>
                  <a:srgbClr val="000514"/>
                </a:solidFill>
                <a:latin typeface="Montserrat" panose="00000500000000000000" pitchFamily="2" charset="0"/>
                <a:cs typeface="Arial"/>
              </a:rPr>
              <a:t>Detailed information from the Host Agency supervisor (if applicable)</a:t>
            </a:r>
            <a:endParaRPr lang="en-US" sz="2300" dirty="0">
              <a:solidFill>
                <a:srgbClr val="000514"/>
              </a:solidFill>
              <a:latin typeface="Montserrat" panose="00000500000000000000" pitchFamily="2" charset="0"/>
            </a:endParaRPr>
          </a:p>
          <a:p>
            <a:pPr lvl="1"/>
            <a:r>
              <a:rPr lang="en-US" sz="2300" dirty="0">
                <a:solidFill>
                  <a:srgbClr val="000514"/>
                </a:solidFill>
                <a:latin typeface="Montserrat" panose="00000500000000000000" pitchFamily="2" charset="0"/>
                <a:cs typeface="Arial"/>
              </a:rPr>
              <a:t>Orientation Checklist verifying the job seeker received and reviewed the Participant Handbook, including its Termination and Grievance Policy</a:t>
            </a:r>
            <a:endParaRPr lang="en-US" sz="2300" dirty="0">
              <a:latin typeface="Montserrat" panose="00000500000000000000" pitchFamily="2" charset="0"/>
              <a:cs typeface="Arial"/>
            </a:endParaRPr>
          </a:p>
          <a:p>
            <a:endParaRPr lang="en-US" dirty="0"/>
          </a:p>
        </p:txBody>
      </p:sp>
      <p:sp>
        <p:nvSpPr>
          <p:cNvPr id="4" name="Slide Number Placeholder 3">
            <a:extLst>
              <a:ext uri="{FF2B5EF4-FFF2-40B4-BE49-F238E27FC236}">
                <a16:creationId xmlns:a16="http://schemas.microsoft.com/office/drawing/2014/main" id="{3973FD29-6DF9-310F-E0B8-D5876B0B407B}"/>
              </a:ext>
            </a:extLst>
          </p:cNvPr>
          <p:cNvSpPr>
            <a:spLocks noGrp="1"/>
          </p:cNvSpPr>
          <p:nvPr>
            <p:ph type="sldNum" sz="quarter" idx="12"/>
          </p:nvPr>
        </p:nvSpPr>
        <p:spPr/>
        <p:txBody>
          <a:bodyPr/>
          <a:lstStyle/>
          <a:p>
            <a:fld id="{BEED455F-700D-BA4B-B3F6-B4E03929F5E0}" type="slidenum">
              <a:rPr lang="en-US" smtClean="0"/>
              <a:pPr/>
              <a:t>28</a:t>
            </a:fld>
            <a:endParaRPr lang="en-US"/>
          </a:p>
        </p:txBody>
      </p:sp>
    </p:spTree>
    <p:extLst>
      <p:ext uri="{BB962C8B-B14F-4D97-AF65-F5344CB8AC3E}">
        <p14:creationId xmlns:p14="http://schemas.microsoft.com/office/powerpoint/2010/main" val="2965686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AC4BC1-A263-362E-BE7D-428851BBDD16}"/>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7200" kern="1200" dirty="0">
                <a:solidFill>
                  <a:schemeClr val="tx1"/>
                </a:solidFill>
                <a:latin typeface="+mj-lt"/>
                <a:ea typeface="+mj-ea"/>
                <a:cs typeface="+mj-cs"/>
              </a:rPr>
              <a:t>Managing and Mitigating Grievances</a:t>
            </a:r>
          </a:p>
        </p:txBody>
      </p:sp>
      <p:sp>
        <p:nvSpPr>
          <p:cNvPr id="30" name="Rectangle 2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702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AC4BC1-A263-362E-BE7D-428851BBDD16}"/>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7200" kern="1200" dirty="0">
                <a:solidFill>
                  <a:schemeClr val="tx1"/>
                </a:solidFill>
                <a:latin typeface="+mj-lt"/>
                <a:ea typeface="+mj-ea"/>
                <a:cs typeface="+mj-cs"/>
              </a:rPr>
              <a:t>Coaching and Progressive Discipline</a:t>
            </a:r>
          </a:p>
        </p:txBody>
      </p:sp>
      <p:sp>
        <p:nvSpPr>
          <p:cNvPr id="30" name="Rectangle 2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004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70B12-CD9D-494E-A499-83C5A03CDFA6}"/>
              </a:ext>
            </a:extLst>
          </p:cNvPr>
          <p:cNvSpPr>
            <a:spLocks noGrp="1"/>
          </p:cNvSpPr>
          <p:nvPr>
            <p:ph type="title"/>
          </p:nvPr>
        </p:nvSpPr>
        <p:spPr>
          <a:xfrm>
            <a:off x="838200" y="347662"/>
            <a:ext cx="10909300" cy="1325563"/>
          </a:xfrm>
        </p:spPr>
        <p:txBody>
          <a:bodyPr/>
          <a:lstStyle/>
          <a:p>
            <a:r>
              <a:rPr lang="en-US" dirty="0">
                <a:latin typeface="+mj-lt"/>
              </a:rPr>
              <a:t>Grievance Policy Procedure</a:t>
            </a:r>
          </a:p>
        </p:txBody>
      </p:sp>
      <p:sp>
        <p:nvSpPr>
          <p:cNvPr id="3" name="Content Placeholder 2">
            <a:extLst>
              <a:ext uri="{FF2B5EF4-FFF2-40B4-BE49-F238E27FC236}">
                <a16:creationId xmlns:a16="http://schemas.microsoft.com/office/drawing/2014/main" id="{5C9A8B46-ADA1-48BF-A837-6FC01F7245D1}"/>
              </a:ext>
            </a:extLst>
          </p:cNvPr>
          <p:cNvSpPr>
            <a:spLocks noGrp="1"/>
          </p:cNvSpPr>
          <p:nvPr>
            <p:ph idx="1"/>
          </p:nvPr>
        </p:nvSpPr>
        <p:spPr>
          <a:xfrm>
            <a:off x="838200" y="1673225"/>
            <a:ext cx="10515600" cy="4351338"/>
          </a:xfrm>
        </p:spPr>
        <p:txBody>
          <a:bodyPr>
            <a:normAutofit fontScale="77500" lnSpcReduction="20000"/>
          </a:bodyPr>
          <a:lstStyle/>
          <a:p>
            <a:pPr eaLnBrk="0" fontAlgn="base" hangingPunct="0">
              <a:lnSpc>
                <a:spcPct val="100000"/>
              </a:lnSpc>
              <a:spcBef>
                <a:spcPct val="20000"/>
              </a:spcBef>
              <a:spcAft>
                <a:spcPct val="50000"/>
              </a:spcAft>
              <a:buClr>
                <a:srgbClr val="2F5597"/>
              </a:buClr>
              <a:buSzPct val="70000"/>
            </a:pPr>
            <a:r>
              <a:rPr lang="en-US" sz="3600" kern="0" dirty="0">
                <a:latin typeface="+mj-lt"/>
              </a:rPr>
              <a:t>SCSEP subgrantees must establish a Grievance Procedure for job seekers</a:t>
            </a:r>
          </a:p>
          <a:p>
            <a:pPr eaLnBrk="0" fontAlgn="base" hangingPunct="0">
              <a:lnSpc>
                <a:spcPct val="100000"/>
              </a:lnSpc>
              <a:spcBef>
                <a:spcPct val="20000"/>
              </a:spcBef>
              <a:spcAft>
                <a:spcPct val="50000"/>
              </a:spcAft>
              <a:buClr>
                <a:srgbClr val="2F5597"/>
              </a:buClr>
              <a:buSzPct val="70000"/>
            </a:pPr>
            <a:r>
              <a:rPr lang="en-US" sz="3600" kern="0" dirty="0">
                <a:latin typeface="+mj-lt"/>
              </a:rPr>
              <a:t>Must be included in your Policies and your Center-approved SCSEP Participant Handbooks</a:t>
            </a:r>
          </a:p>
          <a:p>
            <a:pPr eaLnBrk="0" fontAlgn="base" hangingPunct="0">
              <a:lnSpc>
                <a:spcPct val="100000"/>
              </a:lnSpc>
              <a:spcBef>
                <a:spcPct val="20000"/>
              </a:spcBef>
              <a:spcAft>
                <a:spcPct val="50000"/>
              </a:spcAft>
              <a:buClr>
                <a:srgbClr val="2F5597"/>
              </a:buClr>
              <a:buSzPct val="70000"/>
            </a:pPr>
            <a:r>
              <a:rPr lang="en-US" sz="3600" kern="0" dirty="0">
                <a:latin typeface="+mj-lt"/>
              </a:rPr>
              <a:t>Grievances are not limited to terminations. A job seeker has the right to grieve any adverse action, which can include removing them from a Community Service Assignment, inclusion or exclusion in specialized training opportunities such as the Digital Certification Program, future Career Pathways designations, etc. </a:t>
            </a:r>
          </a:p>
          <a:p>
            <a:endParaRPr lang="en-US" dirty="0"/>
          </a:p>
        </p:txBody>
      </p:sp>
    </p:spTree>
    <p:extLst>
      <p:ext uri="{BB962C8B-B14F-4D97-AF65-F5344CB8AC3E}">
        <p14:creationId xmlns:p14="http://schemas.microsoft.com/office/powerpoint/2010/main" val="49227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70B12-CD9D-494E-A499-83C5A03CDFA6}"/>
              </a:ext>
            </a:extLst>
          </p:cNvPr>
          <p:cNvSpPr>
            <a:spLocks noGrp="1"/>
          </p:cNvSpPr>
          <p:nvPr>
            <p:ph type="title"/>
          </p:nvPr>
        </p:nvSpPr>
        <p:spPr>
          <a:xfrm>
            <a:off x="838200" y="588570"/>
            <a:ext cx="11112500" cy="1325563"/>
          </a:xfrm>
        </p:spPr>
        <p:txBody>
          <a:bodyPr/>
          <a:lstStyle/>
          <a:p>
            <a:r>
              <a:rPr lang="en-US" dirty="0">
                <a:latin typeface="+mj-lt"/>
              </a:rPr>
              <a:t>Grievance/Complaint Resolution Procedure</a:t>
            </a:r>
          </a:p>
        </p:txBody>
      </p:sp>
      <p:sp>
        <p:nvSpPr>
          <p:cNvPr id="3" name="Content Placeholder 2">
            <a:extLst>
              <a:ext uri="{FF2B5EF4-FFF2-40B4-BE49-F238E27FC236}">
                <a16:creationId xmlns:a16="http://schemas.microsoft.com/office/drawing/2014/main" id="{5C9A8B46-ADA1-48BF-A837-6FC01F7245D1}"/>
              </a:ext>
            </a:extLst>
          </p:cNvPr>
          <p:cNvSpPr>
            <a:spLocks noGrp="1"/>
          </p:cNvSpPr>
          <p:nvPr>
            <p:ph idx="1"/>
          </p:nvPr>
        </p:nvSpPr>
        <p:spPr>
          <a:xfrm>
            <a:off x="838200" y="1825625"/>
            <a:ext cx="10515600" cy="4351338"/>
          </a:xfrm>
        </p:spPr>
        <p:txBody>
          <a:bodyPr>
            <a:normAutofit fontScale="92500" lnSpcReduction="10000"/>
          </a:bodyPr>
          <a:lstStyle/>
          <a:p>
            <a:pPr marL="457200" lvl="1" indent="0" eaLnBrk="0" fontAlgn="base" hangingPunct="0">
              <a:lnSpc>
                <a:spcPct val="100000"/>
              </a:lnSpc>
              <a:spcBef>
                <a:spcPct val="20000"/>
              </a:spcBef>
              <a:spcAft>
                <a:spcPct val="50000"/>
              </a:spcAft>
              <a:buClr>
                <a:srgbClr val="FF0000"/>
              </a:buClr>
              <a:buSzPct val="70000"/>
              <a:buNone/>
            </a:pPr>
            <a:r>
              <a:rPr lang="en-US" sz="3200" kern="0" dirty="0">
                <a:solidFill>
                  <a:srgbClr val="000514"/>
                </a:solidFill>
                <a:latin typeface="+mj-lt"/>
              </a:rPr>
              <a:t>When a subgrantee takes an adverse action against a job seeker, the subgrantee must notify the job seeker in writing of the reason(s) for the action and advise him or her of the Complaint Resolution Procedure and of his or her right to appeal.</a:t>
            </a:r>
          </a:p>
          <a:p>
            <a:pPr marL="457200" lvl="1" indent="0" eaLnBrk="0" fontAlgn="base" hangingPunct="0">
              <a:lnSpc>
                <a:spcPct val="100000"/>
              </a:lnSpc>
              <a:spcBef>
                <a:spcPct val="20000"/>
              </a:spcBef>
              <a:spcAft>
                <a:spcPct val="50000"/>
              </a:spcAft>
              <a:buClr>
                <a:srgbClr val="FF0000"/>
              </a:buClr>
              <a:buSzPct val="70000"/>
              <a:buNone/>
            </a:pPr>
            <a:r>
              <a:rPr lang="en-US" sz="3200" kern="0" dirty="0">
                <a:solidFill>
                  <a:srgbClr val="000514"/>
                </a:solidFill>
                <a:latin typeface="+mj-lt"/>
              </a:rPr>
              <a:t>If job seekers come directly to the Center as a first step, we will reroute them to the subgrantee to follow the established procedure at the local level.</a:t>
            </a:r>
          </a:p>
          <a:p>
            <a:endParaRPr lang="en-US" dirty="0"/>
          </a:p>
        </p:txBody>
      </p:sp>
    </p:spTree>
    <p:extLst>
      <p:ext uri="{BB962C8B-B14F-4D97-AF65-F5344CB8AC3E}">
        <p14:creationId xmlns:p14="http://schemas.microsoft.com/office/powerpoint/2010/main" val="15421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3D45A-E4D2-11B0-6657-4451DBFF9E15}"/>
              </a:ext>
            </a:extLst>
          </p:cNvPr>
          <p:cNvSpPr>
            <a:spLocks noGrp="1"/>
          </p:cNvSpPr>
          <p:nvPr>
            <p:ph type="title"/>
          </p:nvPr>
        </p:nvSpPr>
        <p:spPr>
          <a:xfrm>
            <a:off x="808637" y="386930"/>
            <a:ext cx="11383362" cy="1188950"/>
          </a:xfrm>
        </p:spPr>
        <p:txBody>
          <a:bodyPr anchor="b">
            <a:normAutofit fontScale="90000"/>
          </a:bodyPr>
          <a:lstStyle/>
          <a:p>
            <a:r>
              <a:rPr lang="en-US" sz="4000" dirty="0">
                <a:latin typeface="+mj-lt"/>
              </a:rPr>
              <a:t>Grievance Procedures can vary among subgrantees, but generally have three steps: </a:t>
            </a:r>
            <a:endParaRPr lang="en-US" sz="3800" dirty="0">
              <a:latin typeface="Montserrat" panose="00000500000000000000" pitchFamily="2" charset="0"/>
              <a:cs typeface="Arial"/>
            </a:endParaRP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50373-8E17-CAA5-7F0A-48C98ABADBDF}"/>
              </a:ext>
            </a:extLst>
          </p:cNvPr>
          <p:cNvSpPr>
            <a:spLocks noGrp="1"/>
          </p:cNvSpPr>
          <p:nvPr>
            <p:ph idx="1"/>
          </p:nvPr>
        </p:nvSpPr>
        <p:spPr>
          <a:xfrm>
            <a:off x="808638" y="1389413"/>
            <a:ext cx="10143668" cy="6080921"/>
          </a:xfrm>
        </p:spPr>
        <p:txBody>
          <a:bodyPr vert="horz" lIns="91440" tIns="45720" rIns="91440" bIns="45720" rtlCol="0" anchor="ctr">
            <a:normAutofit/>
          </a:bodyPr>
          <a:lstStyle/>
          <a:p>
            <a:pPr marL="0" lvl="0" indent="0" eaLnBrk="0" fontAlgn="base" hangingPunct="0">
              <a:lnSpc>
                <a:spcPct val="100000"/>
              </a:lnSpc>
              <a:spcBef>
                <a:spcPct val="20000"/>
              </a:spcBef>
              <a:spcAft>
                <a:spcPct val="50000"/>
              </a:spcAft>
              <a:buClr>
                <a:srgbClr val="FF0000"/>
              </a:buClr>
              <a:buSzPct val="70000"/>
              <a:buNone/>
            </a:pPr>
            <a:r>
              <a:rPr lang="en-US" sz="3600" b="1" kern="0" dirty="0">
                <a:solidFill>
                  <a:srgbClr val="000514"/>
                </a:solidFill>
                <a:latin typeface="+mj-lt"/>
              </a:rPr>
              <a:t>Step One: A prompt informal conference with the parties to resolve the differences</a:t>
            </a:r>
          </a:p>
          <a:p>
            <a:pPr marL="0" lvl="0" indent="0" eaLnBrk="0" fontAlgn="base" hangingPunct="0">
              <a:lnSpc>
                <a:spcPct val="100000"/>
              </a:lnSpc>
              <a:spcBef>
                <a:spcPct val="20000"/>
              </a:spcBef>
              <a:spcAft>
                <a:spcPct val="50000"/>
              </a:spcAft>
              <a:buClr>
                <a:srgbClr val="FF0000"/>
              </a:buClr>
              <a:buSzPct val="70000"/>
              <a:buNone/>
            </a:pPr>
            <a:r>
              <a:rPr lang="en-US" sz="3600" kern="0" dirty="0">
                <a:solidFill>
                  <a:srgbClr val="000514"/>
                </a:solidFill>
                <a:latin typeface="+mj-lt"/>
              </a:rPr>
              <a:t>A written summary of the meeting should be provided to all.</a:t>
            </a:r>
          </a:p>
          <a:p>
            <a:endParaRPr lang="en-US" sz="1700" dirty="0"/>
          </a:p>
        </p:txBody>
      </p:sp>
      <p:sp>
        <p:nvSpPr>
          <p:cNvPr id="4" name="Slide Number Placeholder 3">
            <a:extLst>
              <a:ext uri="{FF2B5EF4-FFF2-40B4-BE49-F238E27FC236}">
                <a16:creationId xmlns:a16="http://schemas.microsoft.com/office/drawing/2014/main" id="{CCCC6455-53DF-A794-57AC-28281028EDB5}"/>
              </a:ext>
            </a:extLst>
          </p:cNvPr>
          <p:cNvSpPr>
            <a:spLocks noGrp="1"/>
          </p:cNvSpPr>
          <p:nvPr>
            <p:ph type="sldNum" sz="quarter" idx="12"/>
          </p:nvPr>
        </p:nvSpPr>
        <p:spPr>
          <a:xfrm>
            <a:off x="8610600" y="6492240"/>
            <a:ext cx="2743200" cy="365125"/>
          </a:xfrm>
        </p:spPr>
        <p:txBody>
          <a:bodyPr>
            <a:normAutofit/>
          </a:bodyPr>
          <a:lstStyle/>
          <a:p>
            <a:pPr>
              <a:spcAft>
                <a:spcPts val="600"/>
              </a:spcAft>
            </a:pPr>
            <a:fld id="{BEED455F-700D-BA4B-B3F6-B4E03929F5E0}" type="slidenum">
              <a:rPr lang="en-US" smtClean="0"/>
              <a:pPr>
                <a:spcAft>
                  <a:spcPts val="600"/>
                </a:spcAft>
              </a:pPr>
              <a:t>32</a:t>
            </a:fld>
            <a:endParaRPr lang="en-US"/>
          </a:p>
        </p:txBody>
      </p:sp>
    </p:spTree>
    <p:extLst>
      <p:ext uri="{BB962C8B-B14F-4D97-AF65-F5344CB8AC3E}">
        <p14:creationId xmlns:p14="http://schemas.microsoft.com/office/powerpoint/2010/main" val="116961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3D45A-E4D2-11B0-6657-4451DBFF9E15}"/>
              </a:ext>
            </a:extLst>
          </p:cNvPr>
          <p:cNvSpPr>
            <a:spLocks noGrp="1"/>
          </p:cNvSpPr>
          <p:nvPr>
            <p:ph type="title"/>
          </p:nvPr>
        </p:nvSpPr>
        <p:spPr>
          <a:xfrm>
            <a:off x="808638" y="196926"/>
            <a:ext cx="10430862" cy="1188950"/>
          </a:xfrm>
        </p:spPr>
        <p:txBody>
          <a:bodyPr anchor="b">
            <a:normAutofit/>
          </a:bodyPr>
          <a:lstStyle/>
          <a:p>
            <a:r>
              <a:rPr lang="en-US" sz="4000" dirty="0">
                <a:latin typeface="+mj-lt"/>
              </a:rPr>
              <a:t>Step Two: Escalation to a higher level</a:t>
            </a:r>
            <a:endParaRPr lang="en-US" sz="3800" dirty="0">
              <a:latin typeface="Montserrat" panose="00000500000000000000" pitchFamily="2" charset="0"/>
              <a:cs typeface="Arial"/>
            </a:endParaRP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50373-8E17-CAA5-7F0A-48C98ABADBDF}"/>
              </a:ext>
            </a:extLst>
          </p:cNvPr>
          <p:cNvSpPr>
            <a:spLocks noGrp="1"/>
          </p:cNvSpPr>
          <p:nvPr>
            <p:ph idx="1"/>
          </p:nvPr>
        </p:nvSpPr>
        <p:spPr>
          <a:xfrm>
            <a:off x="808638" y="1389413"/>
            <a:ext cx="10143668" cy="6080921"/>
          </a:xfrm>
        </p:spPr>
        <p:txBody>
          <a:bodyPr vert="horz" lIns="91440" tIns="45720" rIns="91440" bIns="45720" rtlCol="0" anchor="ctr">
            <a:normAutofit/>
          </a:bodyPr>
          <a:lstStyle/>
          <a:p>
            <a:pPr marL="0" lvl="0" indent="0" eaLnBrk="0" fontAlgn="base" hangingPunct="0">
              <a:lnSpc>
                <a:spcPct val="100000"/>
              </a:lnSpc>
              <a:spcBef>
                <a:spcPct val="20000"/>
              </a:spcBef>
              <a:spcAft>
                <a:spcPct val="50000"/>
              </a:spcAft>
              <a:buClr>
                <a:srgbClr val="FF0000"/>
              </a:buClr>
              <a:buSzPct val="70000"/>
              <a:buNone/>
            </a:pPr>
            <a:r>
              <a:rPr lang="en-US" sz="3600" kern="0" dirty="0">
                <a:solidFill>
                  <a:srgbClr val="000514"/>
                </a:solidFill>
                <a:latin typeface="+mj-lt"/>
              </a:rPr>
              <a:t>If job seeker is not satisfied with the outcome of Step One, they can take complaint to a secondary level.</a:t>
            </a:r>
          </a:p>
          <a:p>
            <a:pPr marL="0" lvl="0" indent="0" eaLnBrk="0" fontAlgn="base" hangingPunct="0">
              <a:lnSpc>
                <a:spcPct val="100000"/>
              </a:lnSpc>
              <a:spcBef>
                <a:spcPct val="20000"/>
              </a:spcBef>
              <a:spcAft>
                <a:spcPct val="50000"/>
              </a:spcAft>
              <a:buClr>
                <a:srgbClr val="FF0000"/>
              </a:buClr>
              <a:buSzPct val="70000"/>
              <a:buNone/>
            </a:pPr>
            <a:r>
              <a:rPr lang="en-US" sz="3600" kern="0" dirty="0">
                <a:solidFill>
                  <a:srgbClr val="000514"/>
                </a:solidFill>
                <a:latin typeface="+mj-lt"/>
              </a:rPr>
              <a:t>For most subgrantees, the complaint will be escalated to the leadership of the organization</a:t>
            </a:r>
            <a:r>
              <a:rPr lang="en-US" sz="3600" kern="0" dirty="0">
                <a:solidFill>
                  <a:srgbClr val="000514"/>
                </a:solidFill>
              </a:rPr>
              <a:t>.</a:t>
            </a:r>
            <a:endParaRPr lang="en-US" sz="3600" dirty="0"/>
          </a:p>
          <a:p>
            <a:endParaRPr lang="en-US" sz="1700" dirty="0"/>
          </a:p>
        </p:txBody>
      </p:sp>
      <p:sp>
        <p:nvSpPr>
          <p:cNvPr id="4" name="Slide Number Placeholder 3">
            <a:extLst>
              <a:ext uri="{FF2B5EF4-FFF2-40B4-BE49-F238E27FC236}">
                <a16:creationId xmlns:a16="http://schemas.microsoft.com/office/drawing/2014/main" id="{CCCC6455-53DF-A794-57AC-28281028EDB5}"/>
              </a:ext>
            </a:extLst>
          </p:cNvPr>
          <p:cNvSpPr>
            <a:spLocks noGrp="1"/>
          </p:cNvSpPr>
          <p:nvPr>
            <p:ph type="sldNum" sz="quarter" idx="12"/>
          </p:nvPr>
        </p:nvSpPr>
        <p:spPr>
          <a:xfrm>
            <a:off x="8610600" y="6492240"/>
            <a:ext cx="2743200" cy="365125"/>
          </a:xfrm>
        </p:spPr>
        <p:txBody>
          <a:bodyPr>
            <a:normAutofit/>
          </a:bodyPr>
          <a:lstStyle/>
          <a:p>
            <a:pPr>
              <a:spcAft>
                <a:spcPts val="600"/>
              </a:spcAft>
            </a:pPr>
            <a:fld id="{BEED455F-700D-BA4B-B3F6-B4E03929F5E0}" type="slidenum">
              <a:rPr lang="en-US" smtClean="0"/>
              <a:pPr>
                <a:spcAft>
                  <a:spcPts val="600"/>
                </a:spcAft>
              </a:pPr>
              <a:t>33</a:t>
            </a:fld>
            <a:endParaRPr lang="en-US"/>
          </a:p>
        </p:txBody>
      </p:sp>
    </p:spTree>
    <p:extLst>
      <p:ext uri="{BB962C8B-B14F-4D97-AF65-F5344CB8AC3E}">
        <p14:creationId xmlns:p14="http://schemas.microsoft.com/office/powerpoint/2010/main" val="385565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3D45A-E4D2-11B0-6657-4451DBFF9E15}"/>
              </a:ext>
            </a:extLst>
          </p:cNvPr>
          <p:cNvSpPr>
            <a:spLocks noGrp="1"/>
          </p:cNvSpPr>
          <p:nvPr>
            <p:ph type="title"/>
          </p:nvPr>
        </p:nvSpPr>
        <p:spPr>
          <a:xfrm>
            <a:off x="808638" y="386930"/>
            <a:ext cx="10430862" cy="1188950"/>
          </a:xfrm>
        </p:spPr>
        <p:txBody>
          <a:bodyPr anchor="b">
            <a:normAutofit/>
          </a:bodyPr>
          <a:lstStyle/>
          <a:p>
            <a:r>
              <a:rPr lang="en-US" sz="4000" dirty="0">
                <a:latin typeface="+mj-lt"/>
              </a:rPr>
              <a:t>Step Three: the Right to Appeal</a:t>
            </a:r>
            <a:endParaRPr lang="en-US" sz="3800" dirty="0">
              <a:latin typeface="Montserrat" panose="00000500000000000000" pitchFamily="2" charset="0"/>
              <a:cs typeface="Arial"/>
            </a:endParaRP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50373-8E17-CAA5-7F0A-48C98ABADBDF}"/>
              </a:ext>
            </a:extLst>
          </p:cNvPr>
          <p:cNvSpPr>
            <a:spLocks noGrp="1"/>
          </p:cNvSpPr>
          <p:nvPr>
            <p:ph idx="1"/>
          </p:nvPr>
        </p:nvSpPr>
        <p:spPr>
          <a:xfrm>
            <a:off x="808638" y="1389413"/>
            <a:ext cx="10143668" cy="6080921"/>
          </a:xfrm>
        </p:spPr>
        <p:txBody>
          <a:bodyPr vert="horz" lIns="91440" tIns="45720" rIns="91440" bIns="45720" rtlCol="0" anchor="ctr">
            <a:normAutofit/>
          </a:bodyPr>
          <a:lstStyle/>
          <a:p>
            <a:pPr marL="0" lvl="0" indent="0" eaLnBrk="0" fontAlgn="base" hangingPunct="0">
              <a:lnSpc>
                <a:spcPct val="100000"/>
              </a:lnSpc>
              <a:spcBef>
                <a:spcPct val="20000"/>
              </a:spcBef>
              <a:spcAft>
                <a:spcPct val="50000"/>
              </a:spcAft>
              <a:buClr>
                <a:srgbClr val="FF0000"/>
              </a:buClr>
              <a:buSzPct val="70000"/>
              <a:buNone/>
            </a:pPr>
            <a:r>
              <a:rPr lang="en-US" sz="3200" kern="0" dirty="0">
                <a:solidFill>
                  <a:srgbClr val="000514"/>
                </a:solidFill>
                <a:latin typeface="+mj-lt"/>
              </a:rPr>
              <a:t>Job seekers who are dissatisfied with a decision resulting from the subgrantee’s Grievance Procedure have the right to appeal to the Center for Workforce Inclusion.</a:t>
            </a:r>
          </a:p>
          <a:p>
            <a:pPr marL="0" lvl="0" indent="0" eaLnBrk="0" fontAlgn="base" hangingPunct="0">
              <a:lnSpc>
                <a:spcPct val="100000"/>
              </a:lnSpc>
              <a:spcBef>
                <a:spcPct val="20000"/>
              </a:spcBef>
              <a:spcAft>
                <a:spcPct val="50000"/>
              </a:spcAft>
              <a:buClr>
                <a:srgbClr val="FF0000"/>
              </a:buClr>
              <a:buSzPct val="70000"/>
              <a:buNone/>
            </a:pPr>
            <a:r>
              <a:rPr lang="en-US" sz="3200" kern="0" dirty="0">
                <a:solidFill>
                  <a:srgbClr val="000514"/>
                </a:solidFill>
                <a:latin typeface="+mj-lt"/>
              </a:rPr>
              <a:t>The Center reviews the appeal and makes the final determination.</a:t>
            </a:r>
          </a:p>
          <a:p>
            <a:endParaRPr lang="en-US" sz="1700" dirty="0"/>
          </a:p>
        </p:txBody>
      </p:sp>
      <p:sp>
        <p:nvSpPr>
          <p:cNvPr id="4" name="Slide Number Placeholder 3">
            <a:extLst>
              <a:ext uri="{FF2B5EF4-FFF2-40B4-BE49-F238E27FC236}">
                <a16:creationId xmlns:a16="http://schemas.microsoft.com/office/drawing/2014/main" id="{CCCC6455-53DF-A794-57AC-28281028EDB5}"/>
              </a:ext>
            </a:extLst>
          </p:cNvPr>
          <p:cNvSpPr>
            <a:spLocks noGrp="1"/>
          </p:cNvSpPr>
          <p:nvPr>
            <p:ph type="sldNum" sz="quarter" idx="12"/>
          </p:nvPr>
        </p:nvSpPr>
        <p:spPr>
          <a:xfrm>
            <a:off x="8610600" y="6492240"/>
            <a:ext cx="2743200" cy="365125"/>
          </a:xfrm>
        </p:spPr>
        <p:txBody>
          <a:bodyPr>
            <a:normAutofit/>
          </a:bodyPr>
          <a:lstStyle/>
          <a:p>
            <a:pPr>
              <a:spcAft>
                <a:spcPts val="600"/>
              </a:spcAft>
            </a:pPr>
            <a:fld id="{BEED455F-700D-BA4B-B3F6-B4E03929F5E0}" type="slidenum">
              <a:rPr lang="en-US" smtClean="0"/>
              <a:pPr>
                <a:spcAft>
                  <a:spcPts val="600"/>
                </a:spcAft>
              </a:pPr>
              <a:t>34</a:t>
            </a:fld>
            <a:endParaRPr lang="en-US"/>
          </a:p>
        </p:txBody>
      </p:sp>
    </p:spTree>
    <p:extLst>
      <p:ext uri="{BB962C8B-B14F-4D97-AF65-F5344CB8AC3E}">
        <p14:creationId xmlns:p14="http://schemas.microsoft.com/office/powerpoint/2010/main" val="3796234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5D933D-CF8E-4ED4-BFE7-62FB32B0CE80}"/>
              </a:ext>
            </a:extLst>
          </p:cNvPr>
          <p:cNvSpPr>
            <a:spLocks noGrp="1"/>
          </p:cNvSpPr>
          <p:nvPr>
            <p:ph type="title"/>
          </p:nvPr>
        </p:nvSpPr>
        <p:spPr>
          <a:xfrm>
            <a:off x="1075766" y="1188637"/>
            <a:ext cx="3255089" cy="4480726"/>
          </a:xfrm>
        </p:spPr>
        <p:txBody>
          <a:bodyPr>
            <a:normAutofit/>
          </a:bodyPr>
          <a:lstStyle/>
          <a:p>
            <a:r>
              <a:rPr lang="en-US" sz="2800" dirty="0">
                <a:latin typeface="+mj-lt"/>
              </a:rPr>
              <a:t>Appeals to the Department of Labor </a:t>
            </a:r>
            <a:endParaRPr lang="en-US" sz="2600" dirty="0">
              <a:latin typeface="+mj-lt"/>
            </a:endParaRP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BAD5FF-D36D-43DE-87C5-07EED6BC0F24}"/>
              </a:ext>
            </a:extLst>
          </p:cNvPr>
          <p:cNvSpPr>
            <a:spLocks noGrp="1"/>
          </p:cNvSpPr>
          <p:nvPr>
            <p:ph idx="1"/>
          </p:nvPr>
        </p:nvSpPr>
        <p:spPr>
          <a:xfrm>
            <a:off x="4878306" y="1690980"/>
            <a:ext cx="5860969" cy="3560260"/>
          </a:xfrm>
        </p:spPr>
        <p:txBody>
          <a:bodyPr anchor="ctr">
            <a:normAutofit fontScale="70000" lnSpcReduction="20000"/>
          </a:bodyPr>
          <a:lstStyle/>
          <a:p>
            <a:pPr marL="400050" lvl="2" indent="0" eaLnBrk="0" fontAlgn="base" hangingPunct="0">
              <a:lnSpc>
                <a:spcPct val="100000"/>
              </a:lnSpc>
              <a:spcBef>
                <a:spcPct val="20000"/>
              </a:spcBef>
              <a:spcAft>
                <a:spcPct val="50000"/>
              </a:spcAft>
              <a:buClr>
                <a:schemeClr val="tx2">
                  <a:lumMod val="75000"/>
                </a:schemeClr>
              </a:buClr>
              <a:buSzPct val="100000"/>
              <a:buNone/>
            </a:pPr>
            <a:r>
              <a:rPr lang="en-US" sz="3600" kern="0" dirty="0">
                <a:solidFill>
                  <a:srgbClr val="000514"/>
                </a:solidFill>
                <a:latin typeface="+mj-lt"/>
              </a:rPr>
              <a:t>The Department of Labor limits its review of SCSEP Grievances to determining whether the appeals procedures of a subgrantee and the Center were followed. </a:t>
            </a:r>
          </a:p>
          <a:p>
            <a:pPr marL="400050" lvl="2" indent="0" eaLnBrk="0" fontAlgn="base" hangingPunct="0">
              <a:lnSpc>
                <a:spcPct val="100000"/>
              </a:lnSpc>
              <a:spcBef>
                <a:spcPct val="20000"/>
              </a:spcBef>
              <a:spcAft>
                <a:spcPct val="50000"/>
              </a:spcAft>
              <a:buClr>
                <a:schemeClr val="tx2">
                  <a:lumMod val="75000"/>
                </a:schemeClr>
              </a:buClr>
              <a:buSzPct val="100000"/>
              <a:buNone/>
            </a:pPr>
            <a:r>
              <a:rPr lang="en-US" sz="3600" kern="0" dirty="0">
                <a:solidFill>
                  <a:srgbClr val="000514"/>
                </a:solidFill>
                <a:latin typeface="+mj-lt"/>
              </a:rPr>
              <a:t>The decision is final unless DOL determines the SCSEP did not follow our stated procedures.</a:t>
            </a:r>
          </a:p>
        </p:txBody>
      </p:sp>
    </p:spTree>
    <p:extLst>
      <p:ext uri="{BB962C8B-B14F-4D97-AF65-F5344CB8AC3E}">
        <p14:creationId xmlns:p14="http://schemas.microsoft.com/office/powerpoint/2010/main" val="2428108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5D933D-CF8E-4ED4-BFE7-62FB32B0CE80}"/>
              </a:ext>
            </a:extLst>
          </p:cNvPr>
          <p:cNvSpPr>
            <a:spLocks noGrp="1"/>
          </p:cNvSpPr>
          <p:nvPr>
            <p:ph type="title"/>
          </p:nvPr>
        </p:nvSpPr>
        <p:spPr>
          <a:xfrm>
            <a:off x="1075766" y="1188637"/>
            <a:ext cx="3291837" cy="4480726"/>
          </a:xfrm>
        </p:spPr>
        <p:txBody>
          <a:bodyPr>
            <a:normAutofit/>
          </a:bodyPr>
          <a:lstStyle/>
          <a:p>
            <a:r>
              <a:rPr lang="en-US" sz="2800" dirty="0">
                <a:latin typeface="+mj-lt"/>
              </a:rPr>
              <a:t>Complaints of Discrimination are Directed to the Department of Labor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BAD5FF-D36D-43DE-87C5-07EED6BC0F24}"/>
              </a:ext>
            </a:extLst>
          </p:cNvPr>
          <p:cNvSpPr>
            <a:spLocks noGrp="1"/>
          </p:cNvSpPr>
          <p:nvPr>
            <p:ph idx="1"/>
          </p:nvPr>
        </p:nvSpPr>
        <p:spPr>
          <a:xfrm>
            <a:off x="5255259" y="1648870"/>
            <a:ext cx="5860969" cy="3560260"/>
          </a:xfrm>
        </p:spPr>
        <p:txBody>
          <a:bodyPr anchor="ctr">
            <a:normAutofit fontScale="92500" lnSpcReduction="10000"/>
          </a:bodyPr>
          <a:lstStyle/>
          <a:p>
            <a:pPr marL="0" lvl="0" indent="0" eaLnBrk="0" fontAlgn="base" hangingPunct="0">
              <a:spcBef>
                <a:spcPct val="20000"/>
              </a:spcBef>
              <a:spcAft>
                <a:spcPct val="50000"/>
              </a:spcAft>
              <a:buClr>
                <a:srgbClr val="FF0000"/>
              </a:buClr>
              <a:buSzPct val="70000"/>
              <a:buNone/>
            </a:pPr>
            <a:endParaRPr lang="en-US" sz="3600" b="1" kern="0" dirty="0">
              <a:latin typeface="+mj-lt"/>
            </a:endParaRPr>
          </a:p>
          <a:p>
            <a:pPr marL="400050" lvl="2" indent="0" eaLnBrk="0" fontAlgn="base" hangingPunct="0">
              <a:spcBef>
                <a:spcPct val="20000"/>
              </a:spcBef>
              <a:spcAft>
                <a:spcPct val="50000"/>
              </a:spcAft>
              <a:buClr>
                <a:schemeClr val="tx2">
                  <a:lumMod val="75000"/>
                </a:schemeClr>
              </a:buClr>
              <a:buSzPct val="100000"/>
              <a:buNone/>
            </a:pPr>
            <a:r>
              <a:rPr lang="en-US" sz="3600" kern="0" dirty="0">
                <a:latin typeface="+mj-lt"/>
              </a:rPr>
              <a:t>Any complaints that allege a violation that is discriminatory in nature must immediately be sent directly to the DOL Civil Rights Center. </a:t>
            </a:r>
          </a:p>
          <a:p>
            <a:endParaRPr lang="en-US" dirty="0"/>
          </a:p>
        </p:txBody>
      </p:sp>
    </p:spTree>
    <p:extLst>
      <p:ext uri="{BB962C8B-B14F-4D97-AF65-F5344CB8AC3E}">
        <p14:creationId xmlns:p14="http://schemas.microsoft.com/office/powerpoint/2010/main" val="3712846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5D933D-CF8E-4ED4-BFE7-62FB32B0CE80}"/>
              </a:ext>
            </a:extLst>
          </p:cNvPr>
          <p:cNvSpPr>
            <a:spLocks noGrp="1"/>
          </p:cNvSpPr>
          <p:nvPr>
            <p:ph type="title"/>
          </p:nvPr>
        </p:nvSpPr>
        <p:spPr>
          <a:xfrm>
            <a:off x="838200" y="557188"/>
            <a:ext cx="10515600" cy="1133499"/>
          </a:xfrm>
        </p:spPr>
        <p:txBody>
          <a:bodyPr>
            <a:normAutofit/>
          </a:bodyPr>
          <a:lstStyle/>
          <a:p>
            <a:pPr algn="ctr"/>
            <a:r>
              <a:rPr lang="en-US">
                <a:latin typeface="+mj-lt"/>
              </a:rPr>
              <a:t>Good Practices for Managing Grievances</a:t>
            </a:r>
          </a:p>
        </p:txBody>
      </p:sp>
      <p:graphicFrame>
        <p:nvGraphicFramePr>
          <p:cNvPr id="5" name="Content Placeholder 2">
            <a:extLst>
              <a:ext uri="{FF2B5EF4-FFF2-40B4-BE49-F238E27FC236}">
                <a16:creationId xmlns:a16="http://schemas.microsoft.com/office/drawing/2014/main" id="{D7F4784E-16E5-7077-DE71-92DB5A8D5B39}"/>
              </a:ext>
            </a:extLst>
          </p:cNvPr>
          <p:cNvGraphicFramePr>
            <a:graphicFrameLocks noGrp="1"/>
          </p:cNvGraphicFramePr>
          <p:nvPr>
            <p:ph idx="1"/>
            <p:extLst>
              <p:ext uri="{D42A27DB-BD31-4B8C-83A1-F6EECF244321}">
                <p14:modId xmlns:p14="http://schemas.microsoft.com/office/powerpoint/2010/main" val="330797442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4074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933D-CF8E-4ED4-BFE7-62FB32B0CE80}"/>
              </a:ext>
            </a:extLst>
          </p:cNvPr>
          <p:cNvSpPr>
            <a:spLocks noGrp="1"/>
          </p:cNvSpPr>
          <p:nvPr>
            <p:ph type="title"/>
          </p:nvPr>
        </p:nvSpPr>
        <p:spPr>
          <a:xfrm>
            <a:off x="838200" y="384057"/>
            <a:ext cx="10515600" cy="1325563"/>
          </a:xfrm>
        </p:spPr>
        <p:txBody>
          <a:bodyPr>
            <a:normAutofit/>
          </a:bodyPr>
          <a:lstStyle/>
          <a:p>
            <a:r>
              <a:rPr lang="en-US" b="1" kern="0" dirty="0">
                <a:solidFill>
                  <a:srgbClr val="000514"/>
                </a:solidFill>
                <a:latin typeface="+mj-lt"/>
              </a:rPr>
              <a:t>Key Reasons </a:t>
            </a:r>
            <a:r>
              <a:rPr lang="en-US" kern="0" dirty="0">
                <a:solidFill>
                  <a:srgbClr val="000514"/>
                </a:solidFill>
                <a:latin typeface="+mj-lt"/>
              </a:rPr>
              <a:t>T</a:t>
            </a:r>
            <a:r>
              <a:rPr lang="en-US" b="1" kern="0" dirty="0">
                <a:solidFill>
                  <a:srgbClr val="000514"/>
                </a:solidFill>
                <a:latin typeface="+mj-lt"/>
              </a:rPr>
              <a:t>hat </a:t>
            </a:r>
            <a:r>
              <a:rPr lang="en-US" kern="0" dirty="0">
                <a:solidFill>
                  <a:srgbClr val="000514"/>
                </a:solidFill>
                <a:latin typeface="+mj-lt"/>
              </a:rPr>
              <a:t>G</a:t>
            </a:r>
            <a:r>
              <a:rPr lang="en-US" b="1" kern="0" dirty="0">
                <a:solidFill>
                  <a:srgbClr val="000514"/>
                </a:solidFill>
                <a:latin typeface="+mj-lt"/>
              </a:rPr>
              <a:t>rievances </a:t>
            </a:r>
            <a:r>
              <a:rPr lang="en-US" kern="0" dirty="0">
                <a:solidFill>
                  <a:srgbClr val="000514"/>
                </a:solidFill>
                <a:latin typeface="+mj-lt"/>
              </a:rPr>
              <a:t>O</a:t>
            </a:r>
            <a:r>
              <a:rPr lang="en-US" b="1" kern="0" dirty="0">
                <a:solidFill>
                  <a:srgbClr val="000514"/>
                </a:solidFill>
                <a:latin typeface="+mj-lt"/>
              </a:rPr>
              <a:t>ccur?</a:t>
            </a:r>
            <a:endParaRPr lang="en-US" dirty="0">
              <a:latin typeface="+mj-lt"/>
            </a:endParaRPr>
          </a:p>
        </p:txBody>
      </p:sp>
      <p:graphicFrame>
        <p:nvGraphicFramePr>
          <p:cNvPr id="5" name="Content Placeholder 2">
            <a:extLst>
              <a:ext uri="{FF2B5EF4-FFF2-40B4-BE49-F238E27FC236}">
                <a16:creationId xmlns:a16="http://schemas.microsoft.com/office/drawing/2014/main" id="{1777269E-EAC1-691B-7E5A-F8DEA4DE0F88}"/>
              </a:ext>
            </a:extLst>
          </p:cNvPr>
          <p:cNvGraphicFramePr>
            <a:graphicFrameLocks noGrp="1"/>
          </p:cNvGraphicFramePr>
          <p:nvPr>
            <p:ph idx="1"/>
            <p:extLst>
              <p:ext uri="{D42A27DB-BD31-4B8C-83A1-F6EECF244321}">
                <p14:modId xmlns:p14="http://schemas.microsoft.com/office/powerpoint/2010/main" val="1310690420"/>
              </p:ext>
            </p:extLst>
          </p:nvPr>
        </p:nvGraphicFramePr>
        <p:xfrm>
          <a:off x="838200" y="16351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153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933D-CF8E-4ED4-BFE7-62FB32B0CE80}"/>
              </a:ext>
            </a:extLst>
          </p:cNvPr>
          <p:cNvSpPr>
            <a:spLocks noGrp="1"/>
          </p:cNvSpPr>
          <p:nvPr>
            <p:ph type="title"/>
          </p:nvPr>
        </p:nvSpPr>
        <p:spPr>
          <a:xfrm>
            <a:off x="838200" y="547687"/>
            <a:ext cx="10515600" cy="1325563"/>
          </a:xfrm>
        </p:spPr>
        <p:txBody>
          <a:bodyPr>
            <a:normAutofit/>
          </a:bodyPr>
          <a:lstStyle/>
          <a:p>
            <a:r>
              <a:rPr lang="en-US" dirty="0">
                <a:latin typeface="+mj-lt"/>
              </a:rPr>
              <a:t>Mitigating Grievances</a:t>
            </a:r>
          </a:p>
        </p:txBody>
      </p:sp>
      <p:graphicFrame>
        <p:nvGraphicFramePr>
          <p:cNvPr id="5" name="Content Placeholder 2">
            <a:extLst>
              <a:ext uri="{FF2B5EF4-FFF2-40B4-BE49-F238E27FC236}">
                <a16:creationId xmlns:a16="http://schemas.microsoft.com/office/drawing/2014/main" id="{96A5E0D5-CC08-613E-B04B-429182280908}"/>
              </a:ext>
            </a:extLst>
          </p:cNvPr>
          <p:cNvGraphicFramePr>
            <a:graphicFrameLocks noGrp="1"/>
          </p:cNvGraphicFramePr>
          <p:nvPr>
            <p:ph idx="1"/>
            <p:extLst>
              <p:ext uri="{D42A27DB-BD31-4B8C-83A1-F6EECF244321}">
                <p14:modId xmlns:p14="http://schemas.microsoft.com/office/powerpoint/2010/main" val="877044082"/>
              </p:ext>
            </p:extLst>
          </p:nvPr>
        </p:nvGraphicFramePr>
        <p:xfrm>
          <a:off x="838200" y="1524000"/>
          <a:ext cx="10515600" cy="4462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0640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8DE5-3FFD-0260-654E-E6945A2572E1}"/>
              </a:ext>
            </a:extLst>
          </p:cNvPr>
          <p:cNvSpPr>
            <a:spLocks noGrp="1"/>
          </p:cNvSpPr>
          <p:nvPr>
            <p:ph type="title"/>
          </p:nvPr>
        </p:nvSpPr>
        <p:spPr>
          <a:xfrm>
            <a:off x="913769" y="502443"/>
            <a:ext cx="10515600" cy="958850"/>
          </a:xfrm>
        </p:spPr>
        <p:txBody>
          <a:bodyPr anchor="b">
            <a:normAutofit fontScale="90000"/>
          </a:bodyPr>
          <a:lstStyle/>
          <a:p>
            <a:r>
              <a:rPr lang="en-US" sz="3700" dirty="0">
                <a:latin typeface="Montserrat" panose="00000500000000000000" pitchFamily="2" charset="0"/>
              </a:rPr>
              <a:t>Coaching and Progressive Discipline – </a:t>
            </a:r>
            <a:br>
              <a:rPr lang="en-US" sz="3700" dirty="0">
                <a:latin typeface="Montserrat" panose="00000500000000000000" pitchFamily="2" charset="0"/>
              </a:rPr>
            </a:br>
            <a:r>
              <a:rPr lang="en-US" sz="3700" dirty="0">
                <a:latin typeface="Montserrat" panose="00000500000000000000" pitchFamily="2" charset="0"/>
              </a:rPr>
              <a:t>Why is it essential?</a:t>
            </a:r>
            <a:endParaRPr lang="en-US" sz="3700" dirty="0">
              <a:solidFill>
                <a:srgbClr val="FFFFFF"/>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54A33E4D-AE2E-75E8-28DD-EAF700F8CEF9}"/>
              </a:ext>
            </a:extLst>
          </p:cNvPr>
          <p:cNvSpPr>
            <a:spLocks noGrp="1"/>
          </p:cNvSpPr>
          <p:nvPr>
            <p:ph idx="1"/>
          </p:nvPr>
        </p:nvSpPr>
        <p:spPr>
          <a:xfrm>
            <a:off x="1119252" y="2004219"/>
            <a:ext cx="10515600" cy="4351338"/>
          </a:xfrm>
        </p:spPr>
        <p:txBody>
          <a:bodyPr vert="horz" lIns="91440" tIns="45720" rIns="91440" bIns="45720" rtlCol="0" anchor="ctr">
            <a:normAutofit fontScale="92500"/>
          </a:bodyPr>
          <a:lstStyle/>
          <a:p>
            <a:r>
              <a:rPr lang="en-US" sz="2800" dirty="0">
                <a:latin typeface="Montserrat"/>
                <a:cs typeface="Arial"/>
              </a:rPr>
              <a:t>By nature of being eligible for the program, the population served by SCSEP has barriers to employment, and many will require coaching to become job ready. </a:t>
            </a:r>
          </a:p>
          <a:p>
            <a:r>
              <a:rPr lang="en-US" sz="2800" dirty="0">
                <a:latin typeface="Montserrat"/>
                <a:cs typeface="Arial"/>
              </a:rPr>
              <a:t>Coaching and Progressive Discipline are about keeping people enrolled in SCSEP – and the correct use of both </a:t>
            </a:r>
            <a:r>
              <a:rPr lang="en-US" sz="2800" dirty="0">
                <a:latin typeface="Montserrat" panose="00000500000000000000" pitchFamily="2" charset="0"/>
                <a:cs typeface="Arial"/>
              </a:rPr>
              <a:t>can help avoid Terminations for Cause and potential grievances.</a:t>
            </a:r>
          </a:p>
          <a:p>
            <a:r>
              <a:rPr lang="en-US" sz="2800" dirty="0">
                <a:latin typeface="Montserrat"/>
                <a:cs typeface="Arial"/>
              </a:rPr>
              <a:t>Projects should seek to correct behavior that could lead to termination with coaching as the first course of action whenever possible. </a:t>
            </a:r>
            <a:r>
              <a:rPr lang="en-US" sz="2600" b="1" i="1" dirty="0">
                <a:latin typeface="Montserrat"/>
                <a:cs typeface="Arial"/>
              </a:rPr>
              <a:t>With discussion and direction, job seekers should be given a chance to correct performance and behavioral issues.</a:t>
            </a:r>
            <a:endParaRPr lang="en-US" sz="2800" dirty="0">
              <a:latin typeface="Montserrat" panose="00000500000000000000" pitchFamily="2" charset="0"/>
              <a:cs typeface="Arial"/>
            </a:endParaRPr>
          </a:p>
          <a:p>
            <a:pPr marL="0" indent="0">
              <a:buNone/>
            </a:pPr>
            <a:endParaRPr lang="en-US" sz="1600" dirty="0"/>
          </a:p>
          <a:p>
            <a:pPr marL="0" indent="0">
              <a:buNone/>
            </a:pPr>
            <a:endParaRPr lang="en-US" sz="1600" dirty="0"/>
          </a:p>
        </p:txBody>
      </p:sp>
      <p:sp>
        <p:nvSpPr>
          <p:cNvPr id="4" name="Slide Number Placeholder 3">
            <a:extLst>
              <a:ext uri="{FF2B5EF4-FFF2-40B4-BE49-F238E27FC236}">
                <a16:creationId xmlns:a16="http://schemas.microsoft.com/office/drawing/2014/main" id="{610F5AC6-9CC1-D6D1-DA5E-37F5A581115D}"/>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721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933D-CF8E-4ED4-BFE7-62FB32B0CE80}"/>
              </a:ext>
            </a:extLst>
          </p:cNvPr>
          <p:cNvSpPr>
            <a:spLocks noGrp="1"/>
          </p:cNvSpPr>
          <p:nvPr>
            <p:ph type="title"/>
          </p:nvPr>
        </p:nvSpPr>
        <p:spPr>
          <a:xfrm>
            <a:off x="838200" y="547687"/>
            <a:ext cx="10515600" cy="1325563"/>
          </a:xfrm>
        </p:spPr>
        <p:txBody>
          <a:bodyPr>
            <a:normAutofit/>
          </a:bodyPr>
          <a:lstStyle/>
          <a:p>
            <a:r>
              <a:rPr lang="en-US" dirty="0">
                <a:latin typeface="+mj-lt"/>
              </a:rPr>
              <a:t>Mitigating Grievances (continued)</a:t>
            </a:r>
          </a:p>
        </p:txBody>
      </p:sp>
      <p:graphicFrame>
        <p:nvGraphicFramePr>
          <p:cNvPr id="5" name="Content Placeholder 2">
            <a:extLst>
              <a:ext uri="{FF2B5EF4-FFF2-40B4-BE49-F238E27FC236}">
                <a16:creationId xmlns:a16="http://schemas.microsoft.com/office/drawing/2014/main" id="{25A03293-4E13-96DB-3D88-7722C78E9BCD}"/>
              </a:ext>
            </a:extLst>
          </p:cNvPr>
          <p:cNvGraphicFramePr>
            <a:graphicFrameLocks noGrp="1"/>
          </p:cNvGraphicFramePr>
          <p:nvPr>
            <p:ph idx="1"/>
            <p:extLst>
              <p:ext uri="{D42A27DB-BD31-4B8C-83A1-F6EECF244321}">
                <p14:modId xmlns:p14="http://schemas.microsoft.com/office/powerpoint/2010/main" val="2802998267"/>
              </p:ext>
            </p:extLst>
          </p:nvPr>
        </p:nvGraphicFramePr>
        <p:xfrm>
          <a:off x="838200" y="16351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1670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98AF1A-1828-C361-3775-6B9081A7151D}"/>
              </a:ext>
            </a:extLst>
          </p:cNvPr>
          <p:cNvPicPr>
            <a:picLocks noChangeAspect="1"/>
          </p:cNvPicPr>
          <p:nvPr/>
        </p:nvPicPr>
        <p:blipFill rotWithShape="1">
          <a:blip r:embed="rId2">
            <a:duotone>
              <a:prstClr val="black"/>
              <a:srgbClr val="E7E6E6">
                <a:tint val="45000"/>
                <a:satMod val="400000"/>
              </a:srgbClr>
            </a:duotone>
            <a:alphaModFix amt="25000"/>
          </a:blip>
          <a:srcRect t="3919" b="19289"/>
          <a:stretch/>
        </p:blipFill>
        <p:spPr>
          <a:xfrm>
            <a:off x="20" y="-85051"/>
            <a:ext cx="12191980" cy="6857990"/>
          </a:xfrm>
          <a:prstGeom prst="rect">
            <a:avLst/>
          </a:prstGeom>
          <a:solidFill>
            <a:schemeClr val="tx1"/>
          </a:solidFill>
        </p:spPr>
      </p:pic>
      <p:sp>
        <p:nvSpPr>
          <p:cNvPr id="2" name="Title 1">
            <a:extLst>
              <a:ext uri="{FF2B5EF4-FFF2-40B4-BE49-F238E27FC236}">
                <a16:creationId xmlns:a16="http://schemas.microsoft.com/office/drawing/2014/main" id="{98FE63B3-491A-A38F-85CF-47E8AFFC760F}"/>
              </a:ext>
            </a:extLst>
          </p:cNvPr>
          <p:cNvSpPr>
            <a:spLocks noGrp="1"/>
          </p:cNvSpPr>
          <p:nvPr>
            <p:ph type="title"/>
          </p:nvPr>
        </p:nvSpPr>
        <p:spPr>
          <a:xfrm>
            <a:off x="838200" y="43993"/>
            <a:ext cx="10515600" cy="1325563"/>
          </a:xfrm>
        </p:spPr>
        <p:txBody>
          <a:bodyPr>
            <a:normAutofit/>
          </a:bodyPr>
          <a:lstStyle/>
          <a:p>
            <a:pPr algn="ctr"/>
            <a:r>
              <a:rPr lang="en-US" b="1" dirty="0">
                <a:solidFill>
                  <a:schemeClr val="accent1">
                    <a:lumMod val="50000"/>
                  </a:schemeClr>
                </a:solidFill>
                <a:latin typeface="Montserrat"/>
                <a:cs typeface="Arial"/>
              </a:rPr>
              <a:t>Training Takeaways</a:t>
            </a:r>
            <a:endParaRPr lang="en-US" b="1" dirty="0">
              <a:solidFill>
                <a:schemeClr val="accent1">
                  <a:lumMod val="50000"/>
                </a:schemeClr>
              </a:solidFill>
              <a:latin typeface="Montserrat"/>
            </a:endParaRPr>
          </a:p>
        </p:txBody>
      </p:sp>
      <p:graphicFrame>
        <p:nvGraphicFramePr>
          <p:cNvPr id="5" name="Content Placeholder 2">
            <a:extLst>
              <a:ext uri="{FF2B5EF4-FFF2-40B4-BE49-F238E27FC236}">
                <a16:creationId xmlns:a16="http://schemas.microsoft.com/office/drawing/2014/main" id="{71945EA5-8161-55A7-F345-4BC0D779187F}"/>
              </a:ext>
            </a:extLst>
          </p:cNvPr>
          <p:cNvGraphicFramePr>
            <a:graphicFrameLocks noGrp="1"/>
          </p:cNvGraphicFramePr>
          <p:nvPr>
            <p:ph idx="1"/>
            <p:extLst>
              <p:ext uri="{D42A27DB-BD31-4B8C-83A1-F6EECF244321}">
                <p14:modId xmlns:p14="http://schemas.microsoft.com/office/powerpoint/2010/main" val="2259758289"/>
              </p:ext>
            </p:extLst>
          </p:nvPr>
        </p:nvGraphicFramePr>
        <p:xfrm>
          <a:off x="508000" y="1219200"/>
          <a:ext cx="11391900" cy="5274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32BB27A-502F-7BA9-C839-8AA8B30CD1C2}"/>
              </a:ext>
            </a:extLst>
          </p:cNvPr>
          <p:cNvSpPr txBox="1"/>
          <p:nvPr/>
        </p:nvSpPr>
        <p:spPr>
          <a:xfrm>
            <a:off x="3319646" y="1683664"/>
            <a:ext cx="1915427" cy="2339102"/>
          </a:xfrm>
          <a:prstGeom prst="rect">
            <a:avLst/>
          </a:prstGeom>
          <a:noFill/>
        </p:spPr>
        <p:txBody>
          <a:bodyPr wrap="square" rtlCol="0">
            <a:spAutoFit/>
          </a:bodyPr>
          <a:lstStyle/>
          <a:p>
            <a:pPr algn="ctr"/>
            <a:r>
              <a:rPr lang="en-US" sz="1600" b="1" dirty="0">
                <a:solidFill>
                  <a:schemeClr val="bg1"/>
                </a:solidFill>
                <a:latin typeface="Montserrat" panose="00000500000000000000" pitchFamily="2" charset="0"/>
                <a:cs typeface="Arial"/>
              </a:rPr>
              <a:t>Coaching and communication  comes first! Talk to job seekers when issues arise. Document the outcome.</a:t>
            </a:r>
            <a:endParaRPr lang="en-US" sz="1600" b="1" dirty="0">
              <a:solidFill>
                <a:schemeClr val="bg1"/>
              </a:solidFill>
            </a:endParaRPr>
          </a:p>
          <a:p>
            <a:endParaRPr lang="en-US" dirty="0">
              <a:solidFill>
                <a:srgbClr val="F75A1C"/>
              </a:solidFill>
            </a:endParaRPr>
          </a:p>
        </p:txBody>
      </p:sp>
    </p:spTree>
    <p:extLst>
      <p:ext uri="{BB962C8B-B14F-4D97-AF65-F5344CB8AC3E}">
        <p14:creationId xmlns:p14="http://schemas.microsoft.com/office/powerpoint/2010/main" val="1745205249"/>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A60E-E2D2-0329-6201-83E0BABC0635}"/>
              </a:ext>
            </a:extLst>
          </p:cNvPr>
          <p:cNvSpPr>
            <a:spLocks noGrp="1"/>
          </p:cNvSpPr>
          <p:nvPr>
            <p:ph type="title"/>
          </p:nvPr>
        </p:nvSpPr>
        <p:spPr>
          <a:xfrm>
            <a:off x="739433" y="694997"/>
            <a:ext cx="11211079" cy="958850"/>
          </a:xfrm>
        </p:spPr>
        <p:txBody>
          <a:bodyPr>
            <a:normAutofit/>
          </a:bodyPr>
          <a:lstStyle/>
          <a:p>
            <a:r>
              <a:rPr lang="en-US" dirty="0">
                <a:solidFill>
                  <a:srgbClr val="F75A1C"/>
                </a:solidFill>
                <a:latin typeface="Montserrat" panose="00000500000000000000" pitchFamily="2" charset="0"/>
                <a:cs typeface="Arial"/>
              </a:rPr>
              <a:t>Scenarios for Group Discussion</a:t>
            </a:r>
            <a:endParaRPr lang="en-US" dirty="0">
              <a:latin typeface="Montserrat" panose="00000500000000000000" pitchFamily="2" charset="0"/>
            </a:endParaRPr>
          </a:p>
        </p:txBody>
      </p:sp>
      <p:sp>
        <p:nvSpPr>
          <p:cNvPr id="3" name="Content Placeholder 2">
            <a:extLst>
              <a:ext uri="{FF2B5EF4-FFF2-40B4-BE49-F238E27FC236}">
                <a16:creationId xmlns:a16="http://schemas.microsoft.com/office/drawing/2014/main" id="{4AE6D7D4-1C3B-9E1C-7356-527592BBB0F8}"/>
              </a:ext>
            </a:extLst>
          </p:cNvPr>
          <p:cNvSpPr>
            <a:spLocks noGrp="1"/>
          </p:cNvSpPr>
          <p:nvPr>
            <p:ph idx="1"/>
          </p:nvPr>
        </p:nvSpPr>
        <p:spPr>
          <a:xfrm>
            <a:off x="907235" y="1653847"/>
            <a:ext cx="10515600" cy="4351338"/>
          </a:xfrm>
        </p:spPr>
        <p:txBody>
          <a:bodyPr vert="horz" lIns="91440" tIns="45720" rIns="91440" bIns="45720" rtlCol="0" anchor="t">
            <a:normAutofit fontScale="92500" lnSpcReduction="20000"/>
          </a:bodyPr>
          <a:lstStyle/>
          <a:p>
            <a:pPr marL="0" indent="0">
              <a:buNone/>
            </a:pPr>
            <a:r>
              <a:rPr lang="en-US" sz="3600" b="1" dirty="0">
                <a:latin typeface="Montserrat" panose="00000500000000000000" pitchFamily="2" charset="0"/>
                <a:cs typeface="Arial"/>
              </a:rPr>
              <a:t>How should we handle these challenging scenarios? </a:t>
            </a:r>
          </a:p>
          <a:p>
            <a:r>
              <a:rPr lang="en-US" sz="3600" dirty="0">
                <a:solidFill>
                  <a:srgbClr val="000514"/>
                </a:solidFill>
                <a:latin typeface="Montserrat" panose="00000500000000000000" pitchFamily="2" charset="0"/>
                <a:cs typeface="Arial"/>
              </a:rPr>
              <a:t>The Host Agency doesn’t want the job seeker to return – does the termination from the Host Agency mean they are terminated from SCSEP?</a:t>
            </a:r>
          </a:p>
          <a:p>
            <a:r>
              <a:rPr lang="en-US" sz="3600" dirty="0">
                <a:solidFill>
                  <a:srgbClr val="000514"/>
                </a:solidFill>
                <a:latin typeface="Montserrat" panose="00000500000000000000" pitchFamily="2" charset="0"/>
                <a:cs typeface="Arial"/>
              </a:rPr>
              <a:t>The job seeker does not have a Host Agency – can we terminate them?</a:t>
            </a:r>
          </a:p>
          <a:p>
            <a:r>
              <a:rPr lang="en-US" sz="3600" dirty="0">
                <a:solidFill>
                  <a:srgbClr val="000514"/>
                </a:solidFill>
                <a:latin typeface="Montserrat" panose="00000500000000000000" pitchFamily="2" charset="0"/>
                <a:cs typeface="Arial"/>
              </a:rPr>
              <a:t>The job seeker was on administrative break for too long – can we terminate them?</a:t>
            </a:r>
          </a:p>
          <a:p>
            <a:pPr lvl="1">
              <a:spcBef>
                <a:spcPts val="300"/>
              </a:spcBef>
              <a:spcAft>
                <a:spcPts val="400"/>
              </a:spcAft>
              <a:buClr>
                <a:srgbClr val="767171"/>
              </a:buClr>
            </a:pPr>
            <a:endParaRPr lang="en-US" dirty="0">
              <a:latin typeface="Arial"/>
              <a:cs typeface="Arial"/>
            </a:endParaRPr>
          </a:p>
          <a:p>
            <a:pPr lvl="1">
              <a:spcBef>
                <a:spcPts val="300"/>
              </a:spcBef>
              <a:spcAft>
                <a:spcPts val="400"/>
              </a:spcAft>
              <a:buClr>
                <a:srgbClr val="767171"/>
              </a:buClr>
            </a:pPr>
            <a:endParaRPr lang="en-US" dirty="0">
              <a:latin typeface="Arial"/>
              <a:cs typeface="Arial"/>
            </a:endParaRPr>
          </a:p>
          <a:p>
            <a:endParaRPr lang="en-US" sz="2400" dirty="0">
              <a:latin typeface="Arial"/>
            </a:endParaRPr>
          </a:p>
          <a:p>
            <a:pPr marL="0" indent="0">
              <a:buNone/>
            </a:pPr>
            <a:endParaRPr lang="en-US" dirty="0"/>
          </a:p>
        </p:txBody>
      </p:sp>
      <p:sp>
        <p:nvSpPr>
          <p:cNvPr id="4" name="Slide Number Placeholder 3">
            <a:extLst>
              <a:ext uri="{FF2B5EF4-FFF2-40B4-BE49-F238E27FC236}">
                <a16:creationId xmlns:a16="http://schemas.microsoft.com/office/drawing/2014/main" id="{5364B9B5-A9DA-E0AA-F02E-330F443F4B0D}"/>
              </a:ext>
            </a:extLst>
          </p:cNvPr>
          <p:cNvSpPr>
            <a:spLocks noGrp="1"/>
          </p:cNvSpPr>
          <p:nvPr>
            <p:ph type="sldNum" sz="quarter" idx="12"/>
          </p:nvPr>
        </p:nvSpPr>
        <p:spPr/>
        <p:txBody>
          <a:bodyPr/>
          <a:lstStyle/>
          <a:p>
            <a:fld id="{BEED455F-700D-BA4B-B3F6-B4E03929F5E0}" type="slidenum">
              <a:rPr lang="en-US" smtClean="0"/>
              <a:pPr/>
              <a:t>42</a:t>
            </a:fld>
            <a:endParaRPr lang="en-US"/>
          </a:p>
        </p:txBody>
      </p:sp>
    </p:spTree>
    <p:extLst>
      <p:ext uri="{BB962C8B-B14F-4D97-AF65-F5344CB8AC3E}">
        <p14:creationId xmlns:p14="http://schemas.microsoft.com/office/powerpoint/2010/main" val="1737890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Provided by Business Website">
            <a:extLst>
              <a:ext uri="{FF2B5EF4-FFF2-40B4-BE49-F238E27FC236}">
                <a16:creationId xmlns:a16="http://schemas.microsoft.com/office/drawing/2014/main" id="{36CA546D-A86A-3607-8F99-352A4B52FE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49" r="19276" b="134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D16988-1472-48F0-A24C-BDDE4C40A15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solidFill>
                  <a:schemeClr val="accent1">
                    <a:lumMod val="50000"/>
                  </a:schemeClr>
                </a:solidFill>
                <a:latin typeface="Montserrat" panose="00000500000000000000" pitchFamily="2" charset="0"/>
                <a:cs typeface="Arial"/>
              </a:rPr>
              <a:t>Questions? </a:t>
            </a:r>
            <a:br>
              <a:rPr lang="en-US" sz="4800" b="1" dirty="0">
                <a:solidFill>
                  <a:schemeClr val="accent1">
                    <a:lumMod val="50000"/>
                  </a:schemeClr>
                </a:solidFill>
                <a:latin typeface="Montserrat" panose="00000500000000000000" pitchFamily="2" charset="0"/>
                <a:cs typeface="Arial"/>
              </a:rPr>
            </a:br>
            <a:br>
              <a:rPr lang="en-US" sz="4800" b="1" dirty="0">
                <a:solidFill>
                  <a:schemeClr val="accent1">
                    <a:lumMod val="50000"/>
                  </a:schemeClr>
                </a:solidFill>
                <a:latin typeface="Montserrat" panose="00000500000000000000" pitchFamily="2" charset="0"/>
                <a:cs typeface="Arial"/>
              </a:rPr>
            </a:br>
            <a:r>
              <a:rPr lang="en-US" sz="4800" b="1" dirty="0">
                <a:solidFill>
                  <a:schemeClr val="accent1">
                    <a:lumMod val="50000"/>
                  </a:schemeClr>
                </a:solidFill>
                <a:latin typeface="Montserrat" panose="00000500000000000000" pitchFamily="2" charset="0"/>
                <a:cs typeface="Arial"/>
              </a:rPr>
              <a:t>Thank you!</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69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8DE5-3FFD-0260-654E-E6945A2572E1}"/>
              </a:ext>
            </a:extLst>
          </p:cNvPr>
          <p:cNvSpPr>
            <a:spLocks noGrp="1"/>
          </p:cNvSpPr>
          <p:nvPr>
            <p:ph type="title"/>
          </p:nvPr>
        </p:nvSpPr>
        <p:spPr>
          <a:xfrm>
            <a:off x="913769" y="502443"/>
            <a:ext cx="10515600" cy="958850"/>
          </a:xfrm>
        </p:spPr>
        <p:txBody>
          <a:bodyPr anchor="b">
            <a:normAutofit fontScale="90000"/>
          </a:bodyPr>
          <a:lstStyle/>
          <a:p>
            <a:r>
              <a:rPr lang="en-US" sz="3700" dirty="0">
                <a:latin typeface="Montserrat" panose="00000500000000000000" pitchFamily="2" charset="0"/>
              </a:rPr>
              <a:t>Coaching and Progressive Discipline – </a:t>
            </a:r>
            <a:br>
              <a:rPr lang="en-US" sz="3700" dirty="0">
                <a:latin typeface="Montserrat" panose="00000500000000000000" pitchFamily="2" charset="0"/>
              </a:rPr>
            </a:br>
            <a:r>
              <a:rPr lang="en-US" sz="3700" dirty="0">
                <a:latin typeface="Montserrat" panose="00000500000000000000" pitchFamily="2" charset="0"/>
              </a:rPr>
              <a:t>Why is it essential? (continued)</a:t>
            </a:r>
            <a:endParaRPr lang="en-US" sz="3700" dirty="0">
              <a:solidFill>
                <a:srgbClr val="FFFFFF"/>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54A33E4D-AE2E-75E8-28DD-EAF700F8CEF9}"/>
              </a:ext>
            </a:extLst>
          </p:cNvPr>
          <p:cNvSpPr>
            <a:spLocks noGrp="1"/>
          </p:cNvSpPr>
          <p:nvPr>
            <p:ph idx="1"/>
          </p:nvPr>
        </p:nvSpPr>
        <p:spPr>
          <a:xfrm>
            <a:off x="1119252" y="2151812"/>
            <a:ext cx="10515600" cy="4351338"/>
          </a:xfrm>
        </p:spPr>
        <p:txBody>
          <a:bodyPr vert="horz" lIns="91440" tIns="45720" rIns="91440" bIns="45720" rtlCol="0" anchor="ctr">
            <a:normAutofit fontScale="92500" lnSpcReduction="20000"/>
          </a:bodyPr>
          <a:lstStyle/>
          <a:p>
            <a:r>
              <a:rPr lang="en-US" sz="2800" dirty="0">
                <a:latin typeface="+mj-lt"/>
                <a:cs typeface="Arial"/>
              </a:rPr>
              <a:t>All documentation, including coaching efforts, must be recorded in the job seeker's records. </a:t>
            </a:r>
          </a:p>
          <a:p>
            <a:r>
              <a:rPr lang="en-US" sz="2800" dirty="0">
                <a:latin typeface="+mj-lt"/>
              </a:rPr>
              <a:t>Progressive Discipline is the formal process which is important for due process, documentation, and tracking interactions with job seekers. </a:t>
            </a:r>
            <a:r>
              <a:rPr lang="en-US" sz="2800" dirty="0">
                <a:latin typeface="+mn-lt"/>
                <a:cs typeface="Arial"/>
              </a:rPr>
              <a:t>SCSEP projects must t</a:t>
            </a:r>
            <a:r>
              <a:rPr lang="en-US" sz="2800" dirty="0">
                <a:effectLst/>
                <a:latin typeface="+mn-lt"/>
                <a:cs typeface="Arial"/>
              </a:rPr>
              <a:t>horoughly document infractions that could lead to Termination for Cause.</a:t>
            </a:r>
          </a:p>
          <a:p>
            <a:r>
              <a:rPr lang="en-US" sz="2800" dirty="0">
                <a:latin typeface="+mj-lt"/>
              </a:rPr>
              <a:t>Following the established Progressive Discipline action steps is essential to protect the SCSEP from potential grievances. Job seekers may still file grievances when dissatisfied, but subgrantees will be better equipped to respond to them if they have followed and documented all Progressive Discipline steps.</a:t>
            </a:r>
          </a:p>
          <a:p>
            <a:endParaRPr lang="en-US" sz="2800" dirty="0">
              <a:effectLst/>
              <a:latin typeface="+mn-lt"/>
              <a:cs typeface="Arial"/>
            </a:endParaRPr>
          </a:p>
          <a:p>
            <a:pPr marL="0" indent="0">
              <a:buNone/>
            </a:pPr>
            <a:endParaRPr lang="en-US" sz="1600" dirty="0"/>
          </a:p>
          <a:p>
            <a:pPr marL="0" indent="0">
              <a:buNone/>
            </a:pPr>
            <a:endParaRPr lang="en-US" sz="1600" dirty="0"/>
          </a:p>
        </p:txBody>
      </p:sp>
      <p:sp>
        <p:nvSpPr>
          <p:cNvPr id="4" name="Slide Number Placeholder 3">
            <a:extLst>
              <a:ext uri="{FF2B5EF4-FFF2-40B4-BE49-F238E27FC236}">
                <a16:creationId xmlns:a16="http://schemas.microsoft.com/office/drawing/2014/main" id="{610F5AC6-9CC1-D6D1-DA5E-37F5A581115D}"/>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74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7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75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 name="Title 1">
            <a:extLst>
              <a:ext uri="{FF2B5EF4-FFF2-40B4-BE49-F238E27FC236}">
                <a16:creationId xmlns:a16="http://schemas.microsoft.com/office/drawing/2014/main" id="{0E07F79E-53F4-4A35-E2C0-85A3B6DDCFC0}"/>
              </a:ext>
            </a:extLst>
          </p:cNvPr>
          <p:cNvSpPr>
            <a:spLocks noGrp="1"/>
          </p:cNvSpPr>
          <p:nvPr>
            <p:ph type="title"/>
          </p:nvPr>
        </p:nvSpPr>
        <p:spPr>
          <a:xfrm>
            <a:off x="837399" y="294538"/>
            <a:ext cx="10430152" cy="1033669"/>
          </a:xfrm>
        </p:spPr>
        <p:txBody>
          <a:bodyPr>
            <a:normAutofit fontScale="90000"/>
          </a:bodyPr>
          <a:lstStyle/>
          <a:p>
            <a:pPr algn="ctr"/>
            <a:r>
              <a:rPr lang="en-US" sz="3700" dirty="0">
                <a:solidFill>
                  <a:srgbClr val="FFFFFF"/>
                </a:solidFill>
                <a:latin typeface="Montserrat" panose="00000500000000000000" pitchFamily="2" charset="0"/>
                <a:cs typeface="Arial"/>
              </a:rPr>
              <a:t>Setting the Scene for Open Communication with Job Seekers</a:t>
            </a:r>
            <a:endParaRPr lang="en-US" sz="3700" dirty="0">
              <a:solidFill>
                <a:srgbClr val="FFFFFF"/>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BF464C9E-B209-CDE9-FADE-354F1C3E27B5}"/>
              </a:ext>
            </a:extLst>
          </p:cNvPr>
          <p:cNvSpPr>
            <a:spLocks noGrp="1"/>
          </p:cNvSpPr>
          <p:nvPr>
            <p:ph idx="1"/>
          </p:nvPr>
        </p:nvSpPr>
        <p:spPr>
          <a:xfrm>
            <a:off x="692148" y="2311085"/>
            <a:ext cx="10807699" cy="4509472"/>
          </a:xfrm>
        </p:spPr>
        <p:txBody>
          <a:bodyPr vert="horz" lIns="91440" tIns="45720" rIns="91440" bIns="45720" rtlCol="0" anchor="ctr">
            <a:normAutofit fontScale="92500" lnSpcReduction="10000"/>
          </a:bodyPr>
          <a:lstStyle/>
          <a:p>
            <a:r>
              <a:rPr lang="en-US" sz="2800" dirty="0">
                <a:latin typeface="Montserrat" panose="00000500000000000000" pitchFamily="2" charset="0"/>
                <a:cs typeface="Arial"/>
              </a:rPr>
              <a:t>Through the Assessment and Individual Employment Plan (IEP) process, project staff will learn more about the job seeker. Use this opportunity to understand what Supportive Services may be needed to help them succeed in their training.</a:t>
            </a:r>
          </a:p>
          <a:p>
            <a:pPr lvl="1"/>
            <a:r>
              <a:rPr lang="en-US" sz="2400" dirty="0">
                <a:latin typeface="+mj-lt"/>
              </a:rPr>
              <a:t>Job seekers need to know that we can’t help if they don’t communicate a problem – a lot of times a behavioral issue will be tied to soft skills, but other workplace challenges can arise from an unmet Supportive Service need.</a:t>
            </a:r>
            <a:endParaRPr lang="en-US" sz="2400" dirty="0">
              <a:latin typeface="+mj-lt"/>
              <a:cs typeface="Arial"/>
            </a:endParaRPr>
          </a:p>
          <a:p>
            <a:r>
              <a:rPr lang="en-US" sz="2800" dirty="0">
                <a:latin typeface="Montserrat" panose="00000500000000000000" pitchFamily="2" charset="0"/>
                <a:cs typeface="Arial"/>
              </a:rPr>
              <a:t>At orientation, subgrantees must review SCSEP policies and expectations for continued enrollment. </a:t>
            </a:r>
          </a:p>
          <a:p>
            <a:r>
              <a:rPr lang="en-US" sz="2800" dirty="0">
                <a:latin typeface="Montserrat" panose="00000500000000000000" pitchFamily="2" charset="0"/>
                <a:cs typeface="Arial"/>
              </a:rPr>
              <a:t>It’s a good practice to reiterate the need for strong communication during the Reassessment and annual Recertification process. </a:t>
            </a:r>
          </a:p>
          <a:p>
            <a:pPr marL="0" indent="0">
              <a:buNone/>
            </a:pPr>
            <a:endParaRPr lang="en-US" sz="2800" dirty="0">
              <a:latin typeface="Montserrat" panose="00000500000000000000" pitchFamily="2" charset="0"/>
              <a:cs typeface="Arial"/>
            </a:endParaRPr>
          </a:p>
          <a:p>
            <a:pPr marL="0" indent="0">
              <a:buNone/>
            </a:pPr>
            <a:endParaRPr lang="en-US" sz="2800" dirty="0">
              <a:latin typeface="Montserrat" panose="00000500000000000000" pitchFamily="2" charset="0"/>
              <a:cs typeface="Arial"/>
            </a:endParaRPr>
          </a:p>
          <a:p>
            <a:endParaRPr lang="en-US" sz="2000" dirty="0"/>
          </a:p>
        </p:txBody>
      </p:sp>
      <p:sp>
        <p:nvSpPr>
          <p:cNvPr id="4" name="Slide Number Placeholder 3">
            <a:extLst>
              <a:ext uri="{FF2B5EF4-FFF2-40B4-BE49-F238E27FC236}">
                <a16:creationId xmlns:a16="http://schemas.microsoft.com/office/drawing/2014/main" id="{B2B19ADD-933F-34AA-B868-8364BEA4A3B7}"/>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20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 name="Title 1">
            <a:extLst>
              <a:ext uri="{FF2B5EF4-FFF2-40B4-BE49-F238E27FC236}">
                <a16:creationId xmlns:a16="http://schemas.microsoft.com/office/drawing/2014/main" id="{0E07F79E-53F4-4A35-E2C0-85A3B6DDCFC0}"/>
              </a:ext>
            </a:extLst>
          </p:cNvPr>
          <p:cNvSpPr>
            <a:spLocks noGrp="1"/>
          </p:cNvSpPr>
          <p:nvPr>
            <p:ph type="title"/>
          </p:nvPr>
        </p:nvSpPr>
        <p:spPr>
          <a:xfrm>
            <a:off x="837399" y="294538"/>
            <a:ext cx="10430152" cy="1033669"/>
          </a:xfrm>
        </p:spPr>
        <p:txBody>
          <a:bodyPr>
            <a:normAutofit fontScale="90000"/>
          </a:bodyPr>
          <a:lstStyle/>
          <a:p>
            <a:r>
              <a:rPr lang="en-US" sz="3700" dirty="0">
                <a:solidFill>
                  <a:srgbClr val="FFFFFF"/>
                </a:solidFill>
                <a:latin typeface="Montserrat" panose="00000500000000000000" pitchFamily="2" charset="0"/>
                <a:cs typeface="Arial"/>
              </a:rPr>
              <a:t>Setting the Scene for Open Communication with Host Agency Supervisors</a:t>
            </a:r>
            <a:endParaRPr lang="en-US" sz="3700" dirty="0">
              <a:solidFill>
                <a:srgbClr val="FFFFFF"/>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BF464C9E-B209-CDE9-FADE-354F1C3E27B5}"/>
              </a:ext>
            </a:extLst>
          </p:cNvPr>
          <p:cNvSpPr>
            <a:spLocks noGrp="1"/>
          </p:cNvSpPr>
          <p:nvPr>
            <p:ph idx="1"/>
          </p:nvPr>
        </p:nvSpPr>
        <p:spPr>
          <a:xfrm>
            <a:off x="692148" y="2479795"/>
            <a:ext cx="10807699" cy="4509472"/>
          </a:xfrm>
        </p:spPr>
        <p:txBody>
          <a:bodyPr vert="horz" lIns="91440" tIns="45720" rIns="91440" bIns="45720" rtlCol="0" anchor="ctr">
            <a:normAutofit fontScale="85000" lnSpcReduction="10000"/>
          </a:bodyPr>
          <a:lstStyle/>
          <a:p>
            <a:r>
              <a:rPr lang="en-US" sz="2600" dirty="0">
                <a:latin typeface="+mj-lt"/>
                <a:cs typeface="Arial"/>
              </a:rPr>
              <a:t>Establish an open-door policy with Host Agency supervisors at the onset of partnership and each year during the Host Agency Agreement signatory process – feedback on performance is critical throughout the Community Service Assignment. </a:t>
            </a:r>
            <a:endParaRPr lang="en-US" sz="2600" kern="0" dirty="0">
              <a:solidFill>
                <a:srgbClr val="000514"/>
              </a:solidFill>
              <a:latin typeface="+mj-lt"/>
            </a:endParaRPr>
          </a:p>
          <a:p>
            <a:r>
              <a:rPr lang="en-US" sz="2600" kern="0" dirty="0">
                <a:solidFill>
                  <a:srgbClr val="000514"/>
                </a:solidFill>
                <a:latin typeface="+mj-lt"/>
              </a:rPr>
              <a:t>Host Agency supervisors should communicate with job seekers when their performance is not meeting expectations and discuss what needs to improve. It is important to course-correct poor performance as soon as it is observed.</a:t>
            </a:r>
          </a:p>
          <a:p>
            <a:r>
              <a:rPr lang="en-US" sz="2600" kern="0" dirty="0">
                <a:solidFill>
                  <a:srgbClr val="000514"/>
                </a:solidFill>
                <a:latin typeface="+mj-lt"/>
              </a:rPr>
              <a:t>Host Agency supervisors should notify the subgrantee if unsatisfactory performance continues after providing feedback.</a:t>
            </a:r>
          </a:p>
          <a:p>
            <a:r>
              <a:rPr lang="en-US" sz="2600" kern="0" dirty="0">
                <a:solidFill>
                  <a:srgbClr val="000514"/>
                </a:solidFill>
                <a:latin typeface="+mj-lt"/>
              </a:rPr>
              <a:t>Let Host Agency supervisors know that job seekers are subject to coaching and Progressive Discipline and can file a grievance if they believe they are not treated fairly while enrolled in SCSEP. Host Agencies are valuable partners in helping mitigate future grievances through appropriate responses to issues that arise during training. </a:t>
            </a:r>
            <a:endParaRPr lang="en-US" sz="2600" kern="0" dirty="0">
              <a:solidFill>
                <a:srgbClr val="000514"/>
              </a:solidFill>
            </a:endParaRPr>
          </a:p>
          <a:p>
            <a:pPr lvl="1" eaLnBrk="0" fontAlgn="base" hangingPunct="0">
              <a:lnSpc>
                <a:spcPct val="100000"/>
              </a:lnSpc>
              <a:spcBef>
                <a:spcPts val="600"/>
              </a:spcBef>
              <a:spcAft>
                <a:spcPct val="30000"/>
              </a:spcAft>
              <a:buClr>
                <a:schemeClr val="accent1">
                  <a:lumMod val="75000"/>
                </a:schemeClr>
              </a:buClr>
              <a:buSzPct val="100000"/>
              <a:buFont typeface="Wingdings" panose="05000000000000000000" pitchFamily="2" charset="2"/>
              <a:buChar char="§"/>
            </a:pPr>
            <a:endParaRPr lang="en-US" sz="2700" kern="0" dirty="0">
              <a:solidFill>
                <a:srgbClr val="000514"/>
              </a:solidFill>
            </a:endParaRPr>
          </a:p>
          <a:p>
            <a:pPr marL="0" indent="0">
              <a:buNone/>
            </a:pPr>
            <a:endParaRPr lang="en-US" sz="2800" dirty="0">
              <a:latin typeface="Montserrat" panose="00000500000000000000" pitchFamily="2" charset="0"/>
              <a:cs typeface="Arial"/>
            </a:endParaRPr>
          </a:p>
          <a:p>
            <a:pPr marL="0" indent="0">
              <a:buNone/>
            </a:pPr>
            <a:endParaRPr lang="en-US" sz="2800" dirty="0">
              <a:latin typeface="Montserrat" panose="00000500000000000000" pitchFamily="2" charset="0"/>
              <a:cs typeface="Arial"/>
            </a:endParaRPr>
          </a:p>
          <a:p>
            <a:endParaRPr lang="en-US" sz="2000" dirty="0"/>
          </a:p>
        </p:txBody>
      </p:sp>
      <p:sp>
        <p:nvSpPr>
          <p:cNvPr id="4" name="Slide Number Placeholder 3">
            <a:extLst>
              <a:ext uri="{FF2B5EF4-FFF2-40B4-BE49-F238E27FC236}">
                <a16:creationId xmlns:a16="http://schemas.microsoft.com/office/drawing/2014/main" id="{B2B19ADD-933F-34AA-B868-8364BEA4A3B7}"/>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ED455F-700D-BA4B-B3F6-B4E03929F5E0}" type="slidenum">
              <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1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918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ight bulb on yellow background with sketched light beams and cord">
            <a:extLst>
              <a:ext uri="{FF2B5EF4-FFF2-40B4-BE49-F238E27FC236}">
                <a16:creationId xmlns:a16="http://schemas.microsoft.com/office/drawing/2014/main" id="{92A6BE56-81A4-0175-3EB3-EACD18290465}"/>
              </a:ext>
            </a:extLst>
          </p:cNvPr>
          <p:cNvPicPr>
            <a:picLocks noChangeAspect="1"/>
          </p:cNvPicPr>
          <p:nvPr/>
        </p:nvPicPr>
        <p:blipFill rotWithShape="1">
          <a:blip r:embed="rId3"/>
          <a:srcRect l="13286"/>
          <a:stretch/>
        </p:blipFill>
        <p:spPr>
          <a:xfrm>
            <a:off x="-4465673" y="-15939"/>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07F79E-53F4-4A35-E2C0-85A3B6DDCFC0}"/>
              </a:ext>
            </a:extLst>
          </p:cNvPr>
          <p:cNvSpPr>
            <a:spLocks noGrp="1"/>
          </p:cNvSpPr>
          <p:nvPr>
            <p:ph type="title"/>
          </p:nvPr>
        </p:nvSpPr>
        <p:spPr>
          <a:xfrm>
            <a:off x="5284381" y="365125"/>
            <a:ext cx="6730410" cy="1899912"/>
          </a:xfrm>
        </p:spPr>
        <p:txBody>
          <a:bodyPr>
            <a:normAutofit/>
          </a:bodyPr>
          <a:lstStyle/>
          <a:p>
            <a:r>
              <a:rPr lang="en-US" sz="3100" dirty="0">
                <a:latin typeface="Montserrat" panose="00000500000000000000" pitchFamily="2" charset="0"/>
                <a:cs typeface="Arial"/>
              </a:rPr>
              <a:t>Managing a Job Seekers’ Performance – Will Versus Skill </a:t>
            </a:r>
            <a:endParaRPr lang="en-US" sz="3100" dirty="0">
              <a:latin typeface="Montserrat" panose="00000500000000000000" pitchFamily="2" charset="0"/>
            </a:endParaRPr>
          </a:p>
        </p:txBody>
      </p:sp>
      <p:sp>
        <p:nvSpPr>
          <p:cNvPr id="3" name="Content Placeholder 2">
            <a:extLst>
              <a:ext uri="{FF2B5EF4-FFF2-40B4-BE49-F238E27FC236}">
                <a16:creationId xmlns:a16="http://schemas.microsoft.com/office/drawing/2014/main" id="{BF464C9E-B209-CDE9-FADE-354F1C3E27B5}"/>
              </a:ext>
            </a:extLst>
          </p:cNvPr>
          <p:cNvSpPr>
            <a:spLocks noGrp="1"/>
          </p:cNvSpPr>
          <p:nvPr>
            <p:ph idx="1"/>
          </p:nvPr>
        </p:nvSpPr>
        <p:spPr>
          <a:xfrm>
            <a:off x="5284382" y="2434201"/>
            <a:ext cx="6069418" cy="3742762"/>
          </a:xfrm>
        </p:spPr>
        <p:txBody>
          <a:bodyPr vert="horz" lIns="91440" tIns="45720" rIns="91440" bIns="45720" rtlCol="0">
            <a:normAutofit/>
          </a:bodyPr>
          <a:lstStyle/>
          <a:p>
            <a:pPr marL="0" indent="0">
              <a:buNone/>
            </a:pPr>
            <a:r>
              <a:rPr lang="en-US" sz="2200" dirty="0">
                <a:latin typeface="Montserrat" panose="00000500000000000000" pitchFamily="2" charset="0"/>
                <a:cs typeface="Arial"/>
              </a:rPr>
              <a:t>Are performance issues arising? Talk to the job seeker to determine if it is a matter of a job seeker’s </a:t>
            </a:r>
            <a:r>
              <a:rPr lang="en-US" sz="2200" i="1" dirty="0">
                <a:latin typeface="Montserrat" panose="00000500000000000000" pitchFamily="2" charset="0"/>
                <a:cs typeface="Arial"/>
              </a:rPr>
              <a:t>will versus skill</a:t>
            </a:r>
            <a:r>
              <a:rPr lang="en-US" sz="2200" dirty="0">
                <a:latin typeface="Montserrat" panose="00000500000000000000" pitchFamily="2" charset="0"/>
                <a:cs typeface="Arial"/>
              </a:rPr>
              <a:t>.</a:t>
            </a:r>
          </a:p>
          <a:p>
            <a:pPr marL="0" indent="0">
              <a:buNone/>
            </a:pPr>
            <a:r>
              <a:rPr lang="en-US" sz="2200" dirty="0">
                <a:latin typeface="Montserrat" panose="00000500000000000000" pitchFamily="2" charset="0"/>
                <a:cs typeface="Arial"/>
              </a:rPr>
              <a:t>Are they able to complete the task and unwilling to do so OR are they unable to meet the expectation because they don’t have the tools, skills, or knowledge needed. </a:t>
            </a:r>
          </a:p>
          <a:p>
            <a:pPr marL="0" indent="0">
              <a:buNone/>
            </a:pPr>
            <a:r>
              <a:rPr lang="en-US" sz="2200" dirty="0">
                <a:latin typeface="Montserrat" panose="00000500000000000000" pitchFamily="2" charset="0"/>
                <a:cs typeface="Arial"/>
              </a:rPr>
              <a:t>Understanding this difference helps us gain perspective on how to best move forward.</a:t>
            </a:r>
          </a:p>
          <a:p>
            <a:endParaRPr lang="en-US" sz="1700" dirty="0">
              <a:latin typeface="Montserrat" panose="00000500000000000000" pitchFamily="2" charset="0"/>
              <a:cs typeface="Arial"/>
            </a:endParaRPr>
          </a:p>
          <a:p>
            <a:pPr marL="0" indent="0">
              <a:buNone/>
            </a:pPr>
            <a:endParaRPr lang="en-US" sz="1700" dirty="0">
              <a:latin typeface="Montserrat" panose="00000500000000000000" pitchFamily="2" charset="0"/>
              <a:cs typeface="Arial"/>
            </a:endParaRPr>
          </a:p>
          <a:p>
            <a:endParaRPr lang="en-US" sz="1700" dirty="0"/>
          </a:p>
        </p:txBody>
      </p:sp>
      <p:sp>
        <p:nvSpPr>
          <p:cNvPr id="4" name="Slide Number Placeholder 3">
            <a:extLst>
              <a:ext uri="{FF2B5EF4-FFF2-40B4-BE49-F238E27FC236}">
                <a16:creationId xmlns:a16="http://schemas.microsoft.com/office/drawing/2014/main" id="{B2B19ADD-933F-34AA-B868-8364BEA4A3B7}"/>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BEED455F-700D-BA4B-B3F6-B4E03929F5E0}" type="slidenum">
              <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pPr marL="0" marR="0" lvl="0" indent="0" defTabSz="914400" rtl="0" eaLnBrk="1" fontAlgn="auto" latinLnBrk="0" hangingPunct="1">
                <a:spcBef>
                  <a:spcPts val="0"/>
                </a:spcBef>
                <a:spcAft>
                  <a:spcPts val="600"/>
                </a:spcAft>
                <a:buClrTx/>
                <a:buSzTx/>
                <a:buFontTx/>
                <a:buNone/>
                <a:tabLst/>
                <a:defRPr/>
              </a:pPr>
              <a:t>8</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31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c 28">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AE8DE5-3FFD-0260-654E-E6945A2572E1}"/>
              </a:ext>
            </a:extLst>
          </p:cNvPr>
          <p:cNvSpPr>
            <a:spLocks noGrp="1"/>
          </p:cNvSpPr>
          <p:nvPr>
            <p:ph type="title"/>
          </p:nvPr>
        </p:nvSpPr>
        <p:spPr>
          <a:xfrm>
            <a:off x="838200" y="365125"/>
            <a:ext cx="10515600" cy="1325563"/>
          </a:xfrm>
        </p:spPr>
        <p:txBody>
          <a:bodyPr>
            <a:normAutofit/>
          </a:bodyPr>
          <a:lstStyle/>
          <a:p>
            <a:pPr algn="ctr"/>
            <a:r>
              <a:rPr lang="en-US" dirty="0">
                <a:latin typeface="Montserrat" panose="00000500000000000000" pitchFamily="2" charset="0"/>
              </a:rPr>
              <a:t>Using Coaching to Help Overcome Barriers</a:t>
            </a:r>
            <a:br>
              <a:rPr lang="en-US" dirty="0">
                <a:latin typeface="Montserrat" panose="00000500000000000000" pitchFamily="2" charset="0"/>
              </a:rPr>
            </a:br>
            <a:endParaRPr lang="en-US"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610F5AC6-9CC1-D6D1-DA5E-37F5A581115D}"/>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BEED455F-700D-BA4B-B3F6-B4E03929F5E0}"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defTabSz="914400" rtl="0" eaLnBrk="1" fontAlgn="auto" latinLnBrk="0" hangingPunct="1">
                <a:spcBef>
                  <a:spcPts val="0"/>
                </a:spcBef>
                <a:spcAft>
                  <a:spcPts val="600"/>
                </a:spcAft>
                <a:buClrTx/>
                <a:buSzTx/>
                <a:buFontTx/>
                <a:buNone/>
                <a:tabLst/>
                <a:defRPr/>
              </a:pPr>
              <a:t>9</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graphicFrame>
        <p:nvGraphicFramePr>
          <p:cNvPr id="32" name="Content Placeholder 6">
            <a:extLst>
              <a:ext uri="{FF2B5EF4-FFF2-40B4-BE49-F238E27FC236}">
                <a16:creationId xmlns:a16="http://schemas.microsoft.com/office/drawing/2014/main" id="{A6A226EE-BE0E-71F5-8422-1F6708A2E8FC}"/>
              </a:ext>
            </a:extLst>
          </p:cNvPr>
          <p:cNvGraphicFramePr>
            <a:graphicFrameLocks noGrp="1"/>
          </p:cNvGraphicFramePr>
          <p:nvPr>
            <p:ph idx="1"/>
            <p:extLst>
              <p:ext uri="{D42A27DB-BD31-4B8C-83A1-F6EECF244321}">
                <p14:modId xmlns:p14="http://schemas.microsoft.com/office/powerpoint/2010/main" val="1585299376"/>
              </p:ext>
            </p:extLst>
          </p:nvPr>
        </p:nvGraphicFramePr>
        <p:xfrm>
          <a:off x="308344" y="1073888"/>
          <a:ext cx="11568582" cy="5522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8CFE-EE0F-2222-B5C2-CB481E9F11E7}"/>
              </a:ext>
            </a:extLst>
          </p:cNvPr>
          <p:cNvSpPr txBox="1"/>
          <p:nvPr/>
        </p:nvSpPr>
        <p:spPr>
          <a:xfrm>
            <a:off x="1845375" y="1690688"/>
            <a:ext cx="3864932" cy="1323439"/>
          </a:xfrm>
          <a:prstGeom prst="rect">
            <a:avLst/>
          </a:prstGeom>
          <a:noFill/>
        </p:spPr>
        <p:txBody>
          <a:bodyPr wrap="square" rtlCol="0">
            <a:spAutoFit/>
          </a:bodyPr>
          <a:lstStyle/>
          <a:p>
            <a:pPr algn="ctr"/>
            <a:r>
              <a:rPr lang="en-US" sz="2000" dirty="0">
                <a:solidFill>
                  <a:schemeClr val="bg1"/>
                </a:solidFill>
              </a:rPr>
              <a:t>Coaching should come first! Some job seekers will respond effectively to this first step. </a:t>
            </a:r>
          </a:p>
        </p:txBody>
      </p:sp>
      <p:sp>
        <p:nvSpPr>
          <p:cNvPr id="10" name="TextBox 9">
            <a:extLst>
              <a:ext uri="{FF2B5EF4-FFF2-40B4-BE49-F238E27FC236}">
                <a16:creationId xmlns:a16="http://schemas.microsoft.com/office/drawing/2014/main" id="{334F93FF-5F55-1784-60A6-A5A2689DE63F}"/>
              </a:ext>
            </a:extLst>
          </p:cNvPr>
          <p:cNvSpPr txBox="1"/>
          <p:nvPr/>
        </p:nvSpPr>
        <p:spPr>
          <a:xfrm>
            <a:off x="6381549" y="1098031"/>
            <a:ext cx="4176581" cy="2673391"/>
          </a:xfrm>
          <a:prstGeom prst="rect">
            <a:avLst/>
          </a:prstGeom>
          <a:noFill/>
        </p:spPr>
        <p:txBody>
          <a:bodyPr wrap="square" rtlCol="0">
            <a:spAutoFit/>
          </a:bodyPr>
          <a:lstStyle/>
          <a:p>
            <a:pPr algn="ctr"/>
            <a:r>
              <a:rPr lang="en-US" dirty="0">
                <a:solidFill>
                  <a:schemeClr val="bg1"/>
                </a:solidFill>
              </a:rPr>
              <a:t>Scenario: </a:t>
            </a:r>
          </a:p>
          <a:p>
            <a:pPr algn="ctr"/>
            <a:r>
              <a:rPr lang="en-US" dirty="0">
                <a:solidFill>
                  <a:schemeClr val="bg1"/>
                </a:solidFill>
              </a:rPr>
              <a:t>A Host Agency supervisor calls the Project Director and says the job seeker has started arriving late each day and it is disruptive to the team. If the tardiness continues, they will seek to terminate the job seeker from the Community Service Assignment. </a:t>
            </a:r>
          </a:p>
        </p:txBody>
      </p:sp>
      <p:sp>
        <p:nvSpPr>
          <p:cNvPr id="11" name="TextBox 10">
            <a:extLst>
              <a:ext uri="{FF2B5EF4-FFF2-40B4-BE49-F238E27FC236}">
                <a16:creationId xmlns:a16="http://schemas.microsoft.com/office/drawing/2014/main" id="{C3A3A598-A5F2-0635-FFC2-007ACA595FFF}"/>
              </a:ext>
            </a:extLst>
          </p:cNvPr>
          <p:cNvSpPr txBox="1"/>
          <p:nvPr/>
        </p:nvSpPr>
        <p:spPr>
          <a:xfrm>
            <a:off x="4150992" y="4246106"/>
            <a:ext cx="3702670" cy="2246769"/>
          </a:xfrm>
          <a:prstGeom prst="rect">
            <a:avLst/>
          </a:prstGeom>
          <a:noFill/>
        </p:spPr>
        <p:txBody>
          <a:bodyPr wrap="square" rtlCol="0">
            <a:spAutoFit/>
          </a:bodyPr>
          <a:lstStyle/>
          <a:p>
            <a:pPr algn="ctr"/>
            <a:r>
              <a:rPr lang="en-US" sz="2000" dirty="0">
                <a:solidFill>
                  <a:schemeClr val="bg1"/>
                </a:solidFill>
              </a:rPr>
              <a:t>Technically, this could be grounds to initiate Step 1 of the Progressive Discipline process (a documented verbal warning), but let’s take a look at it from the coaching angle first. </a:t>
            </a:r>
          </a:p>
        </p:txBody>
      </p:sp>
    </p:spTree>
    <p:extLst>
      <p:ext uri="{BB962C8B-B14F-4D97-AF65-F5344CB8AC3E}">
        <p14:creationId xmlns:p14="http://schemas.microsoft.com/office/powerpoint/2010/main" val="167776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FE7334FCC414897ECF8E74C27DD49" ma:contentTypeVersion="16" ma:contentTypeDescription="Create a new document." ma:contentTypeScope="" ma:versionID="4650080c9d2f1847d50cd88c148e06c7">
  <xsd:schema xmlns:xsd="http://www.w3.org/2001/XMLSchema" xmlns:xs="http://www.w3.org/2001/XMLSchema" xmlns:p="http://schemas.microsoft.com/office/2006/metadata/properties" xmlns:ns2="a1fa941d-014e-4b8d-a214-2835b11fde75" xmlns:ns3="46edca6d-738b-435c-9aa0-85d5488740e6" targetNamespace="http://schemas.microsoft.com/office/2006/metadata/properties" ma:root="true" ma:fieldsID="72746af46975f94cfc6f82e168a58acd" ns2:_="" ns3:_="">
    <xsd:import namespace="a1fa941d-014e-4b8d-a214-2835b11fde75"/>
    <xsd:import namespace="46edca6d-738b-435c-9aa0-85d5488740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fa941d-014e-4b8d-a214-2835b11fde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8c47f03-05ef-4178-9720-bed5e244fe2b"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edca6d-738b-435c-9aa0-85d5488740e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c28ba3e-6fc0-4215-a7de-e6772b16be82}" ma:internalName="TaxCatchAll" ma:showField="CatchAllData" ma:web="46edca6d-738b-435c-9aa0-85d5488740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1fa941d-014e-4b8d-a214-2835b11fde75">
      <Terms xmlns="http://schemas.microsoft.com/office/infopath/2007/PartnerControls"/>
    </lcf76f155ced4ddcb4097134ff3c332f>
    <TaxCatchAll xmlns="46edca6d-738b-435c-9aa0-85d5488740e6" xsi:nil="true"/>
  </documentManagement>
</p:properties>
</file>

<file path=customXml/itemProps1.xml><?xml version="1.0" encoding="utf-8"?>
<ds:datastoreItem xmlns:ds="http://schemas.openxmlformats.org/officeDocument/2006/customXml" ds:itemID="{3CB151A2-4885-4CD2-A383-E1DBE29672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fa941d-014e-4b8d-a214-2835b11fde75"/>
    <ds:schemaRef ds:uri="46edca6d-738b-435c-9aa0-85d5488740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BA6E91-65B3-4DF6-9F73-12BECB7C1052}">
  <ds:schemaRefs>
    <ds:schemaRef ds:uri="http://schemas.microsoft.com/sharepoint/v3/contenttype/forms"/>
  </ds:schemaRefs>
</ds:datastoreItem>
</file>

<file path=customXml/itemProps3.xml><?xml version="1.0" encoding="utf-8"?>
<ds:datastoreItem xmlns:ds="http://schemas.openxmlformats.org/officeDocument/2006/customXml" ds:itemID="{75672956-F75E-4434-B936-527CFA71065F}">
  <ds:schemaRefs>
    <ds:schemaRef ds:uri="http://purl.org/dc/terms/"/>
    <ds:schemaRef ds:uri="http://purl.org/dc/dcmitype/"/>
    <ds:schemaRef ds:uri="8d46c058-239c-49e6-9ab3-aff88b77444e"/>
    <ds:schemaRef ds:uri="http://purl.org/dc/elements/1.1/"/>
    <ds:schemaRef ds:uri="http://www.w3.org/XML/1998/namespace"/>
    <ds:schemaRef ds:uri="195da388-4f1f-499a-b8f1-0cc267dad8f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a1fa941d-014e-4b8d-a214-2835b11fde75"/>
    <ds:schemaRef ds:uri="46edca6d-738b-435c-9aa0-85d5488740e6"/>
  </ds:schemaRefs>
</ds:datastoreItem>
</file>

<file path=docProps/app.xml><?xml version="1.0" encoding="utf-8"?>
<Properties xmlns="http://schemas.openxmlformats.org/officeDocument/2006/extended-properties" xmlns:vt="http://schemas.openxmlformats.org/officeDocument/2006/docPropsVTypes">
  <Template/>
  <TotalTime>1897</TotalTime>
  <Words>3467</Words>
  <Application>Microsoft Office PowerPoint</Application>
  <PresentationFormat>Widescreen</PresentationFormat>
  <Paragraphs>265</Paragraphs>
  <Slides>43</Slides>
  <Notes>27</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43</vt:i4>
      </vt:variant>
    </vt:vector>
  </HeadingPairs>
  <TitlesOfParts>
    <vt:vector size="55" baseType="lpstr">
      <vt:lpstr>Aptos</vt:lpstr>
      <vt:lpstr>Arial</vt:lpstr>
      <vt:lpstr>Arial Black</vt:lpstr>
      <vt:lpstr>Calibri</vt:lpstr>
      <vt:lpstr>Calibri Light</vt:lpstr>
      <vt:lpstr>Montserrat</vt:lpstr>
      <vt:lpstr>Sabon Next LT</vt:lpstr>
      <vt:lpstr>Wingdings</vt:lpstr>
      <vt:lpstr>2_Office Theme</vt:lpstr>
      <vt:lpstr>3_Office Theme</vt:lpstr>
      <vt:lpstr>Office Theme</vt:lpstr>
      <vt:lpstr>1_Office Theme</vt:lpstr>
      <vt:lpstr>Using Coaching and Progressive Discipline to Prevent Terminations and Grievances in SCSEP   Presented By:  Alicia Black, Program Officer  April 18, 2024</vt:lpstr>
      <vt:lpstr>This training will cover…</vt:lpstr>
      <vt:lpstr>Coaching and Progressive Discipline</vt:lpstr>
      <vt:lpstr>Coaching and Progressive Discipline –  Why is it essential?</vt:lpstr>
      <vt:lpstr>Coaching and Progressive Discipline –  Why is it essential? (continued)</vt:lpstr>
      <vt:lpstr>Setting the Scene for Open Communication with Job Seekers</vt:lpstr>
      <vt:lpstr>Setting the Scene for Open Communication with Host Agency Supervisors</vt:lpstr>
      <vt:lpstr>Managing a Job Seekers’ Performance – Will Versus Skill </vt:lpstr>
      <vt:lpstr>Using Coaching to Help Overcome Barriers </vt:lpstr>
      <vt:lpstr>Using Coaching to Help Overcome Barriers (continued) </vt:lpstr>
      <vt:lpstr>Real Examples of Coaching</vt:lpstr>
      <vt:lpstr>Real Examples of Coaching</vt:lpstr>
      <vt:lpstr>The Three Steps of Progressive Discipline</vt:lpstr>
      <vt:lpstr>Progressive Discipline Step One</vt:lpstr>
      <vt:lpstr>Progressive Discipline Step Two</vt:lpstr>
      <vt:lpstr>Progressive Discipline Step Three</vt:lpstr>
      <vt:lpstr>What does good Progressive Discipline look like?</vt:lpstr>
      <vt:lpstr> What does good Progressive Discipline look like? (continued) </vt:lpstr>
      <vt:lpstr>Important – SCSEP Protocol May Differ </vt:lpstr>
      <vt:lpstr>Investigating –  What Does this Look Like?</vt:lpstr>
      <vt:lpstr>What do I do if things get difficult or heated with a job seeker?</vt:lpstr>
      <vt:lpstr>Tips for Managing  Difficult Job Seekers</vt:lpstr>
      <vt:lpstr>Terminations for Cause</vt:lpstr>
      <vt:lpstr>Type of Exit: Termination for Cause</vt:lpstr>
      <vt:lpstr>From the Center’s Policy and Procedure Manual (PPM), Part 6, Section 603, Termination</vt:lpstr>
      <vt:lpstr>Distinction - all POSSIBLE reasons for Termination for Cause</vt:lpstr>
      <vt:lpstr>Termination Letter Requirements</vt:lpstr>
      <vt:lpstr>Documentation Required for Terminations for Cause</vt:lpstr>
      <vt:lpstr>Managing and Mitigating Grievances</vt:lpstr>
      <vt:lpstr>Grievance Policy Procedure</vt:lpstr>
      <vt:lpstr>Grievance/Complaint Resolution Procedure</vt:lpstr>
      <vt:lpstr>Grievance Procedures can vary among subgrantees, but generally have three steps: </vt:lpstr>
      <vt:lpstr>Step Two: Escalation to a higher level</vt:lpstr>
      <vt:lpstr>Step Three: the Right to Appeal</vt:lpstr>
      <vt:lpstr>Appeals to the Department of Labor </vt:lpstr>
      <vt:lpstr>Complaints of Discrimination are Directed to the Department of Labor </vt:lpstr>
      <vt:lpstr>Good Practices for Managing Grievances</vt:lpstr>
      <vt:lpstr>Key Reasons That Grievances Occur?</vt:lpstr>
      <vt:lpstr>Mitigating Grievances</vt:lpstr>
      <vt:lpstr>Mitigating Grievances (continued)</vt:lpstr>
      <vt:lpstr>Training Takeaways</vt:lpstr>
      <vt:lpstr>Scenarios for Group Discussion</vt:lpstr>
      <vt:lpstr>Questions?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Lexi Timoll</dc:creator>
  <cp:lastModifiedBy>Sue Chapman</cp:lastModifiedBy>
  <cp:revision>14</cp:revision>
  <dcterms:created xsi:type="dcterms:W3CDTF">2019-04-11T15:35:16Z</dcterms:created>
  <dcterms:modified xsi:type="dcterms:W3CDTF">2024-04-18T23:08:28Z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0x010100F1D903CAE8AD3045BF89F398D17719BB</vt:lpwstr>
  </property>
  <property fmtid="{D5CDD505-2E9C-101B-9397-08002B2CF9AE}" pid="3" name="MediaServiceImageTags">
    <vt:lpwstr/>
  </property>
</Properties>
</file>