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55_DF04E326.xml" ContentType="application/vnd.ms-powerpoint.comments+xml"/>
  <Override PartName="/ppt/notesSlides/notesSlide8.xml" ContentType="application/vnd.openxmlformats-officedocument.presentationml.notesSlide+xml"/>
  <Override PartName="/ppt/comments/modernComment_15D_A0E667B8.xml" ContentType="application/vnd.ms-powerpoint.comments+xml"/>
  <Override PartName="/ppt/notesSlides/notesSlide9.xml" ContentType="application/vnd.openxmlformats-officedocument.presentationml.notesSlide+xml"/>
  <Override PartName="/ppt/comments/modernComment_15E_7908358C.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64_5E23D85F.xml" ContentType="application/vnd.ms-powerpoint.comments+xml"/>
  <Override PartName="/ppt/notesSlides/notesSlide14.xml" ContentType="application/vnd.openxmlformats-officedocument.presentationml.notesSlide+xml"/>
  <Override PartName="/ppt/comments/modernComment_167_4C63A3D5.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959" r:id="rId5"/>
    <p:sldMasterId id="2147484050" r:id="rId6"/>
    <p:sldMasterId id="2147484054" r:id="rId7"/>
  </p:sldMasterIdLst>
  <p:notesMasterIdLst>
    <p:notesMasterId r:id="rId60"/>
  </p:notesMasterIdLst>
  <p:sldIdLst>
    <p:sldId id="506" r:id="rId8"/>
    <p:sldId id="340" r:id="rId9"/>
    <p:sldId id="423" r:id="rId10"/>
    <p:sldId id="501" r:id="rId11"/>
    <p:sldId id="517" r:id="rId12"/>
    <p:sldId id="344" r:id="rId13"/>
    <p:sldId id="345" r:id="rId14"/>
    <p:sldId id="341" r:id="rId15"/>
    <p:sldId id="512" r:id="rId16"/>
    <p:sldId id="349" r:id="rId17"/>
    <p:sldId id="350" r:id="rId18"/>
    <p:sldId id="513" r:id="rId19"/>
    <p:sldId id="507" r:id="rId20"/>
    <p:sldId id="503" r:id="rId21"/>
    <p:sldId id="510" r:id="rId22"/>
    <p:sldId id="515" r:id="rId23"/>
    <p:sldId id="514" r:id="rId24"/>
    <p:sldId id="502" r:id="rId25"/>
    <p:sldId id="516" r:id="rId26"/>
    <p:sldId id="534" r:id="rId27"/>
    <p:sldId id="351" r:id="rId28"/>
    <p:sldId id="518" r:id="rId29"/>
    <p:sldId id="544" r:id="rId30"/>
    <p:sldId id="545" r:id="rId31"/>
    <p:sldId id="546" r:id="rId32"/>
    <p:sldId id="548" r:id="rId33"/>
    <p:sldId id="547" r:id="rId34"/>
    <p:sldId id="521" r:id="rId35"/>
    <p:sldId id="530" r:id="rId36"/>
    <p:sldId id="525" r:id="rId37"/>
    <p:sldId id="535" r:id="rId38"/>
    <p:sldId id="536" r:id="rId39"/>
    <p:sldId id="537" r:id="rId40"/>
    <p:sldId id="538" r:id="rId41"/>
    <p:sldId id="527" r:id="rId42"/>
    <p:sldId id="540" r:id="rId43"/>
    <p:sldId id="541" r:id="rId44"/>
    <p:sldId id="543" r:id="rId45"/>
    <p:sldId id="529" r:id="rId46"/>
    <p:sldId id="504" r:id="rId47"/>
    <p:sldId id="355" r:id="rId48"/>
    <p:sldId id="356" r:id="rId49"/>
    <p:sldId id="359" r:id="rId50"/>
    <p:sldId id="361" r:id="rId51"/>
    <p:sldId id="362" r:id="rId52"/>
    <p:sldId id="363" r:id="rId53"/>
    <p:sldId id="508" r:id="rId54"/>
    <p:sldId id="498" r:id="rId55"/>
    <p:sldId id="497" r:id="rId56"/>
    <p:sldId id="496" r:id="rId57"/>
    <p:sldId id="490" r:id="rId58"/>
    <p:sldId id="354" r:id="rId5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77FF1B-195A-C909-93A7-FE43A521816E}" name="David Bassett" initials="DB" userId="S::dbassett@workforceinclusion.org::542a8001-7e59-4601-ab8a-bbc69d247818" providerId="AD"/>
  <p188:author id="{156B3D27-71A3-12F2-6E5C-165E77A5904B}" name="Janet Ray" initials="JR" userId="S::jray@workforceinclusion.org::1eb41eb5-84b5-4c21-9b1d-34f3a5eaf797" providerId="AD"/>
  <p188:author id="{ADB28041-9771-3BF7-1A48-B73D596466B6}" name="Joshua Wadsworth" initials="JW" userId="S::jwadsworth@workforceinclusion.org::6ed5fd85-bf2f-402a-9819-fa2eeaedf996" providerId="AD"/>
  <p188:author id="{227A5865-01B3-720B-EAA1-3AC7196FD80F}" name="Suzy Mead" initials="SM" userId="S::smead@workforceinclusion.org::638332fb-7174-49b0-b005-3366ae8c0149" providerId="AD"/>
  <p188:author id="{C18CCF78-162A-B186-67AB-F38EDBA60919}" name="Alicia Black" initials="AB" userId="S::ablack@workforceinclusion.org::ea390c49-8105-47a5-afba-0eb1fd478b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ta Santelli" initials="RS" lastIdx="3" clrIdx="0">
    <p:extLst>
      <p:ext uri="{19B8F6BF-5375-455C-9EA6-DF929625EA0E}">
        <p15:presenceInfo xmlns:p15="http://schemas.microsoft.com/office/powerpoint/2012/main" userId="7abd5a273bfe915e" providerId="Windows Live"/>
      </p:ext>
    </p:extLst>
  </p:cmAuthor>
  <p:cmAuthor id="2" name="Lexi Timoll" initials="LT" lastIdx="14" clrIdx="1">
    <p:extLst>
      <p:ext uri="{19B8F6BF-5375-455C-9EA6-DF929625EA0E}">
        <p15:presenceInfo xmlns:p15="http://schemas.microsoft.com/office/powerpoint/2012/main" userId="c7af4e14e7c06c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76C"/>
    <a:srgbClr val="FFFFFF"/>
    <a:srgbClr val="F75A1C"/>
    <a:srgbClr val="0000FF"/>
    <a:srgbClr val="2F5597"/>
    <a:srgbClr val="FFC000"/>
    <a:srgbClr val="8FAADC"/>
    <a:srgbClr val="DBDBDB"/>
    <a:srgbClr val="4472C4"/>
    <a:srgbClr val="D34C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652" autoAdjust="0"/>
  </p:normalViewPr>
  <p:slideViewPr>
    <p:cSldViewPr snapToGrid="0">
      <p:cViewPr varScale="1">
        <p:scale>
          <a:sx n="120" d="100"/>
          <a:sy n="120" d="100"/>
        </p:scale>
        <p:origin x="23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omments/modernComment_155_DF04E326.xml><?xml version="1.0" encoding="utf-8"?>
<p188:cmLst xmlns:a="http://schemas.openxmlformats.org/drawingml/2006/main" xmlns:r="http://schemas.openxmlformats.org/officeDocument/2006/relationships" xmlns:p188="http://schemas.microsoft.com/office/powerpoint/2018/8/main">
  <p188:cm id="{A181BCC6-D95A-4691-B233-B83DC86F4F77}" authorId="{ADB28041-9771-3BF7-1A48-B73D596466B6}" created="2023-06-22T19:11:14.263">
    <pc:sldMkLst xmlns:pc="http://schemas.microsoft.com/office/powerpoint/2013/main/command">
      <pc:docMk/>
      <pc:sldMk cId="3741639462" sldId="341"/>
    </pc:sldMkLst>
    <p188:txBody>
      <a:bodyPr/>
      <a:lstStyle/>
      <a:p>
        <a:r>
          <a:rPr lang="en-US"/>
          <a:t>This slide should refer to master form list, and confirm everything matches</a:t>
        </a:r>
      </a:p>
    </p188:txBody>
  </p188:cm>
</p188:cmLst>
</file>

<file path=ppt/comments/modernComment_15D_A0E667B8.xml><?xml version="1.0" encoding="utf-8"?>
<p188:cmLst xmlns:a="http://schemas.openxmlformats.org/drawingml/2006/main" xmlns:r="http://schemas.openxmlformats.org/officeDocument/2006/relationships" xmlns:p188="http://schemas.microsoft.com/office/powerpoint/2018/8/main">
  <p188:cm id="{01963EAB-9E8B-46CB-9C6F-D17AFCCAB4A6}" authorId="{C18CCF78-162A-B186-67AB-F38EDBA60919}" created="2023-07-07T23:37:17.912">
    <ac:deMkLst xmlns:ac="http://schemas.microsoft.com/office/drawing/2013/main/command">
      <pc:docMk xmlns:pc="http://schemas.microsoft.com/office/powerpoint/2013/main/command"/>
      <pc:sldMk xmlns:pc="http://schemas.microsoft.com/office/powerpoint/2013/main/command" cId="2699454392" sldId="349"/>
      <ac:spMk id="3" creationId="{619CD7E7-AFC1-4D1D-9C59-CD8D455E5F30}"/>
    </ac:deMkLst>
    <p188:txBody>
      <a:bodyPr/>
      <a:lstStyle/>
      <a:p>
        <a:r>
          <a:rPr lang="en-US"/>
          <a:t>Does everyone do it this way?</a:t>
        </a:r>
      </a:p>
    </p188:txBody>
  </p188:cm>
</p188:cmLst>
</file>

<file path=ppt/comments/modernComment_15E_7908358C.xml><?xml version="1.0" encoding="utf-8"?>
<p188:cmLst xmlns:a="http://schemas.openxmlformats.org/drawingml/2006/main" xmlns:r="http://schemas.openxmlformats.org/officeDocument/2006/relationships" xmlns:p188="http://schemas.microsoft.com/office/powerpoint/2018/8/main">
  <p188:cm id="{509C8B6D-3BBF-4932-BF67-430C55EE10F1}" authorId="{ADB28041-9771-3BF7-1A48-B73D596466B6}" created="2023-06-22T19:15:39.306">
    <pc:sldMkLst xmlns:pc="http://schemas.microsoft.com/office/powerpoint/2013/main/command">
      <pc:docMk/>
      <pc:sldMk cId="2030581132" sldId="350"/>
    </pc:sldMkLst>
    <p188:txBody>
      <a:bodyPr/>
      <a:lstStyle/>
      <a:p>
        <a:r>
          <a:rPr lang="en-US"/>
          <a:t>Double check, after completing form updates for consistency</a:t>
        </a:r>
      </a:p>
    </p188:txBody>
  </p188:cm>
</p188:cmLst>
</file>

<file path=ppt/comments/modernComment_164_5E23D85F.xml><?xml version="1.0" encoding="utf-8"?>
<p188:cmLst xmlns:a="http://schemas.openxmlformats.org/drawingml/2006/main" xmlns:r="http://schemas.openxmlformats.org/officeDocument/2006/relationships" xmlns:p188="http://schemas.microsoft.com/office/powerpoint/2018/8/main">
  <p188:cm id="{39D7F04D-8C91-42CA-8B58-A99C3CC614F2}" authorId="{C18CCF78-162A-B186-67AB-F38EDBA60919}" created="2023-07-08T21:25:10.420">
    <pc:sldMkLst xmlns:pc="http://schemas.microsoft.com/office/powerpoint/2013/main/command">
      <pc:docMk/>
      <pc:sldMk cId="1579407455" sldId="356"/>
    </pc:sldMkLst>
    <p188:txBody>
      <a:bodyPr/>
      <a:lstStyle/>
      <a:p>
        <a:r>
          <a:rPr lang="en-US"/>
          <a:t>IS THIS ANSWER CORRECT?</a:t>
        </a:r>
      </a:p>
    </p188:txBody>
  </p188:cm>
</p188:cmLst>
</file>

<file path=ppt/comments/modernComment_167_4C63A3D5.xml><?xml version="1.0" encoding="utf-8"?>
<p188:cmLst xmlns:a="http://schemas.openxmlformats.org/drawingml/2006/main" xmlns:r="http://schemas.openxmlformats.org/officeDocument/2006/relationships" xmlns:p188="http://schemas.microsoft.com/office/powerpoint/2018/8/main">
  <p188:cm id="{22CB5885-E98C-4AED-8610-CC692F81B842}" authorId="{9F77FF1B-195A-C909-93A7-FE43A521816E}" created="2023-06-26T21:11:49.530">
    <pc:sldMkLst xmlns:pc="http://schemas.microsoft.com/office/powerpoint/2013/main/command">
      <pc:docMk/>
      <pc:sldMk cId="1281598421" sldId="359"/>
    </pc:sldMkLst>
    <p188:replyLst>
      <p188:reply id="{3BDA193D-705B-4182-832E-48CB5A53B408}" authorId="{C18CCF78-162A-B186-67AB-F38EDBA60919}" created="2023-07-07T05:01:47.766">
        <p188:txBody>
          <a:bodyPr/>
          <a:lstStyle/>
          <a:p>
            <a:r>
              <a:rPr lang="en-US"/>
              <a:t>IS THIS SLIDE NEEDED?</a:t>
            </a:r>
          </a:p>
        </p188:txBody>
      </p188:reply>
      <p188:reply id="{2AD35906-84B3-46FC-A5A9-5F125F66166E}" authorId="{9F77FF1B-195A-C909-93A7-FE43A521816E}" created="2023-07-07T12:39:48.676">
        <p188:txBody>
          <a:bodyPr/>
          <a:lstStyle/>
          <a:p>
            <a:r>
              <a:rPr lang="en-US"/>
              <a:t>No, wouldn't just six month look back period like 9/15/22 to 3/16/22 suffice or to keep it more current; 7/14/23 to 1/15/23 ?? Thanks</a:t>
            </a:r>
          </a:p>
        </p188:txBody>
      </p188:reply>
      <p188:reply id="{AAC32F6B-B36B-426D-8A5B-CAF72E2CA0CE}" authorId="{C18CCF78-162A-B186-67AB-F38EDBA60919}" created="2023-07-07T18:05:00.636">
        <p188:txBody>
          <a:bodyPr/>
          <a:lstStyle/>
          <a:p>
            <a:r>
              <a:rPr lang="en-US"/>
              <a:t>DAVE TO UPDATE</a:t>
            </a:r>
          </a:p>
        </p188:txBody>
      </p188:reply>
      <p188:reply id="{BCF16FEE-7321-4250-9BA5-46D899E21FFD}" authorId="{9F77FF1B-195A-C909-93A7-FE43A521816E}" created="2023-07-07T18:20:50.410">
        <p188:txBody>
          <a:bodyPr/>
          <a:lstStyle/>
          <a:p>
            <a:r>
              <a:rPr lang="en-US"/>
              <a:t>Yes, thanks Alicia</a:t>
            </a:r>
          </a:p>
        </p188:txBody>
      </p188:reply>
    </p188:replyLst>
    <p188:txBody>
      <a:bodyPr/>
      <a:lstStyle/>
      <a:p>
        <a:r>
          <a:rPr lang="en-US"/>
          <a:t>adjust to appropriate 2023 dates ranges </a:t>
        </a:r>
      </a:p>
    </p188:txBody>
  </p188:cm>
</p188:cmLst>
</file>

<file path=ppt/diagrams/_rels/data2.xml.rels><?xml version="1.0" encoding="UTF-8" standalone="yes"?>
<Relationships xmlns="http://schemas.openxmlformats.org/package/2006/relationships"><Relationship Id="rId1" Type="http://schemas.openxmlformats.org/officeDocument/2006/relationships/hyperlink" Target="https://scsep-help.com/scsep-processe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csep-help.com/scsep-processe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C00A5-F484-4BDD-9609-6C8AEF54F36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8714C0C-E4C3-46C7-A884-259377851FDF}">
      <dgm:prSet/>
      <dgm:spPr/>
      <dgm:t>
        <a:bodyPr/>
        <a:lstStyle/>
        <a:p>
          <a:r>
            <a:rPr lang="en-US" dirty="0">
              <a:solidFill>
                <a:schemeClr val="tx1"/>
              </a:solidFill>
              <a:latin typeface="Montserrat" panose="00000500000000000000" pitchFamily="2" charset="0"/>
            </a:rPr>
            <a:t>During the SCSEP enrollment process, each job seeker is determined eligible following a review of their income, age, family size, county of residence, and employment status. </a:t>
          </a:r>
        </a:p>
      </dgm:t>
    </dgm:pt>
    <dgm:pt modelId="{0663B8D3-E393-4224-9625-57033C7E999C}" type="parTrans" cxnId="{8DFF11DA-0BA5-4CA3-90B7-394BE7476E3B}">
      <dgm:prSet/>
      <dgm:spPr/>
      <dgm:t>
        <a:bodyPr/>
        <a:lstStyle/>
        <a:p>
          <a:endParaRPr lang="en-US"/>
        </a:p>
      </dgm:t>
    </dgm:pt>
    <dgm:pt modelId="{95FAADF2-047D-4F17-8DDD-8B84F2C4F9AF}" type="sibTrans" cxnId="{8DFF11DA-0BA5-4CA3-90B7-394BE7476E3B}">
      <dgm:prSet/>
      <dgm:spPr/>
      <dgm:t>
        <a:bodyPr/>
        <a:lstStyle/>
        <a:p>
          <a:endParaRPr lang="en-US"/>
        </a:p>
      </dgm:t>
    </dgm:pt>
    <dgm:pt modelId="{C0F504A3-7491-4933-8481-A8AEA7E4782C}">
      <dgm:prSet/>
      <dgm:spPr/>
      <dgm:t>
        <a:bodyPr/>
        <a:lstStyle/>
        <a:p>
          <a:r>
            <a:rPr lang="en-US" dirty="0">
              <a:solidFill>
                <a:schemeClr val="tx1"/>
              </a:solidFill>
              <a:latin typeface="Montserrat" panose="00000500000000000000" pitchFamily="2" charset="0"/>
            </a:rPr>
            <a:t>After that initial enrollment, the Department of Labor’s (DOL) SCSEP federal regulations require that all grantees/subgrantees collect and conduct an </a:t>
          </a:r>
          <a:r>
            <a:rPr lang="en-US" b="1" dirty="0">
              <a:solidFill>
                <a:schemeClr val="tx1"/>
              </a:solidFill>
              <a:latin typeface="Montserrat" panose="00000500000000000000" pitchFamily="2" charset="0"/>
            </a:rPr>
            <a:t>annual review</a:t>
          </a:r>
          <a:r>
            <a:rPr lang="en-US" dirty="0">
              <a:solidFill>
                <a:schemeClr val="tx1"/>
              </a:solidFill>
              <a:latin typeface="Montserrat" panose="00000500000000000000" pitchFamily="2" charset="0"/>
            </a:rPr>
            <a:t> of the job seeker's required documentation to determine their continued eligibility, this process is called Recertification.</a:t>
          </a:r>
        </a:p>
      </dgm:t>
    </dgm:pt>
    <dgm:pt modelId="{3A42FD9C-7E97-46E6-86EA-37D685978740}" type="parTrans" cxnId="{DDF96296-B180-43C6-9546-A60D10159C8F}">
      <dgm:prSet/>
      <dgm:spPr/>
      <dgm:t>
        <a:bodyPr/>
        <a:lstStyle/>
        <a:p>
          <a:endParaRPr lang="en-US"/>
        </a:p>
      </dgm:t>
    </dgm:pt>
    <dgm:pt modelId="{01727EE2-6A70-4F2D-A872-F5BD3EB7E8A0}" type="sibTrans" cxnId="{DDF96296-B180-43C6-9546-A60D10159C8F}">
      <dgm:prSet/>
      <dgm:spPr/>
      <dgm:t>
        <a:bodyPr/>
        <a:lstStyle/>
        <a:p>
          <a:endParaRPr lang="en-US"/>
        </a:p>
      </dgm:t>
    </dgm:pt>
    <dgm:pt modelId="{35341D48-22A3-401B-A5D2-D2DE538C606C}" type="pres">
      <dgm:prSet presAssocID="{F7EC00A5-F484-4BDD-9609-6C8AEF54F36B}" presName="linear" presStyleCnt="0">
        <dgm:presLayoutVars>
          <dgm:animLvl val="lvl"/>
          <dgm:resizeHandles val="exact"/>
        </dgm:presLayoutVars>
      </dgm:prSet>
      <dgm:spPr/>
    </dgm:pt>
    <dgm:pt modelId="{C652EFB5-A852-4488-8A00-7A325B7B94C1}" type="pres">
      <dgm:prSet presAssocID="{C8714C0C-E4C3-46C7-A884-259377851FDF}" presName="parentText" presStyleLbl="node1" presStyleIdx="0" presStyleCnt="2">
        <dgm:presLayoutVars>
          <dgm:chMax val="0"/>
          <dgm:bulletEnabled val="1"/>
        </dgm:presLayoutVars>
      </dgm:prSet>
      <dgm:spPr/>
    </dgm:pt>
    <dgm:pt modelId="{D4E9A0B2-86D7-42F4-BD85-A0339D7D8216}" type="pres">
      <dgm:prSet presAssocID="{95FAADF2-047D-4F17-8DDD-8B84F2C4F9AF}" presName="spacer" presStyleCnt="0"/>
      <dgm:spPr/>
    </dgm:pt>
    <dgm:pt modelId="{8C087EF8-66D2-4E12-9123-CEC8AA22658E}" type="pres">
      <dgm:prSet presAssocID="{C0F504A3-7491-4933-8481-A8AEA7E4782C}" presName="parentText" presStyleLbl="node1" presStyleIdx="1" presStyleCnt="2">
        <dgm:presLayoutVars>
          <dgm:chMax val="0"/>
          <dgm:bulletEnabled val="1"/>
        </dgm:presLayoutVars>
      </dgm:prSet>
      <dgm:spPr/>
    </dgm:pt>
  </dgm:ptLst>
  <dgm:cxnLst>
    <dgm:cxn modelId="{9502981C-7D7A-4682-B437-94E9A82D4C07}" type="presOf" srcId="{C0F504A3-7491-4933-8481-A8AEA7E4782C}" destId="{8C087EF8-66D2-4E12-9123-CEC8AA22658E}" srcOrd="0" destOrd="0" presId="urn:microsoft.com/office/officeart/2005/8/layout/vList2"/>
    <dgm:cxn modelId="{4998082C-59E1-41C0-A56A-0B26CE37E0CC}" type="presOf" srcId="{F7EC00A5-F484-4BDD-9609-6C8AEF54F36B}" destId="{35341D48-22A3-401B-A5D2-D2DE538C606C}" srcOrd="0" destOrd="0" presId="urn:microsoft.com/office/officeart/2005/8/layout/vList2"/>
    <dgm:cxn modelId="{DDF96296-B180-43C6-9546-A60D10159C8F}" srcId="{F7EC00A5-F484-4BDD-9609-6C8AEF54F36B}" destId="{C0F504A3-7491-4933-8481-A8AEA7E4782C}" srcOrd="1" destOrd="0" parTransId="{3A42FD9C-7E97-46E6-86EA-37D685978740}" sibTransId="{01727EE2-6A70-4F2D-A872-F5BD3EB7E8A0}"/>
    <dgm:cxn modelId="{33BA08C1-B13E-4013-BD92-994F87C6A80D}" type="presOf" srcId="{C8714C0C-E4C3-46C7-A884-259377851FDF}" destId="{C652EFB5-A852-4488-8A00-7A325B7B94C1}" srcOrd="0" destOrd="0" presId="urn:microsoft.com/office/officeart/2005/8/layout/vList2"/>
    <dgm:cxn modelId="{8DFF11DA-0BA5-4CA3-90B7-394BE7476E3B}" srcId="{F7EC00A5-F484-4BDD-9609-6C8AEF54F36B}" destId="{C8714C0C-E4C3-46C7-A884-259377851FDF}" srcOrd="0" destOrd="0" parTransId="{0663B8D3-E393-4224-9625-57033C7E999C}" sibTransId="{95FAADF2-047D-4F17-8DDD-8B84F2C4F9AF}"/>
    <dgm:cxn modelId="{F29FA8AE-B20D-4F0F-98EC-22E022056310}" type="presParOf" srcId="{35341D48-22A3-401B-A5D2-D2DE538C606C}" destId="{C652EFB5-A852-4488-8A00-7A325B7B94C1}" srcOrd="0" destOrd="0" presId="urn:microsoft.com/office/officeart/2005/8/layout/vList2"/>
    <dgm:cxn modelId="{5863DEF7-64A6-4069-846B-E68B090CA9B9}" type="presParOf" srcId="{35341D48-22A3-401B-A5D2-D2DE538C606C}" destId="{D4E9A0B2-86D7-42F4-BD85-A0339D7D8216}" srcOrd="1" destOrd="0" presId="urn:microsoft.com/office/officeart/2005/8/layout/vList2"/>
    <dgm:cxn modelId="{40CBEDA7-BEE3-417C-82F1-2E40A4AEBC75}" type="presParOf" srcId="{35341D48-22A3-401B-A5D2-D2DE538C606C}" destId="{8C087EF8-66D2-4E12-9123-CEC8AA22658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035AAC-B0A6-4119-A7FD-2C16877110E2}" type="doc">
      <dgm:prSet loTypeId="urn:microsoft.com/office/officeart/2005/8/layout/default" loCatId="list" qsTypeId="urn:microsoft.com/office/officeart/2005/8/quickstyle/simple2" qsCatId="simple" csTypeId="urn:microsoft.com/office/officeart/2005/8/colors/accent5_2" csCatId="accent5" phldr="1"/>
      <dgm:spPr/>
      <dgm:t>
        <a:bodyPr/>
        <a:lstStyle/>
        <a:p>
          <a:endParaRPr lang="en-US"/>
        </a:p>
      </dgm:t>
    </dgm:pt>
    <dgm:pt modelId="{93086A6C-5645-49F8-926D-90FFFFF14239}">
      <dgm:prSet/>
      <dgm:spPr/>
      <dgm:t>
        <a:bodyPr/>
        <a:lstStyle/>
        <a:p>
          <a:r>
            <a:rPr lang="en-US"/>
            <a:t>Veterans or qualified spouses</a:t>
          </a:r>
        </a:p>
      </dgm:t>
    </dgm:pt>
    <dgm:pt modelId="{D7ED9F88-A91E-469B-A69E-E5BAED140AD3}" type="parTrans" cxnId="{5DEEC69E-C717-4D87-88BD-DA57243BBF2B}">
      <dgm:prSet/>
      <dgm:spPr/>
      <dgm:t>
        <a:bodyPr/>
        <a:lstStyle/>
        <a:p>
          <a:endParaRPr lang="en-US"/>
        </a:p>
      </dgm:t>
    </dgm:pt>
    <dgm:pt modelId="{23EE8F03-101A-4D07-9E89-64B3415AE763}" type="sibTrans" cxnId="{5DEEC69E-C717-4D87-88BD-DA57243BBF2B}">
      <dgm:prSet/>
      <dgm:spPr/>
      <dgm:t>
        <a:bodyPr/>
        <a:lstStyle/>
        <a:p>
          <a:endParaRPr lang="en-US"/>
        </a:p>
      </dgm:t>
    </dgm:pt>
    <dgm:pt modelId="{149AB254-E51A-44A9-977E-478CAD4387FE}">
      <dgm:prSet/>
      <dgm:spPr/>
      <dgm:t>
        <a:bodyPr/>
        <a:lstStyle/>
        <a:p>
          <a:r>
            <a:rPr lang="en-US"/>
            <a:t>Low employment prospects</a:t>
          </a:r>
        </a:p>
      </dgm:t>
    </dgm:pt>
    <dgm:pt modelId="{2791A709-4D6D-4A8B-9299-E6FEEC6EC450}" type="parTrans" cxnId="{08179E4E-E0B8-4048-B929-69F99EF0EB1A}">
      <dgm:prSet/>
      <dgm:spPr/>
      <dgm:t>
        <a:bodyPr/>
        <a:lstStyle/>
        <a:p>
          <a:endParaRPr lang="en-US"/>
        </a:p>
      </dgm:t>
    </dgm:pt>
    <dgm:pt modelId="{6CF274F0-9F37-4A66-B562-36F87A7E8A95}" type="sibTrans" cxnId="{08179E4E-E0B8-4048-B929-69F99EF0EB1A}">
      <dgm:prSet/>
      <dgm:spPr/>
      <dgm:t>
        <a:bodyPr/>
        <a:lstStyle/>
        <a:p>
          <a:endParaRPr lang="en-US"/>
        </a:p>
      </dgm:t>
    </dgm:pt>
    <dgm:pt modelId="{7D29DD11-1BD2-4B37-8CE6-22182445342C}">
      <dgm:prSet/>
      <dgm:spPr/>
      <dgm:t>
        <a:bodyPr/>
        <a:lstStyle/>
        <a:p>
          <a:r>
            <a:rPr lang="en-US"/>
            <a:t>Homeless or at risk of homelessness</a:t>
          </a:r>
        </a:p>
      </dgm:t>
    </dgm:pt>
    <dgm:pt modelId="{1152EDE5-2CC0-463C-ABE7-FD3957E4A135}" type="parTrans" cxnId="{2F6E56CC-6C20-44E6-AF00-D0830A2B0639}">
      <dgm:prSet/>
      <dgm:spPr/>
      <dgm:t>
        <a:bodyPr/>
        <a:lstStyle/>
        <a:p>
          <a:endParaRPr lang="en-US"/>
        </a:p>
      </dgm:t>
    </dgm:pt>
    <dgm:pt modelId="{85608D6F-F89F-4962-A494-ACE7F86E279F}" type="sibTrans" cxnId="{2F6E56CC-6C20-44E6-AF00-D0830A2B0639}">
      <dgm:prSet/>
      <dgm:spPr/>
      <dgm:t>
        <a:bodyPr/>
        <a:lstStyle/>
        <a:p>
          <a:endParaRPr lang="en-US"/>
        </a:p>
      </dgm:t>
    </dgm:pt>
    <dgm:pt modelId="{D8594727-05BB-4000-84CB-2E85E95AD5FE}">
      <dgm:prSet/>
      <dgm:spPr/>
      <dgm:t>
        <a:bodyPr/>
        <a:lstStyle/>
        <a:p>
          <a:r>
            <a:rPr lang="en-US" dirty="0"/>
            <a:t>Failed to find employment through the One-Stop delivery system’s Title I services</a:t>
          </a:r>
        </a:p>
      </dgm:t>
    </dgm:pt>
    <dgm:pt modelId="{4B1DE664-C190-45CF-B075-7860106A2F13}" type="parTrans" cxnId="{B275CD27-2CC2-4069-88DF-9DAC56A4B5A6}">
      <dgm:prSet/>
      <dgm:spPr/>
      <dgm:t>
        <a:bodyPr/>
        <a:lstStyle/>
        <a:p>
          <a:endParaRPr lang="en-US"/>
        </a:p>
      </dgm:t>
    </dgm:pt>
    <dgm:pt modelId="{6FEFE14B-47A3-4AD0-B5EC-FC354445ED6C}" type="sibTrans" cxnId="{B275CD27-2CC2-4069-88DF-9DAC56A4B5A6}">
      <dgm:prSet/>
      <dgm:spPr/>
      <dgm:t>
        <a:bodyPr/>
        <a:lstStyle/>
        <a:p>
          <a:endParaRPr lang="en-US"/>
        </a:p>
      </dgm:t>
    </dgm:pt>
    <dgm:pt modelId="{1862D516-5DA2-4683-9B3D-6C980B4F0580}">
      <dgm:prSet custT="1"/>
      <dgm:spPr/>
      <dgm:t>
        <a:bodyPr/>
        <a:lstStyle/>
        <a:p>
          <a:r>
            <a:rPr lang="en-US" sz="2600" dirty="0"/>
            <a:t>Live in rural areas</a:t>
          </a:r>
          <a:endParaRPr lang="en-US" sz="2600" dirty="0">
            <a:solidFill>
              <a:schemeClr val="bg1"/>
            </a:solidFill>
          </a:endParaRPr>
        </a:p>
        <a:p>
          <a:r>
            <a:rPr lang="en-US" sz="11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RUCA TABLE:  </a:t>
          </a:r>
        </a:p>
        <a:p>
          <a:r>
            <a:rPr lang="en-US" sz="11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SCSEP Processes | BCT Partners LLC (scsep-help.com)</a:t>
          </a:r>
          <a:endParaRPr lang="en-US" sz="1100" dirty="0">
            <a:solidFill>
              <a:schemeClr val="bg1"/>
            </a:solidFill>
          </a:endParaRPr>
        </a:p>
      </dgm:t>
    </dgm:pt>
    <dgm:pt modelId="{8A58BB51-41C1-4B07-AC09-C203B8BFCF5F}" type="parTrans" cxnId="{4B7853FC-5E36-4EFD-A923-22AE8ADC846B}">
      <dgm:prSet/>
      <dgm:spPr/>
      <dgm:t>
        <a:bodyPr/>
        <a:lstStyle/>
        <a:p>
          <a:endParaRPr lang="en-US"/>
        </a:p>
      </dgm:t>
    </dgm:pt>
    <dgm:pt modelId="{05AE2D1D-153F-40A5-AC3F-99CEBC0354F1}" type="sibTrans" cxnId="{4B7853FC-5E36-4EFD-A923-22AE8ADC846B}">
      <dgm:prSet/>
      <dgm:spPr/>
      <dgm:t>
        <a:bodyPr/>
        <a:lstStyle/>
        <a:p>
          <a:endParaRPr lang="en-US"/>
        </a:p>
      </dgm:t>
    </dgm:pt>
    <dgm:pt modelId="{41215430-B3D3-45CD-AD53-016ECC267F54}">
      <dgm:prSet/>
      <dgm:spPr/>
      <dgm:t>
        <a:bodyPr/>
        <a:lstStyle/>
        <a:p>
          <a:r>
            <a:rPr lang="en-US"/>
            <a:t>Have a disability</a:t>
          </a:r>
        </a:p>
      </dgm:t>
    </dgm:pt>
    <dgm:pt modelId="{A570916B-AD94-49D5-BD27-1AF4F858DBAD}" type="parTrans" cxnId="{BC0FF324-CA56-4A18-91AA-460DB885D919}">
      <dgm:prSet/>
      <dgm:spPr/>
      <dgm:t>
        <a:bodyPr/>
        <a:lstStyle/>
        <a:p>
          <a:endParaRPr lang="en-US"/>
        </a:p>
      </dgm:t>
    </dgm:pt>
    <dgm:pt modelId="{003D5D4C-01B5-4EF3-82CC-32CA992EA996}" type="sibTrans" cxnId="{BC0FF324-CA56-4A18-91AA-460DB885D919}">
      <dgm:prSet/>
      <dgm:spPr/>
      <dgm:t>
        <a:bodyPr/>
        <a:lstStyle/>
        <a:p>
          <a:endParaRPr lang="en-US"/>
        </a:p>
      </dgm:t>
    </dgm:pt>
    <dgm:pt modelId="{FF6F1169-DBF0-45FB-AF2F-5695C44F8977}" type="pres">
      <dgm:prSet presAssocID="{BF035AAC-B0A6-4119-A7FD-2C16877110E2}" presName="diagram" presStyleCnt="0">
        <dgm:presLayoutVars>
          <dgm:dir/>
          <dgm:resizeHandles val="exact"/>
        </dgm:presLayoutVars>
      </dgm:prSet>
      <dgm:spPr/>
    </dgm:pt>
    <dgm:pt modelId="{E0E60588-F3B1-4DB9-B792-FF90B39DEE91}" type="pres">
      <dgm:prSet presAssocID="{93086A6C-5645-49F8-926D-90FFFFF14239}" presName="node" presStyleLbl="node1" presStyleIdx="0" presStyleCnt="6">
        <dgm:presLayoutVars>
          <dgm:bulletEnabled val="1"/>
        </dgm:presLayoutVars>
      </dgm:prSet>
      <dgm:spPr/>
    </dgm:pt>
    <dgm:pt modelId="{1C3E8564-FA76-41FC-86C3-1D249759D5F6}" type="pres">
      <dgm:prSet presAssocID="{23EE8F03-101A-4D07-9E89-64B3415AE763}" presName="sibTrans" presStyleCnt="0"/>
      <dgm:spPr/>
    </dgm:pt>
    <dgm:pt modelId="{428E2FEC-D804-41F4-89D8-935DC77A9CCE}" type="pres">
      <dgm:prSet presAssocID="{149AB254-E51A-44A9-977E-478CAD4387FE}" presName="node" presStyleLbl="node1" presStyleIdx="1" presStyleCnt="6">
        <dgm:presLayoutVars>
          <dgm:bulletEnabled val="1"/>
        </dgm:presLayoutVars>
      </dgm:prSet>
      <dgm:spPr/>
    </dgm:pt>
    <dgm:pt modelId="{015BE0F2-914D-4C51-A119-F26A15D72B6C}" type="pres">
      <dgm:prSet presAssocID="{6CF274F0-9F37-4A66-B562-36F87A7E8A95}" presName="sibTrans" presStyleCnt="0"/>
      <dgm:spPr/>
    </dgm:pt>
    <dgm:pt modelId="{CCF1E52B-D0AF-40C2-B39B-C31387144706}" type="pres">
      <dgm:prSet presAssocID="{7D29DD11-1BD2-4B37-8CE6-22182445342C}" presName="node" presStyleLbl="node1" presStyleIdx="2" presStyleCnt="6">
        <dgm:presLayoutVars>
          <dgm:bulletEnabled val="1"/>
        </dgm:presLayoutVars>
      </dgm:prSet>
      <dgm:spPr/>
    </dgm:pt>
    <dgm:pt modelId="{6DC5EF98-D336-4E77-80C5-67CF98A6197A}" type="pres">
      <dgm:prSet presAssocID="{85608D6F-F89F-4962-A494-ACE7F86E279F}" presName="sibTrans" presStyleCnt="0"/>
      <dgm:spPr/>
    </dgm:pt>
    <dgm:pt modelId="{210F90A2-95E3-4A9C-A1DB-A6EE98AEB8DC}" type="pres">
      <dgm:prSet presAssocID="{D8594727-05BB-4000-84CB-2E85E95AD5FE}" presName="node" presStyleLbl="node1" presStyleIdx="3" presStyleCnt="6">
        <dgm:presLayoutVars>
          <dgm:bulletEnabled val="1"/>
        </dgm:presLayoutVars>
      </dgm:prSet>
      <dgm:spPr/>
    </dgm:pt>
    <dgm:pt modelId="{E4D6F635-5E88-4AAF-8176-A4F722FF8421}" type="pres">
      <dgm:prSet presAssocID="{6FEFE14B-47A3-4AD0-B5EC-FC354445ED6C}" presName="sibTrans" presStyleCnt="0"/>
      <dgm:spPr/>
    </dgm:pt>
    <dgm:pt modelId="{87040B7C-698C-45DE-A587-9A0E6CB97151}" type="pres">
      <dgm:prSet presAssocID="{1862D516-5DA2-4683-9B3D-6C980B4F0580}" presName="node" presStyleLbl="node1" presStyleIdx="4" presStyleCnt="6">
        <dgm:presLayoutVars>
          <dgm:bulletEnabled val="1"/>
        </dgm:presLayoutVars>
      </dgm:prSet>
      <dgm:spPr/>
    </dgm:pt>
    <dgm:pt modelId="{36ECAB91-9B3F-4B53-BB6A-85AC36DFFD0F}" type="pres">
      <dgm:prSet presAssocID="{05AE2D1D-153F-40A5-AC3F-99CEBC0354F1}" presName="sibTrans" presStyleCnt="0"/>
      <dgm:spPr/>
    </dgm:pt>
    <dgm:pt modelId="{6382AF39-8E62-4427-83B1-EA58BB1CB2A8}" type="pres">
      <dgm:prSet presAssocID="{41215430-B3D3-45CD-AD53-016ECC267F54}" presName="node" presStyleLbl="node1" presStyleIdx="5" presStyleCnt="6">
        <dgm:presLayoutVars>
          <dgm:bulletEnabled val="1"/>
        </dgm:presLayoutVars>
      </dgm:prSet>
      <dgm:spPr/>
    </dgm:pt>
  </dgm:ptLst>
  <dgm:cxnLst>
    <dgm:cxn modelId="{C678CB0E-E731-4DEF-B813-D3BBD684E474}" type="presOf" srcId="{BF035AAC-B0A6-4119-A7FD-2C16877110E2}" destId="{FF6F1169-DBF0-45FB-AF2F-5695C44F8977}" srcOrd="0" destOrd="0" presId="urn:microsoft.com/office/officeart/2005/8/layout/default"/>
    <dgm:cxn modelId="{009BEE23-B1BE-4757-926A-427C142D0429}" type="presOf" srcId="{93086A6C-5645-49F8-926D-90FFFFF14239}" destId="{E0E60588-F3B1-4DB9-B792-FF90B39DEE91}" srcOrd="0" destOrd="0" presId="urn:microsoft.com/office/officeart/2005/8/layout/default"/>
    <dgm:cxn modelId="{BC0FF324-CA56-4A18-91AA-460DB885D919}" srcId="{BF035AAC-B0A6-4119-A7FD-2C16877110E2}" destId="{41215430-B3D3-45CD-AD53-016ECC267F54}" srcOrd="5" destOrd="0" parTransId="{A570916B-AD94-49D5-BD27-1AF4F858DBAD}" sibTransId="{003D5D4C-01B5-4EF3-82CC-32CA992EA996}"/>
    <dgm:cxn modelId="{B275CD27-2CC2-4069-88DF-9DAC56A4B5A6}" srcId="{BF035AAC-B0A6-4119-A7FD-2C16877110E2}" destId="{D8594727-05BB-4000-84CB-2E85E95AD5FE}" srcOrd="3" destOrd="0" parTransId="{4B1DE664-C190-45CF-B075-7860106A2F13}" sibTransId="{6FEFE14B-47A3-4AD0-B5EC-FC354445ED6C}"/>
    <dgm:cxn modelId="{C9BE2E6A-12FB-4F01-9FC9-1512458651EC}" type="presOf" srcId="{41215430-B3D3-45CD-AD53-016ECC267F54}" destId="{6382AF39-8E62-4427-83B1-EA58BB1CB2A8}" srcOrd="0" destOrd="0" presId="urn:microsoft.com/office/officeart/2005/8/layout/default"/>
    <dgm:cxn modelId="{08179E4E-E0B8-4048-B929-69F99EF0EB1A}" srcId="{BF035AAC-B0A6-4119-A7FD-2C16877110E2}" destId="{149AB254-E51A-44A9-977E-478CAD4387FE}" srcOrd="1" destOrd="0" parTransId="{2791A709-4D6D-4A8B-9299-E6FEEC6EC450}" sibTransId="{6CF274F0-9F37-4A66-B562-36F87A7E8A95}"/>
    <dgm:cxn modelId="{5DEEC69E-C717-4D87-88BD-DA57243BBF2B}" srcId="{BF035AAC-B0A6-4119-A7FD-2C16877110E2}" destId="{93086A6C-5645-49F8-926D-90FFFFF14239}" srcOrd="0" destOrd="0" parTransId="{D7ED9F88-A91E-469B-A69E-E5BAED140AD3}" sibTransId="{23EE8F03-101A-4D07-9E89-64B3415AE763}"/>
    <dgm:cxn modelId="{F20DA2A5-5754-4937-B373-4D5294F4FDBD}" type="presOf" srcId="{1862D516-5DA2-4683-9B3D-6C980B4F0580}" destId="{87040B7C-698C-45DE-A587-9A0E6CB97151}" srcOrd="0" destOrd="0" presId="urn:microsoft.com/office/officeart/2005/8/layout/default"/>
    <dgm:cxn modelId="{460374B2-D113-4124-B8C9-E3A51BC18D36}" type="presOf" srcId="{149AB254-E51A-44A9-977E-478CAD4387FE}" destId="{428E2FEC-D804-41F4-89D8-935DC77A9CCE}" srcOrd="0" destOrd="0" presId="urn:microsoft.com/office/officeart/2005/8/layout/default"/>
    <dgm:cxn modelId="{2F6E56CC-6C20-44E6-AF00-D0830A2B0639}" srcId="{BF035AAC-B0A6-4119-A7FD-2C16877110E2}" destId="{7D29DD11-1BD2-4B37-8CE6-22182445342C}" srcOrd="2" destOrd="0" parTransId="{1152EDE5-2CC0-463C-ABE7-FD3957E4A135}" sibTransId="{85608D6F-F89F-4962-A494-ACE7F86E279F}"/>
    <dgm:cxn modelId="{410D6DF2-9D0D-4AE1-8229-F2C58B321947}" type="presOf" srcId="{7D29DD11-1BD2-4B37-8CE6-22182445342C}" destId="{CCF1E52B-D0AF-40C2-B39B-C31387144706}" srcOrd="0" destOrd="0" presId="urn:microsoft.com/office/officeart/2005/8/layout/default"/>
    <dgm:cxn modelId="{4B7853FC-5E36-4EFD-A923-22AE8ADC846B}" srcId="{BF035AAC-B0A6-4119-A7FD-2C16877110E2}" destId="{1862D516-5DA2-4683-9B3D-6C980B4F0580}" srcOrd="4" destOrd="0" parTransId="{8A58BB51-41C1-4B07-AC09-C203B8BFCF5F}" sibTransId="{05AE2D1D-153F-40A5-AC3F-99CEBC0354F1}"/>
    <dgm:cxn modelId="{2B8895FD-9F54-4FCF-8C71-0DB6643A1DF3}" type="presOf" srcId="{D8594727-05BB-4000-84CB-2E85E95AD5FE}" destId="{210F90A2-95E3-4A9C-A1DB-A6EE98AEB8DC}" srcOrd="0" destOrd="0" presId="urn:microsoft.com/office/officeart/2005/8/layout/default"/>
    <dgm:cxn modelId="{36EBC9B2-7B2F-4C3E-B999-33DE3DA68C62}" type="presParOf" srcId="{FF6F1169-DBF0-45FB-AF2F-5695C44F8977}" destId="{E0E60588-F3B1-4DB9-B792-FF90B39DEE91}" srcOrd="0" destOrd="0" presId="urn:microsoft.com/office/officeart/2005/8/layout/default"/>
    <dgm:cxn modelId="{F88D9D16-1A56-4B24-A5D1-8E635D6E592A}" type="presParOf" srcId="{FF6F1169-DBF0-45FB-AF2F-5695C44F8977}" destId="{1C3E8564-FA76-41FC-86C3-1D249759D5F6}" srcOrd="1" destOrd="0" presId="urn:microsoft.com/office/officeart/2005/8/layout/default"/>
    <dgm:cxn modelId="{23962601-2437-4CE0-8D7D-F22EB4111765}" type="presParOf" srcId="{FF6F1169-DBF0-45FB-AF2F-5695C44F8977}" destId="{428E2FEC-D804-41F4-89D8-935DC77A9CCE}" srcOrd="2" destOrd="0" presId="urn:microsoft.com/office/officeart/2005/8/layout/default"/>
    <dgm:cxn modelId="{81F0DEC2-4131-4E35-9A42-8A5AA91D91B3}" type="presParOf" srcId="{FF6F1169-DBF0-45FB-AF2F-5695C44F8977}" destId="{015BE0F2-914D-4C51-A119-F26A15D72B6C}" srcOrd="3" destOrd="0" presId="urn:microsoft.com/office/officeart/2005/8/layout/default"/>
    <dgm:cxn modelId="{84BAFBEC-B127-4FB0-B8A2-B963DD53F97B}" type="presParOf" srcId="{FF6F1169-DBF0-45FB-AF2F-5695C44F8977}" destId="{CCF1E52B-D0AF-40C2-B39B-C31387144706}" srcOrd="4" destOrd="0" presId="urn:microsoft.com/office/officeart/2005/8/layout/default"/>
    <dgm:cxn modelId="{C3A65B4C-B944-4344-B657-12168162D93E}" type="presParOf" srcId="{FF6F1169-DBF0-45FB-AF2F-5695C44F8977}" destId="{6DC5EF98-D336-4E77-80C5-67CF98A6197A}" srcOrd="5" destOrd="0" presId="urn:microsoft.com/office/officeart/2005/8/layout/default"/>
    <dgm:cxn modelId="{35BF4BB0-FF2E-451B-A93E-8329170B8935}" type="presParOf" srcId="{FF6F1169-DBF0-45FB-AF2F-5695C44F8977}" destId="{210F90A2-95E3-4A9C-A1DB-A6EE98AEB8DC}" srcOrd="6" destOrd="0" presId="urn:microsoft.com/office/officeart/2005/8/layout/default"/>
    <dgm:cxn modelId="{1BB10EA0-2AB3-4F18-B0E0-CD516FC04173}" type="presParOf" srcId="{FF6F1169-DBF0-45FB-AF2F-5695C44F8977}" destId="{E4D6F635-5E88-4AAF-8176-A4F722FF8421}" srcOrd="7" destOrd="0" presId="urn:microsoft.com/office/officeart/2005/8/layout/default"/>
    <dgm:cxn modelId="{4094460C-2A19-4279-97C6-26FB69CB3AE3}" type="presParOf" srcId="{FF6F1169-DBF0-45FB-AF2F-5695C44F8977}" destId="{87040B7C-698C-45DE-A587-9A0E6CB97151}" srcOrd="8" destOrd="0" presId="urn:microsoft.com/office/officeart/2005/8/layout/default"/>
    <dgm:cxn modelId="{FFEFC3C2-F943-4085-A025-922E97DFA8B4}" type="presParOf" srcId="{FF6F1169-DBF0-45FB-AF2F-5695C44F8977}" destId="{36ECAB91-9B3F-4B53-BB6A-85AC36DFFD0F}" srcOrd="9" destOrd="0" presId="urn:microsoft.com/office/officeart/2005/8/layout/default"/>
    <dgm:cxn modelId="{4CE4033A-DB30-4114-9F6D-26928E7AE32E}" type="presParOf" srcId="{FF6F1169-DBF0-45FB-AF2F-5695C44F8977}" destId="{6382AF39-8E62-4427-83B1-EA58BB1CB2A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4D0AF6-CE97-43EA-8EDC-C5745A3C6D6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ACB3C6D-8C9E-4E40-9115-3BD9AEF95F38}">
      <dgm:prSet/>
      <dgm:spPr/>
      <dgm:t>
        <a:bodyPr/>
        <a:lstStyle/>
        <a:p>
          <a:r>
            <a:rPr lang="en-US"/>
            <a:t>Formerly Incarcerated </a:t>
          </a:r>
        </a:p>
      </dgm:t>
    </dgm:pt>
    <dgm:pt modelId="{4280310A-1BC0-455C-81C8-2676BF169731}" type="parTrans" cxnId="{962F1C3E-C3BA-453B-A903-179AA3059E3C}">
      <dgm:prSet/>
      <dgm:spPr/>
      <dgm:t>
        <a:bodyPr/>
        <a:lstStyle/>
        <a:p>
          <a:endParaRPr lang="en-US"/>
        </a:p>
      </dgm:t>
    </dgm:pt>
    <dgm:pt modelId="{E88F7FE0-E529-4FFC-831D-F9F229B0CC63}" type="sibTrans" cxnId="{962F1C3E-C3BA-453B-A903-179AA3059E3C}">
      <dgm:prSet/>
      <dgm:spPr/>
      <dgm:t>
        <a:bodyPr/>
        <a:lstStyle/>
        <a:p>
          <a:endParaRPr lang="en-US"/>
        </a:p>
      </dgm:t>
    </dgm:pt>
    <dgm:pt modelId="{10B4F478-6D60-41CC-B2C8-819AE07C049B}">
      <dgm:prSet/>
      <dgm:spPr/>
      <dgm:t>
        <a:bodyPr/>
        <a:lstStyle/>
        <a:p>
          <a:r>
            <a:rPr lang="en-US"/>
            <a:t>Has a severe disability</a:t>
          </a:r>
        </a:p>
      </dgm:t>
    </dgm:pt>
    <dgm:pt modelId="{A484A4BE-3344-49ED-8448-2A5C8CD0B571}" type="parTrans" cxnId="{E076F3A5-D9C1-42B0-9834-AA7F2818E1B3}">
      <dgm:prSet/>
      <dgm:spPr/>
      <dgm:t>
        <a:bodyPr/>
        <a:lstStyle/>
        <a:p>
          <a:endParaRPr lang="en-US"/>
        </a:p>
      </dgm:t>
    </dgm:pt>
    <dgm:pt modelId="{88A5C752-FF53-467A-BF2B-CBF0582A556C}" type="sibTrans" cxnId="{E076F3A5-D9C1-42B0-9834-AA7F2818E1B3}">
      <dgm:prSet/>
      <dgm:spPr/>
      <dgm:t>
        <a:bodyPr/>
        <a:lstStyle/>
        <a:p>
          <a:endParaRPr lang="en-US"/>
        </a:p>
      </dgm:t>
    </dgm:pt>
    <dgm:pt modelId="{5D04F5A3-3A89-4008-9FEF-950AB245C565}">
      <dgm:prSet/>
      <dgm:spPr/>
      <dgm:t>
        <a:bodyPr/>
        <a:lstStyle/>
        <a:p>
          <a:r>
            <a:rPr lang="en-US"/>
            <a:t>Is frail</a:t>
          </a:r>
        </a:p>
      </dgm:t>
    </dgm:pt>
    <dgm:pt modelId="{0C3030D9-C336-4F7D-99FD-8700961C7064}" type="parTrans" cxnId="{9D29953A-44F2-488E-B313-279879887F25}">
      <dgm:prSet/>
      <dgm:spPr/>
      <dgm:t>
        <a:bodyPr/>
        <a:lstStyle/>
        <a:p>
          <a:endParaRPr lang="en-US"/>
        </a:p>
      </dgm:t>
    </dgm:pt>
    <dgm:pt modelId="{D4BD7497-815D-4451-ADCF-FC80D612711B}" type="sibTrans" cxnId="{9D29953A-44F2-488E-B313-279879887F25}">
      <dgm:prSet/>
      <dgm:spPr/>
      <dgm:t>
        <a:bodyPr/>
        <a:lstStyle/>
        <a:p>
          <a:endParaRPr lang="en-US"/>
        </a:p>
      </dgm:t>
    </dgm:pt>
    <dgm:pt modelId="{2B1D4F10-8F0C-41C9-BB0C-B3ED62524EEB}">
      <dgm:prSet/>
      <dgm:spPr/>
      <dgm:t>
        <a:bodyPr/>
        <a:lstStyle/>
        <a:p>
          <a:r>
            <a:rPr lang="en-US"/>
            <a:t>Has limited English proficiency*</a:t>
          </a:r>
        </a:p>
      </dgm:t>
    </dgm:pt>
    <dgm:pt modelId="{860887FD-BB4E-47D3-8638-7E8F2D0F2CC7}" type="parTrans" cxnId="{0E292078-EC97-4FBF-BFDB-C340545049C6}">
      <dgm:prSet/>
      <dgm:spPr/>
      <dgm:t>
        <a:bodyPr/>
        <a:lstStyle/>
        <a:p>
          <a:endParaRPr lang="en-US"/>
        </a:p>
      </dgm:t>
    </dgm:pt>
    <dgm:pt modelId="{EB89C2C3-6C17-4B44-8756-D958BDCA52E6}" type="sibTrans" cxnId="{0E292078-EC97-4FBF-BFDB-C340545049C6}">
      <dgm:prSet/>
      <dgm:spPr/>
      <dgm:t>
        <a:bodyPr/>
        <a:lstStyle/>
        <a:p>
          <a:endParaRPr lang="en-US"/>
        </a:p>
      </dgm:t>
    </dgm:pt>
    <dgm:pt modelId="{7DF0E9FA-CFBF-477A-A99C-22046ED076DB}">
      <dgm:prSet/>
      <dgm:spPr/>
      <dgm:t>
        <a:bodyPr/>
        <a:lstStyle/>
        <a:p>
          <a:r>
            <a:rPr lang="en-US"/>
            <a:t>Has low literacy skills*</a:t>
          </a:r>
        </a:p>
      </dgm:t>
    </dgm:pt>
    <dgm:pt modelId="{DAB02063-B1F6-48F4-BB2D-5ECA701071F2}" type="parTrans" cxnId="{0E4B7136-7A84-4E54-A550-8B25D87F55BE}">
      <dgm:prSet/>
      <dgm:spPr/>
      <dgm:t>
        <a:bodyPr/>
        <a:lstStyle/>
        <a:p>
          <a:endParaRPr lang="en-US"/>
        </a:p>
      </dgm:t>
    </dgm:pt>
    <dgm:pt modelId="{9348E511-7E41-4B6A-BFF9-00B4FA7D0486}" type="sibTrans" cxnId="{0E4B7136-7A84-4E54-A550-8B25D87F55BE}">
      <dgm:prSet/>
      <dgm:spPr/>
      <dgm:t>
        <a:bodyPr/>
        <a:lstStyle/>
        <a:p>
          <a:endParaRPr lang="en-US"/>
        </a:p>
      </dgm:t>
    </dgm:pt>
    <dgm:pt modelId="{90552E39-7B19-4C26-95A2-1C971A2AC8D2}">
      <dgm:prSet/>
      <dgm:spPr/>
      <dgm:t>
        <a:bodyPr/>
        <a:lstStyle/>
        <a:p>
          <a:r>
            <a:rPr lang="en-US"/>
            <a:t>Is age 75 or older	</a:t>
          </a:r>
        </a:p>
      </dgm:t>
    </dgm:pt>
    <dgm:pt modelId="{6CF4C61E-DCE7-45A8-A1B6-6EC468A90A61}" type="parTrans" cxnId="{E3F0CB65-7876-452C-A710-FA8AFC603ECC}">
      <dgm:prSet/>
      <dgm:spPr/>
      <dgm:t>
        <a:bodyPr/>
        <a:lstStyle/>
        <a:p>
          <a:endParaRPr lang="en-US"/>
        </a:p>
      </dgm:t>
    </dgm:pt>
    <dgm:pt modelId="{914643F2-76A0-41A3-B02E-34E867384CE5}" type="sibTrans" cxnId="{E3F0CB65-7876-452C-A710-FA8AFC603ECC}">
      <dgm:prSet/>
      <dgm:spPr/>
      <dgm:t>
        <a:bodyPr/>
        <a:lstStyle/>
        <a:p>
          <a:endParaRPr lang="en-US"/>
        </a:p>
      </dgm:t>
    </dgm:pt>
    <dgm:pt modelId="{53E2C688-1AD8-4D12-8D03-09826BECC840}">
      <dgm:prSet/>
      <dgm:spPr/>
      <dgm:t>
        <a:bodyPr/>
        <a:lstStyle/>
        <a:p>
          <a:r>
            <a:rPr lang="en-US"/>
            <a:t>Old enough for Social Security retirement but not receiving it</a:t>
          </a:r>
        </a:p>
      </dgm:t>
    </dgm:pt>
    <dgm:pt modelId="{D88FA7BD-94C7-466E-B395-840DC101BAF4}" type="parTrans" cxnId="{7B06F8BB-B601-43CA-861D-0E6222952F16}">
      <dgm:prSet/>
      <dgm:spPr/>
      <dgm:t>
        <a:bodyPr/>
        <a:lstStyle/>
        <a:p>
          <a:endParaRPr lang="en-US"/>
        </a:p>
      </dgm:t>
    </dgm:pt>
    <dgm:pt modelId="{94A78AC4-F5EE-4F2C-BA18-248832DB17D8}" type="sibTrans" cxnId="{7B06F8BB-B601-43CA-861D-0E6222952F16}">
      <dgm:prSet/>
      <dgm:spPr/>
      <dgm:t>
        <a:bodyPr/>
        <a:lstStyle/>
        <a:p>
          <a:endParaRPr lang="en-US"/>
        </a:p>
      </dgm:t>
    </dgm:pt>
    <dgm:pt modelId="{953B75A8-2715-46E4-82B7-270C1A779927}">
      <dgm:prSet/>
      <dgm:spPr/>
      <dgm:t>
        <a:bodyPr/>
        <a:lstStyle/>
        <a:p>
          <a:r>
            <a:rPr lang="en-US" dirty="0"/>
            <a:t>Has severely limited employment prospects in an area of persistent unemployment</a:t>
          </a:r>
        </a:p>
        <a:p>
          <a:endParaRPr lang="en-US" dirty="0"/>
        </a:p>
      </dgm:t>
    </dgm:pt>
    <dgm:pt modelId="{7A2E4A72-D641-464D-AE79-B2FFA4A83700}" type="parTrans" cxnId="{53F7E045-2C99-461B-BAB6-70DB9B5D4CFA}">
      <dgm:prSet/>
      <dgm:spPr/>
      <dgm:t>
        <a:bodyPr/>
        <a:lstStyle/>
        <a:p>
          <a:endParaRPr lang="en-US"/>
        </a:p>
      </dgm:t>
    </dgm:pt>
    <dgm:pt modelId="{67D2E6E8-28BA-4F2C-9AC1-C6D3EF544FA2}" type="sibTrans" cxnId="{53F7E045-2C99-461B-BAB6-70DB9B5D4CFA}">
      <dgm:prSet/>
      <dgm:spPr/>
      <dgm:t>
        <a:bodyPr/>
        <a:lstStyle/>
        <a:p>
          <a:endParaRPr lang="en-US"/>
        </a:p>
      </dgm:t>
    </dgm:pt>
    <dgm:pt modelId="{149396BE-4840-4C15-B824-C6EA933A0181}">
      <dgm:prSet/>
      <dgm:spPr/>
      <dgm:t>
        <a:bodyPr/>
        <a:lstStyle/>
        <a:p>
          <a:r>
            <a:rPr lang="en-US" dirty="0"/>
            <a:t>* If captured at enrollment there is no need to update</a:t>
          </a:r>
        </a:p>
      </dgm:t>
    </dgm:pt>
    <dgm:pt modelId="{54339EF8-AEB8-4E63-8221-4C1F30D4A301}" type="parTrans" cxnId="{69465714-9A8A-44B0-9F44-26A9AFF711FE}">
      <dgm:prSet/>
      <dgm:spPr/>
      <dgm:t>
        <a:bodyPr/>
        <a:lstStyle/>
        <a:p>
          <a:endParaRPr lang="en-US"/>
        </a:p>
      </dgm:t>
    </dgm:pt>
    <dgm:pt modelId="{5A27EAD3-736A-414D-98F0-CFEEF0D46BB2}" type="sibTrans" cxnId="{69465714-9A8A-44B0-9F44-26A9AFF711FE}">
      <dgm:prSet/>
      <dgm:spPr/>
      <dgm:t>
        <a:bodyPr/>
        <a:lstStyle/>
        <a:p>
          <a:endParaRPr lang="en-US"/>
        </a:p>
      </dgm:t>
    </dgm:pt>
    <dgm:pt modelId="{7FBAC7C6-8570-4185-B429-314B6318441F}" type="pres">
      <dgm:prSet presAssocID="{D04D0AF6-CE97-43EA-8EDC-C5745A3C6D6C}" presName="diagram" presStyleCnt="0">
        <dgm:presLayoutVars>
          <dgm:dir/>
          <dgm:resizeHandles val="exact"/>
        </dgm:presLayoutVars>
      </dgm:prSet>
      <dgm:spPr/>
    </dgm:pt>
    <dgm:pt modelId="{32C2D2ED-E30D-4460-92DE-01D04F5F4AE0}" type="pres">
      <dgm:prSet presAssocID="{4ACB3C6D-8C9E-4E40-9115-3BD9AEF95F38}" presName="node" presStyleLbl="node1" presStyleIdx="0" presStyleCnt="9">
        <dgm:presLayoutVars>
          <dgm:bulletEnabled val="1"/>
        </dgm:presLayoutVars>
      </dgm:prSet>
      <dgm:spPr/>
    </dgm:pt>
    <dgm:pt modelId="{FCF0C1DE-4A82-49BE-9D13-6A172D103210}" type="pres">
      <dgm:prSet presAssocID="{E88F7FE0-E529-4FFC-831D-F9F229B0CC63}" presName="sibTrans" presStyleCnt="0"/>
      <dgm:spPr/>
    </dgm:pt>
    <dgm:pt modelId="{D29108BC-A37E-43CD-9666-831B10CC382E}" type="pres">
      <dgm:prSet presAssocID="{10B4F478-6D60-41CC-B2C8-819AE07C049B}" presName="node" presStyleLbl="node1" presStyleIdx="1" presStyleCnt="9">
        <dgm:presLayoutVars>
          <dgm:bulletEnabled val="1"/>
        </dgm:presLayoutVars>
      </dgm:prSet>
      <dgm:spPr/>
    </dgm:pt>
    <dgm:pt modelId="{B980E9EE-E3CB-4897-8070-2A4E49176590}" type="pres">
      <dgm:prSet presAssocID="{88A5C752-FF53-467A-BF2B-CBF0582A556C}" presName="sibTrans" presStyleCnt="0"/>
      <dgm:spPr/>
    </dgm:pt>
    <dgm:pt modelId="{A5B30FB0-7DA8-4B38-AE99-36426FA98755}" type="pres">
      <dgm:prSet presAssocID="{5D04F5A3-3A89-4008-9FEF-950AB245C565}" presName="node" presStyleLbl="node1" presStyleIdx="2" presStyleCnt="9">
        <dgm:presLayoutVars>
          <dgm:bulletEnabled val="1"/>
        </dgm:presLayoutVars>
      </dgm:prSet>
      <dgm:spPr/>
    </dgm:pt>
    <dgm:pt modelId="{35DADCE4-1B00-49CA-86DA-883409FB6E63}" type="pres">
      <dgm:prSet presAssocID="{D4BD7497-815D-4451-ADCF-FC80D612711B}" presName="sibTrans" presStyleCnt="0"/>
      <dgm:spPr/>
    </dgm:pt>
    <dgm:pt modelId="{12592286-C153-457F-998E-C42A7C6046EC}" type="pres">
      <dgm:prSet presAssocID="{2B1D4F10-8F0C-41C9-BB0C-B3ED62524EEB}" presName="node" presStyleLbl="node1" presStyleIdx="3" presStyleCnt="9">
        <dgm:presLayoutVars>
          <dgm:bulletEnabled val="1"/>
        </dgm:presLayoutVars>
      </dgm:prSet>
      <dgm:spPr/>
    </dgm:pt>
    <dgm:pt modelId="{57A1C625-4366-430A-A2CF-E765086C651A}" type="pres">
      <dgm:prSet presAssocID="{EB89C2C3-6C17-4B44-8756-D958BDCA52E6}" presName="sibTrans" presStyleCnt="0"/>
      <dgm:spPr/>
    </dgm:pt>
    <dgm:pt modelId="{7E08BD57-E0B5-43CF-9C29-B868431E714B}" type="pres">
      <dgm:prSet presAssocID="{7DF0E9FA-CFBF-477A-A99C-22046ED076DB}" presName="node" presStyleLbl="node1" presStyleIdx="4" presStyleCnt="9">
        <dgm:presLayoutVars>
          <dgm:bulletEnabled val="1"/>
        </dgm:presLayoutVars>
      </dgm:prSet>
      <dgm:spPr/>
    </dgm:pt>
    <dgm:pt modelId="{5A315B33-9857-4768-9387-23BB4A0BA5B3}" type="pres">
      <dgm:prSet presAssocID="{9348E511-7E41-4B6A-BFF9-00B4FA7D0486}" presName="sibTrans" presStyleCnt="0"/>
      <dgm:spPr/>
    </dgm:pt>
    <dgm:pt modelId="{0F7ADF4F-A829-4CEB-9D0A-7FAA269198F8}" type="pres">
      <dgm:prSet presAssocID="{90552E39-7B19-4C26-95A2-1C971A2AC8D2}" presName="node" presStyleLbl="node1" presStyleIdx="5" presStyleCnt="9">
        <dgm:presLayoutVars>
          <dgm:bulletEnabled val="1"/>
        </dgm:presLayoutVars>
      </dgm:prSet>
      <dgm:spPr/>
    </dgm:pt>
    <dgm:pt modelId="{28F9838D-45F1-4111-A657-61C79665B158}" type="pres">
      <dgm:prSet presAssocID="{914643F2-76A0-41A3-B02E-34E867384CE5}" presName="sibTrans" presStyleCnt="0"/>
      <dgm:spPr/>
    </dgm:pt>
    <dgm:pt modelId="{F572EA2B-9ABB-413F-A8A3-1A623A20683C}" type="pres">
      <dgm:prSet presAssocID="{53E2C688-1AD8-4D12-8D03-09826BECC840}" presName="node" presStyleLbl="node1" presStyleIdx="6" presStyleCnt="9">
        <dgm:presLayoutVars>
          <dgm:bulletEnabled val="1"/>
        </dgm:presLayoutVars>
      </dgm:prSet>
      <dgm:spPr/>
    </dgm:pt>
    <dgm:pt modelId="{328A056E-C618-4F29-9D9C-A732974129BB}" type="pres">
      <dgm:prSet presAssocID="{94A78AC4-F5EE-4F2C-BA18-248832DB17D8}" presName="sibTrans" presStyleCnt="0"/>
      <dgm:spPr/>
    </dgm:pt>
    <dgm:pt modelId="{B34F0F1C-5988-4A04-890A-0FA985672637}" type="pres">
      <dgm:prSet presAssocID="{953B75A8-2715-46E4-82B7-270C1A779927}" presName="node" presStyleLbl="node1" presStyleIdx="7" presStyleCnt="9" custScaleY="129695">
        <dgm:presLayoutVars>
          <dgm:bulletEnabled val="1"/>
        </dgm:presLayoutVars>
      </dgm:prSet>
      <dgm:spPr/>
    </dgm:pt>
    <dgm:pt modelId="{DFCBD07C-7E5D-45D8-A9AF-BAEB3DF0DB6E}" type="pres">
      <dgm:prSet presAssocID="{67D2E6E8-28BA-4F2C-9AC1-C6D3EF544FA2}" presName="sibTrans" presStyleCnt="0"/>
      <dgm:spPr/>
    </dgm:pt>
    <dgm:pt modelId="{9FEAB376-E092-44FB-913E-77CC0A9B9E60}" type="pres">
      <dgm:prSet presAssocID="{149396BE-4840-4C15-B824-C6EA933A0181}" presName="node" presStyleLbl="node1" presStyleIdx="8" presStyleCnt="9">
        <dgm:presLayoutVars>
          <dgm:bulletEnabled val="1"/>
        </dgm:presLayoutVars>
      </dgm:prSet>
      <dgm:spPr/>
    </dgm:pt>
  </dgm:ptLst>
  <dgm:cxnLst>
    <dgm:cxn modelId="{69465714-9A8A-44B0-9F44-26A9AFF711FE}" srcId="{D04D0AF6-CE97-43EA-8EDC-C5745A3C6D6C}" destId="{149396BE-4840-4C15-B824-C6EA933A0181}" srcOrd="8" destOrd="0" parTransId="{54339EF8-AEB8-4E63-8221-4C1F30D4A301}" sibTransId="{5A27EAD3-736A-414D-98F0-CFEEF0D46BB2}"/>
    <dgm:cxn modelId="{02DF742A-F1C5-414A-840F-48A74227729F}" type="presOf" srcId="{5D04F5A3-3A89-4008-9FEF-950AB245C565}" destId="{A5B30FB0-7DA8-4B38-AE99-36426FA98755}" srcOrd="0" destOrd="0" presId="urn:microsoft.com/office/officeart/2005/8/layout/default"/>
    <dgm:cxn modelId="{F2B8152D-20D0-4B35-B91B-8A4BB7997179}" type="presOf" srcId="{10B4F478-6D60-41CC-B2C8-819AE07C049B}" destId="{D29108BC-A37E-43CD-9666-831B10CC382E}" srcOrd="0" destOrd="0" presId="urn:microsoft.com/office/officeart/2005/8/layout/default"/>
    <dgm:cxn modelId="{0E4B7136-7A84-4E54-A550-8B25D87F55BE}" srcId="{D04D0AF6-CE97-43EA-8EDC-C5745A3C6D6C}" destId="{7DF0E9FA-CFBF-477A-A99C-22046ED076DB}" srcOrd="4" destOrd="0" parTransId="{DAB02063-B1F6-48F4-BB2D-5ECA701071F2}" sibTransId="{9348E511-7E41-4B6A-BFF9-00B4FA7D0486}"/>
    <dgm:cxn modelId="{9D29953A-44F2-488E-B313-279879887F25}" srcId="{D04D0AF6-CE97-43EA-8EDC-C5745A3C6D6C}" destId="{5D04F5A3-3A89-4008-9FEF-950AB245C565}" srcOrd="2" destOrd="0" parTransId="{0C3030D9-C336-4F7D-99FD-8700961C7064}" sibTransId="{D4BD7497-815D-4451-ADCF-FC80D612711B}"/>
    <dgm:cxn modelId="{962F1C3E-C3BA-453B-A903-179AA3059E3C}" srcId="{D04D0AF6-CE97-43EA-8EDC-C5745A3C6D6C}" destId="{4ACB3C6D-8C9E-4E40-9115-3BD9AEF95F38}" srcOrd="0" destOrd="0" parTransId="{4280310A-1BC0-455C-81C8-2676BF169731}" sibTransId="{E88F7FE0-E529-4FFC-831D-F9F229B0CC63}"/>
    <dgm:cxn modelId="{4CA3D060-A2F5-429F-8701-EB16DF642C37}" type="presOf" srcId="{2B1D4F10-8F0C-41C9-BB0C-B3ED62524EEB}" destId="{12592286-C153-457F-998E-C42A7C6046EC}" srcOrd="0" destOrd="0" presId="urn:microsoft.com/office/officeart/2005/8/layout/default"/>
    <dgm:cxn modelId="{21053A41-A348-4086-B1E3-6A7EED5A3666}" type="presOf" srcId="{53E2C688-1AD8-4D12-8D03-09826BECC840}" destId="{F572EA2B-9ABB-413F-A8A3-1A623A20683C}" srcOrd="0" destOrd="0" presId="urn:microsoft.com/office/officeart/2005/8/layout/default"/>
    <dgm:cxn modelId="{E3F0CB65-7876-452C-A710-FA8AFC603ECC}" srcId="{D04D0AF6-CE97-43EA-8EDC-C5745A3C6D6C}" destId="{90552E39-7B19-4C26-95A2-1C971A2AC8D2}" srcOrd="5" destOrd="0" parTransId="{6CF4C61E-DCE7-45A8-A1B6-6EC468A90A61}" sibTransId="{914643F2-76A0-41A3-B02E-34E867384CE5}"/>
    <dgm:cxn modelId="{53F7E045-2C99-461B-BAB6-70DB9B5D4CFA}" srcId="{D04D0AF6-CE97-43EA-8EDC-C5745A3C6D6C}" destId="{953B75A8-2715-46E4-82B7-270C1A779927}" srcOrd="7" destOrd="0" parTransId="{7A2E4A72-D641-464D-AE79-B2FFA4A83700}" sibTransId="{67D2E6E8-28BA-4F2C-9AC1-C6D3EF544FA2}"/>
    <dgm:cxn modelId="{C40A7153-04C1-4149-AB5A-23ACBE83A434}" type="presOf" srcId="{7DF0E9FA-CFBF-477A-A99C-22046ED076DB}" destId="{7E08BD57-E0B5-43CF-9C29-B868431E714B}" srcOrd="0" destOrd="0" presId="urn:microsoft.com/office/officeart/2005/8/layout/default"/>
    <dgm:cxn modelId="{FD843274-C18C-43B2-B8D5-D9ED8454CAA0}" type="presOf" srcId="{4ACB3C6D-8C9E-4E40-9115-3BD9AEF95F38}" destId="{32C2D2ED-E30D-4460-92DE-01D04F5F4AE0}" srcOrd="0" destOrd="0" presId="urn:microsoft.com/office/officeart/2005/8/layout/default"/>
    <dgm:cxn modelId="{0E292078-EC97-4FBF-BFDB-C340545049C6}" srcId="{D04D0AF6-CE97-43EA-8EDC-C5745A3C6D6C}" destId="{2B1D4F10-8F0C-41C9-BB0C-B3ED62524EEB}" srcOrd="3" destOrd="0" parTransId="{860887FD-BB4E-47D3-8638-7E8F2D0F2CC7}" sibTransId="{EB89C2C3-6C17-4B44-8756-D958BDCA52E6}"/>
    <dgm:cxn modelId="{B8D9397A-11AD-422E-B751-078999218176}" type="presOf" srcId="{90552E39-7B19-4C26-95A2-1C971A2AC8D2}" destId="{0F7ADF4F-A829-4CEB-9D0A-7FAA269198F8}" srcOrd="0" destOrd="0" presId="urn:microsoft.com/office/officeart/2005/8/layout/default"/>
    <dgm:cxn modelId="{93853F85-2759-48FD-8C9A-7BFDFAE6AF7E}" type="presOf" srcId="{D04D0AF6-CE97-43EA-8EDC-C5745A3C6D6C}" destId="{7FBAC7C6-8570-4185-B429-314B6318441F}" srcOrd="0" destOrd="0" presId="urn:microsoft.com/office/officeart/2005/8/layout/default"/>
    <dgm:cxn modelId="{99912C96-BC9B-469F-8EEE-A3914491F615}" type="presOf" srcId="{953B75A8-2715-46E4-82B7-270C1A779927}" destId="{B34F0F1C-5988-4A04-890A-0FA985672637}" srcOrd="0" destOrd="0" presId="urn:microsoft.com/office/officeart/2005/8/layout/default"/>
    <dgm:cxn modelId="{E076F3A5-D9C1-42B0-9834-AA7F2818E1B3}" srcId="{D04D0AF6-CE97-43EA-8EDC-C5745A3C6D6C}" destId="{10B4F478-6D60-41CC-B2C8-819AE07C049B}" srcOrd="1" destOrd="0" parTransId="{A484A4BE-3344-49ED-8448-2A5C8CD0B571}" sibTransId="{88A5C752-FF53-467A-BF2B-CBF0582A556C}"/>
    <dgm:cxn modelId="{0A1A94AD-1EDB-4978-AE9F-4B0237FDF26D}" type="presOf" srcId="{149396BE-4840-4C15-B824-C6EA933A0181}" destId="{9FEAB376-E092-44FB-913E-77CC0A9B9E60}" srcOrd="0" destOrd="0" presId="urn:microsoft.com/office/officeart/2005/8/layout/default"/>
    <dgm:cxn modelId="{7B06F8BB-B601-43CA-861D-0E6222952F16}" srcId="{D04D0AF6-CE97-43EA-8EDC-C5745A3C6D6C}" destId="{53E2C688-1AD8-4D12-8D03-09826BECC840}" srcOrd="6" destOrd="0" parTransId="{D88FA7BD-94C7-466E-B395-840DC101BAF4}" sibTransId="{94A78AC4-F5EE-4F2C-BA18-248832DB17D8}"/>
    <dgm:cxn modelId="{6685C802-FBC3-4782-A750-F69B02F03960}" type="presParOf" srcId="{7FBAC7C6-8570-4185-B429-314B6318441F}" destId="{32C2D2ED-E30D-4460-92DE-01D04F5F4AE0}" srcOrd="0" destOrd="0" presId="urn:microsoft.com/office/officeart/2005/8/layout/default"/>
    <dgm:cxn modelId="{CC80E3F4-5611-42B7-B4E9-BF356164F9CE}" type="presParOf" srcId="{7FBAC7C6-8570-4185-B429-314B6318441F}" destId="{FCF0C1DE-4A82-49BE-9D13-6A172D103210}" srcOrd="1" destOrd="0" presId="urn:microsoft.com/office/officeart/2005/8/layout/default"/>
    <dgm:cxn modelId="{89C9EFC3-D4A6-4C1E-A1C4-E1FBF5E91E92}" type="presParOf" srcId="{7FBAC7C6-8570-4185-B429-314B6318441F}" destId="{D29108BC-A37E-43CD-9666-831B10CC382E}" srcOrd="2" destOrd="0" presId="urn:microsoft.com/office/officeart/2005/8/layout/default"/>
    <dgm:cxn modelId="{9C20FB53-EBF2-4F25-AB6B-23FEEFBB5D3C}" type="presParOf" srcId="{7FBAC7C6-8570-4185-B429-314B6318441F}" destId="{B980E9EE-E3CB-4897-8070-2A4E49176590}" srcOrd="3" destOrd="0" presId="urn:microsoft.com/office/officeart/2005/8/layout/default"/>
    <dgm:cxn modelId="{A9DEF2C8-0B0D-4697-B793-1C8986BBDECA}" type="presParOf" srcId="{7FBAC7C6-8570-4185-B429-314B6318441F}" destId="{A5B30FB0-7DA8-4B38-AE99-36426FA98755}" srcOrd="4" destOrd="0" presId="urn:microsoft.com/office/officeart/2005/8/layout/default"/>
    <dgm:cxn modelId="{04D9B78C-6BC1-48AC-A940-A979A03DE445}" type="presParOf" srcId="{7FBAC7C6-8570-4185-B429-314B6318441F}" destId="{35DADCE4-1B00-49CA-86DA-883409FB6E63}" srcOrd="5" destOrd="0" presId="urn:microsoft.com/office/officeart/2005/8/layout/default"/>
    <dgm:cxn modelId="{A4BB0329-A7E1-49B0-83DD-6B2E723500AD}" type="presParOf" srcId="{7FBAC7C6-8570-4185-B429-314B6318441F}" destId="{12592286-C153-457F-998E-C42A7C6046EC}" srcOrd="6" destOrd="0" presId="urn:microsoft.com/office/officeart/2005/8/layout/default"/>
    <dgm:cxn modelId="{755FE597-64FC-4BEF-A8B2-1AE39A2CE816}" type="presParOf" srcId="{7FBAC7C6-8570-4185-B429-314B6318441F}" destId="{57A1C625-4366-430A-A2CF-E765086C651A}" srcOrd="7" destOrd="0" presId="urn:microsoft.com/office/officeart/2005/8/layout/default"/>
    <dgm:cxn modelId="{04AEC111-301C-49DC-9440-17BD2478F361}" type="presParOf" srcId="{7FBAC7C6-8570-4185-B429-314B6318441F}" destId="{7E08BD57-E0B5-43CF-9C29-B868431E714B}" srcOrd="8" destOrd="0" presId="urn:microsoft.com/office/officeart/2005/8/layout/default"/>
    <dgm:cxn modelId="{E9BC31F9-EAB5-41E3-82D9-A16E8DF8DF65}" type="presParOf" srcId="{7FBAC7C6-8570-4185-B429-314B6318441F}" destId="{5A315B33-9857-4768-9387-23BB4A0BA5B3}" srcOrd="9" destOrd="0" presId="urn:microsoft.com/office/officeart/2005/8/layout/default"/>
    <dgm:cxn modelId="{93F24C40-C08E-4151-A9C7-EA5F55216575}" type="presParOf" srcId="{7FBAC7C6-8570-4185-B429-314B6318441F}" destId="{0F7ADF4F-A829-4CEB-9D0A-7FAA269198F8}" srcOrd="10" destOrd="0" presId="urn:microsoft.com/office/officeart/2005/8/layout/default"/>
    <dgm:cxn modelId="{78501A8C-8CAE-420D-B9F0-6C8054DE5023}" type="presParOf" srcId="{7FBAC7C6-8570-4185-B429-314B6318441F}" destId="{28F9838D-45F1-4111-A657-61C79665B158}" srcOrd="11" destOrd="0" presId="urn:microsoft.com/office/officeart/2005/8/layout/default"/>
    <dgm:cxn modelId="{2EA6DA13-EC0E-4FD7-848A-4E2635B24A0B}" type="presParOf" srcId="{7FBAC7C6-8570-4185-B429-314B6318441F}" destId="{F572EA2B-9ABB-413F-A8A3-1A623A20683C}" srcOrd="12" destOrd="0" presId="urn:microsoft.com/office/officeart/2005/8/layout/default"/>
    <dgm:cxn modelId="{2B44AC91-C859-4D18-A1A9-373A77F1D5EA}" type="presParOf" srcId="{7FBAC7C6-8570-4185-B429-314B6318441F}" destId="{328A056E-C618-4F29-9D9C-A732974129BB}" srcOrd="13" destOrd="0" presId="urn:microsoft.com/office/officeart/2005/8/layout/default"/>
    <dgm:cxn modelId="{35CB9A82-7D8D-4FDF-AC8F-57CBAF2569D8}" type="presParOf" srcId="{7FBAC7C6-8570-4185-B429-314B6318441F}" destId="{B34F0F1C-5988-4A04-890A-0FA985672637}" srcOrd="14" destOrd="0" presId="urn:microsoft.com/office/officeart/2005/8/layout/default"/>
    <dgm:cxn modelId="{84B6BC95-079F-4731-BD67-B66354213CA7}" type="presParOf" srcId="{7FBAC7C6-8570-4185-B429-314B6318441F}" destId="{DFCBD07C-7E5D-45D8-A9AF-BAEB3DF0DB6E}" srcOrd="15" destOrd="0" presId="urn:microsoft.com/office/officeart/2005/8/layout/default"/>
    <dgm:cxn modelId="{42E01332-2B77-4720-875F-BC7787AE7BB1}" type="presParOf" srcId="{7FBAC7C6-8570-4185-B429-314B6318441F}" destId="{9FEAB376-E092-44FB-913E-77CC0A9B9E60}"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2EFB5-A852-4488-8A00-7A325B7B94C1}">
      <dsp:nvSpPr>
        <dsp:cNvPr id="0" name=""/>
        <dsp:cNvSpPr/>
      </dsp:nvSpPr>
      <dsp:spPr>
        <a:xfrm>
          <a:off x="0" y="401742"/>
          <a:ext cx="6245265" cy="23641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Montserrat" panose="00000500000000000000" pitchFamily="2" charset="0"/>
            </a:rPr>
            <a:t>During the SCSEP enrollment process, each job seeker is determined eligible following a review of their income, age, family size, county of residence, and employment status. </a:t>
          </a:r>
        </a:p>
      </dsp:txBody>
      <dsp:txXfrm>
        <a:off x="115407" y="517149"/>
        <a:ext cx="6014451" cy="2133317"/>
      </dsp:txXfrm>
    </dsp:sp>
    <dsp:sp modelId="{8C087EF8-66D2-4E12-9123-CEC8AA22658E}">
      <dsp:nvSpPr>
        <dsp:cNvPr id="0" name=""/>
        <dsp:cNvSpPr/>
      </dsp:nvSpPr>
      <dsp:spPr>
        <a:xfrm>
          <a:off x="0" y="2823473"/>
          <a:ext cx="6245265" cy="236413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Montserrat" panose="00000500000000000000" pitchFamily="2" charset="0"/>
            </a:rPr>
            <a:t>After that initial enrollment, the Department of Labor’s (DOL) SCSEP federal regulations require that all grantees/subgrantees collect and conduct an </a:t>
          </a:r>
          <a:r>
            <a:rPr lang="en-US" sz="2000" b="1" kern="1200" dirty="0">
              <a:solidFill>
                <a:schemeClr val="tx1"/>
              </a:solidFill>
              <a:latin typeface="Montserrat" panose="00000500000000000000" pitchFamily="2" charset="0"/>
            </a:rPr>
            <a:t>annual review</a:t>
          </a:r>
          <a:r>
            <a:rPr lang="en-US" sz="2000" kern="1200" dirty="0">
              <a:solidFill>
                <a:schemeClr val="tx1"/>
              </a:solidFill>
              <a:latin typeface="Montserrat" panose="00000500000000000000" pitchFamily="2" charset="0"/>
            </a:rPr>
            <a:t> of the job seeker's required documentation to determine their continued eligibility, this process is called Recertification.</a:t>
          </a:r>
        </a:p>
      </dsp:txBody>
      <dsp:txXfrm>
        <a:off x="115407" y="2938880"/>
        <a:ext cx="6014451" cy="2133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60588-F3B1-4DB9-B792-FF90B39DEE91}">
      <dsp:nvSpPr>
        <dsp:cNvPr id="0" name=""/>
        <dsp:cNvSpPr/>
      </dsp:nvSpPr>
      <dsp:spPr>
        <a:xfrm>
          <a:off x="0" y="39687"/>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Veterans or qualified spouses</a:t>
          </a:r>
        </a:p>
      </dsp:txBody>
      <dsp:txXfrm>
        <a:off x="0" y="39687"/>
        <a:ext cx="3286125" cy="1971675"/>
      </dsp:txXfrm>
    </dsp:sp>
    <dsp:sp modelId="{428E2FEC-D804-41F4-89D8-935DC77A9CCE}">
      <dsp:nvSpPr>
        <dsp:cNvPr id="0" name=""/>
        <dsp:cNvSpPr/>
      </dsp:nvSpPr>
      <dsp:spPr>
        <a:xfrm>
          <a:off x="3614737" y="39687"/>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Low employment prospects</a:t>
          </a:r>
        </a:p>
      </dsp:txBody>
      <dsp:txXfrm>
        <a:off x="3614737" y="39687"/>
        <a:ext cx="3286125" cy="1971675"/>
      </dsp:txXfrm>
    </dsp:sp>
    <dsp:sp modelId="{CCF1E52B-D0AF-40C2-B39B-C31387144706}">
      <dsp:nvSpPr>
        <dsp:cNvPr id="0" name=""/>
        <dsp:cNvSpPr/>
      </dsp:nvSpPr>
      <dsp:spPr>
        <a:xfrm>
          <a:off x="7229475" y="39687"/>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Homeless or at risk of homelessness</a:t>
          </a:r>
        </a:p>
      </dsp:txBody>
      <dsp:txXfrm>
        <a:off x="7229475" y="39687"/>
        <a:ext cx="3286125" cy="1971675"/>
      </dsp:txXfrm>
    </dsp:sp>
    <dsp:sp modelId="{210F90A2-95E3-4A9C-A1DB-A6EE98AEB8DC}">
      <dsp:nvSpPr>
        <dsp:cNvPr id="0" name=""/>
        <dsp:cNvSpPr/>
      </dsp:nvSpPr>
      <dsp:spPr>
        <a:xfrm>
          <a:off x="0" y="2339975"/>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Failed to find employment through the One-Stop delivery system’s Title I services</a:t>
          </a:r>
        </a:p>
      </dsp:txBody>
      <dsp:txXfrm>
        <a:off x="0" y="2339975"/>
        <a:ext cx="3286125" cy="1971675"/>
      </dsp:txXfrm>
    </dsp:sp>
    <dsp:sp modelId="{87040B7C-698C-45DE-A587-9A0E6CB97151}">
      <dsp:nvSpPr>
        <dsp:cNvPr id="0" name=""/>
        <dsp:cNvSpPr/>
      </dsp:nvSpPr>
      <dsp:spPr>
        <a:xfrm>
          <a:off x="3614737" y="2339975"/>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Live in rural areas</a:t>
          </a:r>
          <a:endParaRPr lang="en-US" sz="2600" kern="1200" dirty="0">
            <a:solidFill>
              <a:schemeClr val="bg1"/>
            </a:solidFill>
          </a:endParaRPr>
        </a:p>
        <a:p>
          <a:pPr marL="0" lvl="0" indent="0" algn="ctr" defTabSz="1155700">
            <a:lnSpc>
              <a:spcPct val="90000"/>
            </a:lnSpc>
            <a:spcBef>
              <a:spcPct val="0"/>
            </a:spcBef>
            <a:spcAft>
              <a:spcPct val="35000"/>
            </a:spcAft>
            <a:buNone/>
          </a:pPr>
          <a:r>
            <a:rPr lang="en-US" sz="11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RUCA TABLE:  </a:t>
          </a:r>
        </a:p>
        <a:p>
          <a:pPr marL="0" lvl="0" indent="0" algn="ctr" defTabSz="1155700">
            <a:lnSpc>
              <a:spcPct val="90000"/>
            </a:lnSpc>
            <a:spcBef>
              <a:spcPct val="0"/>
            </a:spcBef>
            <a:spcAft>
              <a:spcPct val="35000"/>
            </a:spcAft>
            <a:buNone/>
          </a:pPr>
          <a:r>
            <a:rPr lang="en-US" sz="11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SCSEP Processes | BCT Partners LLC (scsep-help.com)</a:t>
          </a:r>
          <a:endParaRPr lang="en-US" sz="1100" kern="1200" dirty="0">
            <a:solidFill>
              <a:schemeClr val="bg1"/>
            </a:solidFill>
          </a:endParaRPr>
        </a:p>
      </dsp:txBody>
      <dsp:txXfrm>
        <a:off x="3614737" y="2339975"/>
        <a:ext cx="3286125" cy="1971675"/>
      </dsp:txXfrm>
    </dsp:sp>
    <dsp:sp modelId="{6382AF39-8E62-4427-83B1-EA58BB1CB2A8}">
      <dsp:nvSpPr>
        <dsp:cNvPr id="0" name=""/>
        <dsp:cNvSpPr/>
      </dsp:nvSpPr>
      <dsp:spPr>
        <a:xfrm>
          <a:off x="7229475" y="2339975"/>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Have a disability</a:t>
          </a:r>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2D2ED-E30D-4460-92DE-01D04F5F4AE0}">
      <dsp:nvSpPr>
        <dsp:cNvPr id="0" name=""/>
        <dsp:cNvSpPr/>
      </dsp:nvSpPr>
      <dsp:spPr>
        <a:xfrm>
          <a:off x="0" y="1727"/>
          <a:ext cx="2225647" cy="13353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Formerly Incarcerated </a:t>
          </a:r>
        </a:p>
      </dsp:txBody>
      <dsp:txXfrm>
        <a:off x="0" y="1727"/>
        <a:ext cx="2225647" cy="1335388"/>
      </dsp:txXfrm>
    </dsp:sp>
    <dsp:sp modelId="{D29108BC-A37E-43CD-9666-831B10CC382E}">
      <dsp:nvSpPr>
        <dsp:cNvPr id="0" name=""/>
        <dsp:cNvSpPr/>
      </dsp:nvSpPr>
      <dsp:spPr>
        <a:xfrm>
          <a:off x="2448211" y="1727"/>
          <a:ext cx="2225647" cy="13353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Has a severe disability</a:t>
          </a:r>
        </a:p>
      </dsp:txBody>
      <dsp:txXfrm>
        <a:off x="2448211" y="1727"/>
        <a:ext cx="2225647" cy="1335388"/>
      </dsp:txXfrm>
    </dsp:sp>
    <dsp:sp modelId="{A5B30FB0-7DA8-4B38-AE99-36426FA98755}">
      <dsp:nvSpPr>
        <dsp:cNvPr id="0" name=""/>
        <dsp:cNvSpPr/>
      </dsp:nvSpPr>
      <dsp:spPr>
        <a:xfrm>
          <a:off x="4896423" y="1727"/>
          <a:ext cx="2225647" cy="13353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Is frail</a:t>
          </a:r>
        </a:p>
      </dsp:txBody>
      <dsp:txXfrm>
        <a:off x="4896423" y="1727"/>
        <a:ext cx="2225647" cy="1335388"/>
      </dsp:txXfrm>
    </dsp:sp>
    <dsp:sp modelId="{12592286-C153-457F-998E-C42A7C6046EC}">
      <dsp:nvSpPr>
        <dsp:cNvPr id="0" name=""/>
        <dsp:cNvSpPr/>
      </dsp:nvSpPr>
      <dsp:spPr>
        <a:xfrm>
          <a:off x="0" y="1559680"/>
          <a:ext cx="2225647" cy="13353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Has limited English proficiency*</a:t>
          </a:r>
        </a:p>
      </dsp:txBody>
      <dsp:txXfrm>
        <a:off x="0" y="1559680"/>
        <a:ext cx="2225647" cy="1335388"/>
      </dsp:txXfrm>
    </dsp:sp>
    <dsp:sp modelId="{7E08BD57-E0B5-43CF-9C29-B868431E714B}">
      <dsp:nvSpPr>
        <dsp:cNvPr id="0" name=""/>
        <dsp:cNvSpPr/>
      </dsp:nvSpPr>
      <dsp:spPr>
        <a:xfrm>
          <a:off x="2448211" y="1559680"/>
          <a:ext cx="2225647" cy="13353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Has low literacy skills*</a:t>
          </a:r>
        </a:p>
      </dsp:txBody>
      <dsp:txXfrm>
        <a:off x="2448211" y="1559680"/>
        <a:ext cx="2225647" cy="1335388"/>
      </dsp:txXfrm>
    </dsp:sp>
    <dsp:sp modelId="{0F7ADF4F-A829-4CEB-9D0A-7FAA269198F8}">
      <dsp:nvSpPr>
        <dsp:cNvPr id="0" name=""/>
        <dsp:cNvSpPr/>
      </dsp:nvSpPr>
      <dsp:spPr>
        <a:xfrm>
          <a:off x="4896423" y="1559680"/>
          <a:ext cx="2225647" cy="13353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Is age 75 or older	</a:t>
          </a:r>
        </a:p>
      </dsp:txBody>
      <dsp:txXfrm>
        <a:off x="4896423" y="1559680"/>
        <a:ext cx="2225647" cy="1335388"/>
      </dsp:txXfrm>
    </dsp:sp>
    <dsp:sp modelId="{F572EA2B-9ABB-413F-A8A3-1A623A20683C}">
      <dsp:nvSpPr>
        <dsp:cNvPr id="0" name=""/>
        <dsp:cNvSpPr/>
      </dsp:nvSpPr>
      <dsp:spPr>
        <a:xfrm>
          <a:off x="0" y="3315904"/>
          <a:ext cx="2225647" cy="13353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Old enough for Social Security retirement but not receiving it</a:t>
          </a:r>
        </a:p>
      </dsp:txBody>
      <dsp:txXfrm>
        <a:off x="0" y="3315904"/>
        <a:ext cx="2225647" cy="1335388"/>
      </dsp:txXfrm>
    </dsp:sp>
    <dsp:sp modelId="{B34F0F1C-5988-4A04-890A-0FA985672637}">
      <dsp:nvSpPr>
        <dsp:cNvPr id="0" name=""/>
        <dsp:cNvSpPr/>
      </dsp:nvSpPr>
      <dsp:spPr>
        <a:xfrm>
          <a:off x="2448211" y="3117633"/>
          <a:ext cx="2225647" cy="1731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Has severely limited employment prospects in an area of persistent unemployment</a:t>
          </a:r>
        </a:p>
        <a:p>
          <a:pPr marL="0" lvl="0" indent="0" algn="ctr" defTabSz="755650">
            <a:lnSpc>
              <a:spcPct val="90000"/>
            </a:lnSpc>
            <a:spcBef>
              <a:spcPct val="0"/>
            </a:spcBef>
            <a:spcAft>
              <a:spcPct val="35000"/>
            </a:spcAft>
            <a:buNone/>
          </a:pPr>
          <a:endParaRPr lang="en-US" sz="1700" kern="1200" dirty="0"/>
        </a:p>
      </dsp:txBody>
      <dsp:txXfrm>
        <a:off x="2448211" y="3117633"/>
        <a:ext cx="2225647" cy="1731931"/>
      </dsp:txXfrm>
    </dsp:sp>
    <dsp:sp modelId="{9FEAB376-E092-44FB-913E-77CC0A9B9E60}">
      <dsp:nvSpPr>
        <dsp:cNvPr id="0" name=""/>
        <dsp:cNvSpPr/>
      </dsp:nvSpPr>
      <dsp:spPr>
        <a:xfrm>
          <a:off x="4896423" y="3315904"/>
          <a:ext cx="2225647" cy="13353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If captured at enrollment there is no need to update</a:t>
          </a:r>
        </a:p>
      </dsp:txBody>
      <dsp:txXfrm>
        <a:off x="4896423" y="3315904"/>
        <a:ext cx="2225647" cy="13353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77"/>
    </inkml:context>
    <inkml:brush xml:id="br0">
      <inkml:brushProperty name="width" value="0.1" units="cm"/>
      <inkml:brushProperty name="height" value="0.1" units="cm"/>
    </inkml:brush>
  </inkml:definitions>
  <inkml:trace contextRef="#ctx0" brushRef="#br0">3510 4339 16383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86"/>
    </inkml:context>
    <inkml:brush xml:id="br0">
      <inkml:brushProperty name="width" value="0.1" units="cm"/>
      <inkml:brushProperty name="height" value="0.1" units="cm"/>
    </inkml:brush>
  </inkml:definitions>
  <inkml:trace contextRef="#ctx0" brushRef="#br0">7391 2999 16383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87"/>
    </inkml:context>
    <inkml:brush xml:id="br0">
      <inkml:brushProperty name="width" value="0.1" units="cm"/>
      <inkml:brushProperty name="height" value="0.1" units="cm"/>
    </inkml:brush>
  </inkml:definitions>
  <inkml:trace contextRef="#ctx0" brushRef="#br0">16969 2999 16383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88"/>
    </inkml:context>
    <inkml:brush xml:id="br0">
      <inkml:brushProperty name="width" value="0.1" units="cm"/>
      <inkml:brushProperty name="height" value="0.1" units="cm"/>
    </inkml:brush>
  </inkml:definitions>
  <inkml:trace contextRef="#ctx0" brushRef="#br0">4551 3334 16383 0 0,'0'0'0'0'0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89"/>
    </inkml:context>
    <inkml:brush xml:id="br0">
      <inkml:brushProperty name="width" value="0.1" units="cm"/>
      <inkml:brushProperty name="height" value="0.1" units="cm"/>
    </inkml:brush>
  </inkml:definitions>
  <inkml:trace contextRef="#ctx0" brushRef="#br0">4551 3334 16383 0 0,'0'0'0'0'0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90"/>
    </inkml:context>
    <inkml:brush xml:id="br0">
      <inkml:brushProperty name="width" value="0.1" units="cm"/>
      <inkml:brushProperty name="height" value="0.1" units="cm"/>
    </inkml:brush>
  </inkml:definitions>
  <inkml:trace contextRef="#ctx0" brushRef="#br0">4551 3334 16383 0 0,'0'0'0'0'0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91"/>
    </inkml:context>
    <inkml:brush xml:id="br0">
      <inkml:brushProperty name="width" value="0.1" units="cm"/>
      <inkml:brushProperty name="height" value="0.1" units="cm"/>
    </inkml:brush>
  </inkml:definitions>
  <inkml:trace contextRef="#ctx0" brushRef="#br0">4551 3334 16383 0 0,'0'0'0'0'0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92"/>
    </inkml:context>
    <inkml:brush xml:id="br0">
      <inkml:brushProperty name="width" value="0.1" units="cm"/>
      <inkml:brushProperty name="height" value="0.1" units="cm"/>
    </inkml:brush>
  </inkml:definitions>
  <inkml:trace contextRef="#ctx0" brushRef="#br0">4551 3334 16383 0 0,'0'0'0'0'0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93"/>
    </inkml:context>
    <inkml:brush xml:id="br0">
      <inkml:brushProperty name="width" value="0.1" units="cm"/>
      <inkml:brushProperty name="height" value="0.1" units="cm"/>
    </inkml:brush>
  </inkml:definitions>
  <inkml:trace contextRef="#ctx0" brushRef="#br0">4551 3334 16383 0 0,'0'0'0'0'0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94"/>
    </inkml:context>
    <inkml:brush xml:id="br0">
      <inkml:brushProperty name="width" value="0.1" units="cm"/>
      <inkml:brushProperty name="height" value="0.1" units="cm"/>
    </inkml:brush>
  </inkml:definitions>
  <inkml:trace contextRef="#ctx0" brushRef="#br0">4551 3334 16383 0 0,'0'0'0'0'0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95"/>
    </inkml:context>
    <inkml:brush xml:id="br0">
      <inkml:brushProperty name="width" value="0.1" units="cm"/>
      <inkml:brushProperty name="height" value="0.1" units="cm"/>
    </inkml:brush>
  </inkml:definitions>
  <inkml:trace contextRef="#ctx0" brushRef="#br0">4551 3334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78"/>
    </inkml:context>
    <inkml:brush xml:id="br0">
      <inkml:brushProperty name="width" value="0.1" units="cm"/>
      <inkml:brushProperty name="height" value="0.1" units="cm"/>
    </inkml:brush>
  </inkml:definitions>
  <inkml:trace contextRef="#ctx0" brushRef="#br0">3104 4092 16383 0 0,'0'0'0'0'0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96"/>
    </inkml:context>
    <inkml:brush xml:id="br0">
      <inkml:brushProperty name="width" value="0.1" units="cm"/>
      <inkml:brushProperty name="height" value="0.1" units="cm"/>
    </inkml:brush>
  </inkml:definitions>
  <inkml:trace contextRef="#ctx0" brushRef="#br0">4128 3193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79"/>
    </inkml:context>
    <inkml:brush xml:id="br0">
      <inkml:brushProperty name="width" value="0.1" units="cm"/>
      <inkml:brushProperty name="height" value="0.1" units="cm"/>
    </inkml:brush>
  </inkml:definitions>
  <inkml:trace contextRef="#ctx0" brushRef="#br0">14728 3616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80"/>
    </inkml:context>
    <inkml:brush xml:id="br0">
      <inkml:brushProperty name="width" value="0.1" units="cm"/>
      <inkml:brushProperty name="height" value="0.1" units="cm"/>
    </inkml:brush>
  </inkml:definitions>
  <inkml:trace contextRef="#ctx0" brushRef="#br0">3669 4145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81"/>
    </inkml:context>
    <inkml:brush xml:id="br0">
      <inkml:brushProperty name="width" value="0.1" units="cm"/>
      <inkml:brushProperty name="height" value="0.1" units="cm"/>
    </inkml:brush>
  </inkml:definitions>
  <inkml:trace contextRef="#ctx0" brushRef="#br0">7056 4251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82"/>
    </inkml:context>
    <inkml:brush xml:id="br0">
      <inkml:brushProperty name="width" value="0.1" units="cm"/>
      <inkml:brushProperty name="height" value="0.1" units="cm"/>
    </inkml:brush>
  </inkml:definitions>
  <inkml:trace contextRef="#ctx0" brushRef="#br0">7743 3863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83"/>
    </inkml:context>
    <inkml:brush xml:id="br0">
      <inkml:brushProperty name="width" value="0.1" units="cm"/>
      <inkml:brushProperty name="height" value="0.1" units="cm"/>
    </inkml:brush>
  </inkml:definitions>
  <inkml:trace contextRef="#ctx0" brushRef="#br0">12612 3792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84"/>
    </inkml:context>
    <inkml:brush xml:id="br0">
      <inkml:brushProperty name="width" value="0.1" units="cm"/>
      <inkml:brushProperty name="height" value="0.1" units="cm"/>
    </inkml:brush>
  </inkml:definitions>
  <inkml:trace contextRef="#ctx0" brushRef="#br0">6068 3281 16383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0T15:47:03.985"/>
    </inkml:context>
    <inkml:brush xml:id="br0">
      <inkml:brushProperty name="width" value="0.1" units="cm"/>
      <inkml:brushProperty name="height" value="0.1" units="cm"/>
    </inkml:brush>
  </inkml:definitions>
  <inkml:trace contextRef="#ctx0" brushRef="#br0">6209 3334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69780"/>
          </a:xfrm>
          <a:prstGeom prst="rect">
            <a:avLst/>
          </a:prstGeom>
        </p:spPr>
        <p:txBody>
          <a:bodyPr vert="horz" lIns="93921" tIns="46960" rIns="93921" bIns="46960" rtlCol="0"/>
          <a:lstStyle>
            <a:lvl1pPr algn="l">
              <a:defRPr sz="1200">
                <a:latin typeface="Montserrat" panose="00000500000000000000" pitchFamily="2" charset="0"/>
              </a:defRPr>
            </a:lvl1pPr>
          </a:lstStyle>
          <a:p>
            <a:endParaRPr lang="en-US" dirty="0"/>
          </a:p>
        </p:txBody>
      </p:sp>
      <p:sp>
        <p:nvSpPr>
          <p:cNvPr id="3" name="Date Placeholder 2"/>
          <p:cNvSpPr>
            <a:spLocks noGrp="1"/>
          </p:cNvSpPr>
          <p:nvPr>
            <p:ph type="dt" idx="1"/>
          </p:nvPr>
        </p:nvSpPr>
        <p:spPr>
          <a:xfrm>
            <a:off x="4008706" y="1"/>
            <a:ext cx="3066733" cy="469780"/>
          </a:xfrm>
          <a:prstGeom prst="rect">
            <a:avLst/>
          </a:prstGeom>
        </p:spPr>
        <p:txBody>
          <a:bodyPr vert="horz" lIns="93921" tIns="46960" rIns="93921" bIns="46960" rtlCol="0"/>
          <a:lstStyle>
            <a:lvl1pPr algn="r">
              <a:defRPr sz="1200">
                <a:latin typeface="Montserrat" panose="00000500000000000000" pitchFamily="2" charset="0"/>
              </a:defRPr>
            </a:lvl1pPr>
          </a:lstStyle>
          <a:p>
            <a:fld id="{B9124F19-348E-4250-9C3A-E6342D0776E3}" type="datetimeFigureOut">
              <a:rPr lang="en-US" smtClean="0"/>
              <a:pPr/>
              <a:t>7/15/2024</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21" tIns="46960" rIns="93921" bIns="46960"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21" tIns="46960" rIns="93921" bIns="4696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93298"/>
            <a:ext cx="3066733" cy="469779"/>
          </a:xfrm>
          <a:prstGeom prst="rect">
            <a:avLst/>
          </a:prstGeom>
        </p:spPr>
        <p:txBody>
          <a:bodyPr vert="horz" lIns="93921" tIns="46960" rIns="93921" bIns="46960" rtlCol="0" anchor="b"/>
          <a:lstStyle>
            <a:lvl1pPr algn="l">
              <a:defRPr sz="1200">
                <a:latin typeface="Montserrat" panose="00000500000000000000" pitchFamily="2" charset="0"/>
              </a:defRPr>
            </a:lvl1pPr>
          </a:lstStyle>
          <a:p>
            <a:endParaRPr lang="en-US" dirty="0"/>
          </a:p>
        </p:txBody>
      </p:sp>
      <p:sp>
        <p:nvSpPr>
          <p:cNvPr id="7" name="Slide Number Placeholder 6"/>
          <p:cNvSpPr>
            <a:spLocks noGrp="1"/>
          </p:cNvSpPr>
          <p:nvPr>
            <p:ph type="sldNum" sz="quarter" idx="5"/>
          </p:nvPr>
        </p:nvSpPr>
        <p:spPr>
          <a:xfrm>
            <a:off x="4008706" y="8893298"/>
            <a:ext cx="3066733" cy="469779"/>
          </a:xfrm>
          <a:prstGeom prst="rect">
            <a:avLst/>
          </a:prstGeom>
        </p:spPr>
        <p:txBody>
          <a:bodyPr vert="horz" lIns="93921" tIns="46960" rIns="93921" bIns="46960" rtlCol="0" anchor="b"/>
          <a:lstStyle>
            <a:lvl1pPr algn="r">
              <a:defRPr sz="1200">
                <a:latin typeface="Montserrat" panose="00000500000000000000" pitchFamily="2" charset="0"/>
              </a:defRPr>
            </a:lvl1pPr>
          </a:lstStyle>
          <a:p>
            <a:fld id="{54405EE6-AA87-4734-B67D-79B365D73E16}" type="slidenum">
              <a:rPr lang="en-US" smtClean="0"/>
              <a:pPr/>
              <a:t>‹#›</a:t>
            </a:fld>
            <a:endParaRPr lang="en-US" dirty="0"/>
          </a:p>
        </p:txBody>
      </p:sp>
    </p:spTree>
    <p:extLst>
      <p:ext uri="{BB962C8B-B14F-4D97-AF65-F5344CB8AC3E}">
        <p14:creationId xmlns:p14="http://schemas.microsoft.com/office/powerpoint/2010/main" val="22200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pitchFamily="2" charset="0"/>
        <a:ea typeface="+mn-ea"/>
        <a:cs typeface="+mn-cs"/>
      </a:defRPr>
    </a:lvl1pPr>
    <a:lvl2pPr marL="457200" algn="l" defTabSz="914400" rtl="0" eaLnBrk="1" latinLnBrk="0" hangingPunct="1">
      <a:defRPr sz="1200" kern="1200">
        <a:solidFill>
          <a:schemeClr val="tx1"/>
        </a:solidFill>
        <a:latin typeface="Montserrat" panose="00000500000000000000" pitchFamily="2" charset="0"/>
        <a:ea typeface="+mn-ea"/>
        <a:cs typeface="+mn-cs"/>
      </a:defRPr>
    </a:lvl2pPr>
    <a:lvl3pPr marL="914400" algn="l" defTabSz="914400" rtl="0" eaLnBrk="1" latinLnBrk="0" hangingPunct="1">
      <a:defRPr sz="1200" kern="1200">
        <a:solidFill>
          <a:schemeClr val="tx1"/>
        </a:solidFill>
        <a:latin typeface="Montserrat" panose="00000500000000000000" pitchFamily="2" charset="0"/>
        <a:ea typeface="+mn-ea"/>
        <a:cs typeface="+mn-cs"/>
      </a:defRPr>
    </a:lvl3pPr>
    <a:lvl4pPr marL="1371600" algn="l" defTabSz="914400" rtl="0" eaLnBrk="1" latinLnBrk="0" hangingPunct="1">
      <a:defRPr sz="1200" kern="1200">
        <a:solidFill>
          <a:schemeClr val="tx1"/>
        </a:solidFill>
        <a:latin typeface="Montserrat" panose="00000500000000000000" pitchFamily="2" charset="0"/>
        <a:ea typeface="+mn-ea"/>
        <a:cs typeface="+mn-cs"/>
      </a:defRPr>
    </a:lvl4pPr>
    <a:lvl5pPr marL="1828800" algn="l" defTabSz="914400" rtl="0" eaLnBrk="1" latinLnBrk="0" hangingPunct="1">
      <a:defRPr sz="1200" kern="1200">
        <a:solidFill>
          <a:schemeClr val="tx1"/>
        </a:solidFill>
        <a:latin typeface="Montserrat"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we’ll covering….</a:t>
            </a:r>
          </a:p>
        </p:txBody>
      </p:sp>
      <p:sp>
        <p:nvSpPr>
          <p:cNvPr id="4" name="Slide Number Placeholder 3"/>
          <p:cNvSpPr>
            <a:spLocks noGrp="1"/>
          </p:cNvSpPr>
          <p:nvPr>
            <p:ph type="sldNum" sz="quarter" idx="5"/>
          </p:nvPr>
        </p:nvSpPr>
        <p:spPr/>
        <p:txBody>
          <a:bodyPr/>
          <a:lstStyle/>
          <a:p>
            <a:fld id="{54405EE6-AA87-4734-B67D-79B365D73E16}" type="slidenum">
              <a:rPr lang="en-US" smtClean="0"/>
              <a:t>2</a:t>
            </a:fld>
            <a:endParaRPr lang="en-US"/>
          </a:p>
        </p:txBody>
      </p:sp>
    </p:spTree>
    <p:extLst>
      <p:ext uri="{BB962C8B-B14F-4D97-AF65-F5344CB8AC3E}">
        <p14:creationId xmlns:p14="http://schemas.microsoft.com/office/powerpoint/2010/main" val="370898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05EE6-AA87-4734-B67D-79B365D73E16}" type="slidenum">
              <a:rPr lang="en-US" smtClean="0"/>
              <a:t>21</a:t>
            </a:fld>
            <a:endParaRPr lang="en-US"/>
          </a:p>
        </p:txBody>
      </p:sp>
    </p:spTree>
    <p:extLst>
      <p:ext uri="{BB962C8B-B14F-4D97-AF65-F5344CB8AC3E}">
        <p14:creationId xmlns:p14="http://schemas.microsoft.com/office/powerpoint/2010/main" val="42516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Case Manager enters data, they will need to let the Supervisor know they have completed the process.  </a:t>
            </a:r>
          </a:p>
        </p:txBody>
      </p:sp>
      <p:sp>
        <p:nvSpPr>
          <p:cNvPr id="4" name="Slide Number Placeholder 3"/>
          <p:cNvSpPr>
            <a:spLocks noGrp="1"/>
          </p:cNvSpPr>
          <p:nvPr>
            <p:ph type="sldNum" sz="quarter" idx="5"/>
          </p:nvPr>
        </p:nvSpPr>
        <p:spPr/>
        <p:txBody>
          <a:bodyPr/>
          <a:lstStyle/>
          <a:p>
            <a:fld id="{54405EE6-AA87-4734-B67D-79B365D73E16}" type="slidenum">
              <a:rPr lang="en-US" smtClean="0"/>
              <a:pPr/>
              <a:t>28</a:t>
            </a:fld>
            <a:endParaRPr lang="en-US" dirty="0"/>
          </a:p>
        </p:txBody>
      </p:sp>
    </p:spTree>
    <p:extLst>
      <p:ext uri="{BB962C8B-B14F-4D97-AF65-F5344CB8AC3E}">
        <p14:creationId xmlns:p14="http://schemas.microsoft.com/office/powerpoint/2010/main" val="2601499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years, we’ve gotten some good questions, and we’d like to review some common questions. You can always contact your PO if have a question about anything. </a:t>
            </a:r>
          </a:p>
        </p:txBody>
      </p:sp>
      <p:sp>
        <p:nvSpPr>
          <p:cNvPr id="4" name="Slide Number Placeholder 3"/>
          <p:cNvSpPr>
            <a:spLocks noGrp="1"/>
          </p:cNvSpPr>
          <p:nvPr>
            <p:ph type="sldNum" sz="quarter" idx="5"/>
          </p:nvPr>
        </p:nvSpPr>
        <p:spPr/>
        <p:txBody>
          <a:bodyPr/>
          <a:lstStyle/>
          <a:p>
            <a:fld id="{54405EE6-AA87-4734-B67D-79B365D73E16}" type="slidenum">
              <a:rPr lang="en-US" smtClean="0"/>
              <a:t>41</a:t>
            </a:fld>
            <a:endParaRPr lang="en-US"/>
          </a:p>
        </p:txBody>
      </p:sp>
    </p:spTree>
    <p:extLst>
      <p:ext uri="{BB962C8B-B14F-4D97-AF65-F5344CB8AC3E}">
        <p14:creationId xmlns:p14="http://schemas.microsoft.com/office/powerpoint/2010/main" val="1965947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question about the look back period for calculating income….</a:t>
            </a:r>
          </a:p>
        </p:txBody>
      </p:sp>
      <p:sp>
        <p:nvSpPr>
          <p:cNvPr id="4" name="Slide Number Placeholder 3"/>
          <p:cNvSpPr>
            <a:spLocks noGrp="1"/>
          </p:cNvSpPr>
          <p:nvPr>
            <p:ph type="sldNum" sz="quarter" idx="5"/>
          </p:nvPr>
        </p:nvSpPr>
        <p:spPr/>
        <p:txBody>
          <a:bodyPr/>
          <a:lstStyle/>
          <a:p>
            <a:fld id="{54405EE6-AA87-4734-B67D-79B365D73E16}" type="slidenum">
              <a:rPr lang="en-US" smtClean="0"/>
              <a:t>42</a:t>
            </a:fld>
            <a:endParaRPr lang="en-US"/>
          </a:p>
        </p:txBody>
      </p:sp>
    </p:spTree>
    <p:extLst>
      <p:ext uri="{BB962C8B-B14F-4D97-AF65-F5344CB8AC3E}">
        <p14:creationId xmlns:p14="http://schemas.microsoft.com/office/powerpoint/2010/main" val="112408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15963"/>
            <a:ext cx="6351588" cy="3573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493E2-9FBD-EA47-A93A-843C40A98DD7}" type="slidenum">
              <a:rPr lang="en-US" smtClean="0"/>
              <a:t>43</a:t>
            </a:fld>
            <a:endParaRPr lang="en-US"/>
          </a:p>
        </p:txBody>
      </p:sp>
    </p:spTree>
    <p:extLst>
      <p:ext uri="{BB962C8B-B14F-4D97-AF65-F5344CB8AC3E}">
        <p14:creationId xmlns:p14="http://schemas.microsoft.com/office/powerpoint/2010/main" val="145934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always been taught to round up or down, but DOL requires that we always round down, no matter the amount of cents.  </a:t>
            </a:r>
          </a:p>
          <a:p>
            <a:endParaRPr lang="en-US" dirty="0"/>
          </a:p>
          <a:p>
            <a:r>
              <a:rPr lang="en-US" dirty="0"/>
              <a:t>Always round down by dropping the cents.  </a:t>
            </a:r>
          </a:p>
        </p:txBody>
      </p:sp>
      <p:sp>
        <p:nvSpPr>
          <p:cNvPr id="4" name="Slide Number Placeholder 3"/>
          <p:cNvSpPr>
            <a:spLocks noGrp="1"/>
          </p:cNvSpPr>
          <p:nvPr>
            <p:ph type="sldNum" sz="quarter" idx="5"/>
          </p:nvPr>
        </p:nvSpPr>
        <p:spPr/>
        <p:txBody>
          <a:bodyPr/>
          <a:lstStyle/>
          <a:p>
            <a:fld id="{54405EE6-AA87-4734-B67D-79B365D73E16}" type="slidenum">
              <a:rPr lang="en-US" smtClean="0"/>
              <a:t>44</a:t>
            </a:fld>
            <a:endParaRPr lang="en-US"/>
          </a:p>
        </p:txBody>
      </p:sp>
    </p:spTree>
    <p:extLst>
      <p:ext uri="{BB962C8B-B14F-4D97-AF65-F5344CB8AC3E}">
        <p14:creationId xmlns:p14="http://schemas.microsoft.com/office/powerpoint/2010/main" val="295722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05EE6-AA87-4734-B67D-79B365D73E16}" type="slidenum">
              <a:rPr lang="en-US" smtClean="0"/>
              <a:t>45</a:t>
            </a:fld>
            <a:endParaRPr lang="en-US"/>
          </a:p>
        </p:txBody>
      </p:sp>
    </p:spTree>
    <p:extLst>
      <p:ext uri="{BB962C8B-B14F-4D97-AF65-F5344CB8AC3E}">
        <p14:creationId xmlns:p14="http://schemas.microsoft.com/office/powerpoint/2010/main" val="154099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05EE6-AA87-4734-B67D-79B365D73E16}" type="slidenum">
              <a:rPr lang="en-US" smtClean="0"/>
              <a:t>46</a:t>
            </a:fld>
            <a:endParaRPr lang="en-US"/>
          </a:p>
        </p:txBody>
      </p:sp>
    </p:spTree>
    <p:extLst>
      <p:ext uri="{BB962C8B-B14F-4D97-AF65-F5344CB8AC3E}">
        <p14:creationId xmlns:p14="http://schemas.microsoft.com/office/powerpoint/2010/main" val="3780277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05EE6-AA87-4734-B67D-79B365D73E16}" type="slidenum">
              <a:rPr lang="en-US" smtClean="0"/>
              <a:t>48</a:t>
            </a:fld>
            <a:endParaRPr lang="en-US"/>
          </a:p>
        </p:txBody>
      </p:sp>
    </p:spTree>
    <p:extLst>
      <p:ext uri="{BB962C8B-B14F-4D97-AF65-F5344CB8AC3E}">
        <p14:creationId xmlns:p14="http://schemas.microsoft.com/office/powerpoint/2010/main" val="325510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15963"/>
            <a:ext cx="6351588" cy="3573462"/>
          </a:xfrm>
        </p:spPr>
      </p:sp>
      <p:sp>
        <p:nvSpPr>
          <p:cNvPr id="3" name="Notes Placeholder 2"/>
          <p:cNvSpPr>
            <a:spLocks noGrp="1"/>
          </p:cNvSpPr>
          <p:nvPr>
            <p:ph type="body" idx="1"/>
          </p:nvPr>
        </p:nvSpPr>
        <p:spPr/>
        <p:txBody>
          <a:bodyPr/>
          <a:lstStyle/>
          <a:p>
            <a:r>
              <a:rPr lang="en-US" dirty="0">
                <a:cs typeface="Calibri"/>
              </a:rPr>
              <a:t>Some of the MIN can only be captured at enrollment, and they are:  READ</a:t>
            </a:r>
          </a:p>
          <a:p>
            <a:endParaRPr lang="en-US" dirty="0">
              <a:cs typeface="Calibri"/>
            </a:endParaRPr>
          </a:p>
          <a:p>
            <a:r>
              <a:rPr lang="en-US" dirty="0">
                <a:cs typeface="Calibri"/>
              </a:rPr>
              <a:t>Will not go into detailed definitions or documentation required for these now – see MIN Guidebook or the Data Validation Handbook. </a:t>
            </a:r>
          </a:p>
          <a:p>
            <a:endParaRPr lang="en-US" dirty="0">
              <a:cs typeface="Calibri"/>
            </a:endParaRPr>
          </a:p>
          <a:p>
            <a:r>
              <a:rPr lang="en-US" dirty="0">
                <a:cs typeface="Calibri"/>
              </a:rPr>
              <a:t>Since these can only be captured at enrollment, it’s very important to do a thorough assessment interview with participant  to capture them at that time</a:t>
            </a:r>
          </a:p>
          <a:p>
            <a:endParaRPr lang="en-US" dirty="0">
              <a:cs typeface="Calibri"/>
            </a:endParaRPr>
          </a:p>
          <a:p>
            <a:r>
              <a:rPr lang="en-US" dirty="0">
                <a:cs typeface="Calibri"/>
              </a:rPr>
              <a:t>We're not going to review these in detail today, will focus only on the MIN that need to be updated at the beginning of each program year. </a:t>
            </a:r>
          </a:p>
          <a:p>
            <a:r>
              <a:rPr lang="en-US" dirty="0">
                <a:cs typeface="Calibri"/>
              </a:rPr>
              <a:t>But there is more information about these MIN along with tips on ways to capture them in the MIN Guidebook on our website.  That Guide was also sent with the big Recert email Josh sent in early July.  </a:t>
            </a:r>
          </a:p>
        </p:txBody>
      </p:sp>
      <p:sp>
        <p:nvSpPr>
          <p:cNvPr id="4" name="Slide Number Placeholder 3"/>
          <p:cNvSpPr>
            <a:spLocks noGrp="1"/>
          </p:cNvSpPr>
          <p:nvPr>
            <p:ph type="sldNum" sz="quarter" idx="5"/>
          </p:nvPr>
        </p:nvSpPr>
        <p:spPr/>
        <p:txBody>
          <a:bodyPr/>
          <a:lstStyle/>
          <a:p>
            <a:fld id="{90A493E2-9FBD-EA47-A93A-843C40A98DD7}" type="slidenum">
              <a:rPr lang="en-US" smtClean="0"/>
              <a:t>49</a:t>
            </a:fld>
            <a:endParaRPr lang="en-US"/>
          </a:p>
        </p:txBody>
      </p:sp>
    </p:spTree>
    <p:extLst>
      <p:ext uri="{BB962C8B-B14F-4D97-AF65-F5344CB8AC3E}">
        <p14:creationId xmlns:p14="http://schemas.microsoft.com/office/powerpoint/2010/main" val="353979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15963"/>
            <a:ext cx="6351588" cy="357346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0A493E2-9FBD-EA47-A93A-843C40A98DD7}" type="slidenum">
              <a:rPr lang="en-US" smtClean="0"/>
              <a:t>3</a:t>
            </a:fld>
            <a:endParaRPr lang="en-US"/>
          </a:p>
        </p:txBody>
      </p:sp>
    </p:spTree>
    <p:extLst>
      <p:ext uri="{BB962C8B-B14F-4D97-AF65-F5344CB8AC3E}">
        <p14:creationId xmlns:p14="http://schemas.microsoft.com/office/powerpoint/2010/main" val="2310352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15963"/>
            <a:ext cx="6351588" cy="3573462"/>
          </a:xfrm>
        </p:spPr>
      </p:sp>
      <p:sp>
        <p:nvSpPr>
          <p:cNvPr id="3" name="Notes Placeholder 2"/>
          <p:cNvSpPr>
            <a:spLocks noGrp="1"/>
          </p:cNvSpPr>
          <p:nvPr>
            <p:ph type="body" idx="1"/>
          </p:nvPr>
        </p:nvSpPr>
        <p:spPr/>
        <p:txBody>
          <a:bodyPr/>
          <a:lstStyle/>
          <a:p>
            <a:r>
              <a:rPr lang="en-US" dirty="0"/>
              <a:t>There are now 8 MIN that can be captured at any time, but MUST be updated annually for you to retain credit.  </a:t>
            </a:r>
          </a:p>
          <a:p>
            <a:endParaRPr lang="en-US" dirty="0"/>
          </a:p>
          <a:p>
            <a:r>
              <a:rPr lang="en-US" dirty="0"/>
              <a:t>Great news as announced in Chris Garland’s email on 6/4 -- we have a New MIN characteristic.  Effective 3/25/21 we can now capture ‘formerly incarcerated’ – many of you and the Center have advocated for that to be a MIN for years since you serve many who have previously been in jail or prison.  We’ll review the definition in a moment. </a:t>
            </a:r>
          </a:p>
          <a:p>
            <a:endParaRPr lang="en-US" dirty="0"/>
          </a:p>
          <a:p>
            <a:r>
              <a:rPr lang="en-US" dirty="0"/>
              <a:t>READ list </a:t>
            </a:r>
          </a:p>
          <a:p>
            <a:endParaRPr lang="en-US" dirty="0"/>
          </a:p>
          <a:p>
            <a:r>
              <a:rPr lang="en-US" dirty="0"/>
              <a:t>These are the MIN that reset in SPARQ each year on July 1, so unless you update them, you lose credit for this important performance measure.  The Center requires these updates be done early in the program year or before someone exits to regain that credit. </a:t>
            </a:r>
            <a:endParaRPr lang="en-US" dirty="0">
              <a:cs typeface="Calibri"/>
            </a:endParaRPr>
          </a:p>
          <a:p>
            <a:endParaRPr lang="en-US" dirty="0"/>
          </a:p>
          <a:p>
            <a:r>
              <a:rPr lang="en-US" dirty="0"/>
              <a:t>Please note the two that have an asterisk – have limited English proficiency and have low literacy skills.  If either of those is captured at enrollment you will not have to update.  What does it mean?  Normally, all these MIN that are updatable are reset on SPARQ at the beginning of each program year and therefore you need to revalidate them.  In the case of these two MIN, if you captured them at enrollment then it will remain in the system.  However if not captured at enrollment and you update either of these MIN at revalidation then you will have to update it every year thereafter.  </a:t>
            </a:r>
          </a:p>
          <a:p>
            <a:endParaRPr lang="en-US" dirty="0"/>
          </a:p>
          <a:p>
            <a:r>
              <a:rPr lang="en-US" dirty="0"/>
              <a:t>If any of these 8 MIN characteristics are not captured due to an oversight, you can capture it at any time when you become aware that the participant had the MIN characteristic.</a:t>
            </a:r>
            <a:endParaRPr lang="en-US" dirty="0">
              <a:cs typeface="Calibri"/>
            </a:endParaRPr>
          </a:p>
          <a:p>
            <a:endParaRPr lang="en-US" dirty="0"/>
          </a:p>
          <a:p>
            <a:r>
              <a:rPr lang="en-US" dirty="0"/>
              <a:t>Also with any of the MIN characteristics that were documented in the file but were not entered on SPARQ, you can correct the participant record on SPARQ. If done within the program year and before the program year closes (normally August/September) you can get the credit. After that  you can amend but will not get the credit.</a:t>
            </a:r>
            <a:endParaRPr lang="en-US" dirty="0">
              <a:cs typeface="Calibri"/>
            </a:endParaRPr>
          </a:p>
          <a:p>
            <a:endParaRPr lang="en-US" dirty="0">
              <a:cs typeface="Calibri"/>
            </a:endParaRPr>
          </a:p>
          <a:p>
            <a:r>
              <a:rPr lang="en-US" dirty="0">
                <a:cs typeface="Calibri"/>
              </a:rPr>
              <a:t>To update and Revalidate these MIN, use the updated MIN Revalidation Form that now includes Formerly Incarcerated.  The All in One Self Attest has also been updated to include Formerly Incarcerated.  </a:t>
            </a:r>
          </a:p>
          <a:p>
            <a:endParaRPr lang="en-US" dirty="0">
              <a:cs typeface="Calibri"/>
            </a:endParaRPr>
          </a:p>
          <a:p>
            <a:r>
              <a:rPr lang="en-US" dirty="0">
                <a:cs typeface="Calibri"/>
              </a:rPr>
              <a:t>Form can be seen on the Center’s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https://www.centerforworkforceinclusion.org/toolkit/scsep-forms    under    </a:t>
            </a:r>
            <a:r>
              <a:rPr lang="en-US" b="0" i="0" dirty="0">
                <a:solidFill>
                  <a:srgbClr val="161663"/>
                </a:solidFill>
                <a:effectLst/>
                <a:latin typeface="Rubik"/>
              </a:rPr>
              <a:t>Other Forms and Reference Information</a:t>
            </a:r>
          </a:p>
          <a:p>
            <a:endParaRPr lang="en-US" b="1" dirty="0">
              <a:cs typeface="Calibri"/>
            </a:endParaRPr>
          </a:p>
        </p:txBody>
      </p:sp>
      <p:sp>
        <p:nvSpPr>
          <p:cNvPr id="4" name="Slide Number Placeholder 3"/>
          <p:cNvSpPr>
            <a:spLocks noGrp="1"/>
          </p:cNvSpPr>
          <p:nvPr>
            <p:ph type="sldNum" sz="quarter" idx="5"/>
          </p:nvPr>
        </p:nvSpPr>
        <p:spPr/>
        <p:txBody>
          <a:bodyPr/>
          <a:lstStyle/>
          <a:p>
            <a:fld id="{90A493E2-9FBD-EA47-A93A-843C40A98DD7}" type="slidenum">
              <a:rPr lang="en-US" smtClean="0"/>
              <a:t>50</a:t>
            </a:fld>
            <a:endParaRPr lang="en-US"/>
          </a:p>
        </p:txBody>
      </p:sp>
    </p:spTree>
    <p:extLst>
      <p:ext uri="{BB962C8B-B14F-4D97-AF65-F5344CB8AC3E}">
        <p14:creationId xmlns:p14="http://schemas.microsoft.com/office/powerpoint/2010/main" val="103616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51</a:t>
            </a:fld>
            <a:endParaRPr lang="en-US"/>
          </a:p>
        </p:txBody>
      </p:sp>
    </p:spTree>
    <p:extLst>
      <p:ext uri="{BB962C8B-B14F-4D97-AF65-F5344CB8AC3E}">
        <p14:creationId xmlns:p14="http://schemas.microsoft.com/office/powerpoint/2010/main" val="2558849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05EE6-AA87-4734-B67D-79B365D73E16}" type="slidenum">
              <a:rPr lang="en-US" smtClean="0"/>
              <a:t>52</a:t>
            </a:fld>
            <a:endParaRPr lang="en-US"/>
          </a:p>
        </p:txBody>
      </p:sp>
    </p:spTree>
    <p:extLst>
      <p:ext uri="{BB962C8B-B14F-4D97-AF65-F5344CB8AC3E}">
        <p14:creationId xmlns:p14="http://schemas.microsoft.com/office/powerpoint/2010/main" val="21968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15963"/>
            <a:ext cx="6351588" cy="357346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0A493E2-9FBD-EA47-A93A-843C40A98DD7}" type="slidenum">
              <a:rPr lang="en-US" smtClean="0"/>
              <a:t>4</a:t>
            </a:fld>
            <a:endParaRPr lang="en-US"/>
          </a:p>
        </p:txBody>
      </p:sp>
    </p:spTree>
    <p:extLst>
      <p:ext uri="{BB962C8B-B14F-4D97-AF65-F5344CB8AC3E}">
        <p14:creationId xmlns:p14="http://schemas.microsoft.com/office/powerpoint/2010/main" val="227664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15963"/>
            <a:ext cx="6351588" cy="357346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0A493E2-9FBD-EA47-A93A-843C40A98DD7}" type="slidenum">
              <a:rPr lang="en-US" smtClean="0"/>
              <a:t>5</a:t>
            </a:fld>
            <a:endParaRPr lang="en-US"/>
          </a:p>
        </p:txBody>
      </p:sp>
    </p:spTree>
    <p:extLst>
      <p:ext uri="{BB962C8B-B14F-4D97-AF65-F5344CB8AC3E}">
        <p14:creationId xmlns:p14="http://schemas.microsoft.com/office/powerpoint/2010/main" val="399970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05EE6-AA87-4734-B67D-79B365D73E16}" type="slidenum">
              <a:rPr lang="en-US" smtClean="0"/>
              <a:t>6</a:t>
            </a:fld>
            <a:endParaRPr lang="en-US"/>
          </a:p>
        </p:txBody>
      </p:sp>
    </p:spTree>
    <p:extLst>
      <p:ext uri="{BB962C8B-B14F-4D97-AF65-F5344CB8AC3E}">
        <p14:creationId xmlns:p14="http://schemas.microsoft.com/office/powerpoint/2010/main" val="7065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05EE6-AA87-4734-B67D-79B365D73E16}" type="slidenum">
              <a:rPr lang="en-US" smtClean="0"/>
              <a:t>7</a:t>
            </a:fld>
            <a:endParaRPr lang="en-US"/>
          </a:p>
        </p:txBody>
      </p:sp>
    </p:spTree>
    <p:extLst>
      <p:ext uri="{BB962C8B-B14F-4D97-AF65-F5344CB8AC3E}">
        <p14:creationId xmlns:p14="http://schemas.microsoft.com/office/powerpoint/2010/main" val="88718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forms needed to complete MIN updates, here is a list of Recertification forms. </a:t>
            </a:r>
          </a:p>
          <a:p>
            <a:endParaRPr lang="en-US"/>
          </a:p>
          <a:p>
            <a:r>
              <a:rPr lang="en-US"/>
              <a:t>Eligibility Doc Case Note Form can only be used as last resort in PY2022</a:t>
            </a:r>
          </a:p>
        </p:txBody>
      </p:sp>
      <p:sp>
        <p:nvSpPr>
          <p:cNvPr id="4" name="Slide Number Placeholder 3"/>
          <p:cNvSpPr>
            <a:spLocks noGrp="1"/>
          </p:cNvSpPr>
          <p:nvPr>
            <p:ph type="sldNum" sz="quarter" idx="5"/>
          </p:nvPr>
        </p:nvSpPr>
        <p:spPr/>
        <p:txBody>
          <a:bodyPr/>
          <a:lstStyle/>
          <a:p>
            <a:fld id="{54405EE6-AA87-4734-B67D-79B365D73E16}" type="slidenum">
              <a:rPr lang="en-US" smtClean="0"/>
              <a:t>8</a:t>
            </a:fld>
            <a:endParaRPr lang="en-US"/>
          </a:p>
        </p:txBody>
      </p:sp>
    </p:spTree>
    <p:extLst>
      <p:ext uri="{BB962C8B-B14F-4D97-AF65-F5344CB8AC3E}">
        <p14:creationId xmlns:p14="http://schemas.microsoft.com/office/powerpoint/2010/main" val="160315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10</a:t>
            </a:fld>
            <a:endParaRPr lang="en-US"/>
          </a:p>
        </p:txBody>
      </p:sp>
    </p:spTree>
    <p:extLst>
      <p:ext uri="{BB962C8B-B14F-4D97-AF65-F5344CB8AC3E}">
        <p14:creationId xmlns:p14="http://schemas.microsoft.com/office/powerpoint/2010/main" val="318236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method you choose to complete recert, you may need some of the new forms that were introduced last year. </a:t>
            </a:r>
          </a:p>
          <a:p>
            <a:r>
              <a:rPr lang="en-US" dirty="0"/>
              <a:t>Like the Mail In Attest, eligibility determination case note form, etc. </a:t>
            </a:r>
          </a:p>
        </p:txBody>
      </p:sp>
      <p:sp>
        <p:nvSpPr>
          <p:cNvPr id="4" name="Slide Number Placeholder 3"/>
          <p:cNvSpPr>
            <a:spLocks noGrp="1"/>
          </p:cNvSpPr>
          <p:nvPr>
            <p:ph type="sldNum" sz="quarter" idx="5"/>
          </p:nvPr>
        </p:nvSpPr>
        <p:spPr/>
        <p:txBody>
          <a:bodyPr/>
          <a:lstStyle/>
          <a:p>
            <a:fld id="{54405EE6-AA87-4734-B67D-79B365D73E16}" type="slidenum">
              <a:rPr lang="en-US" smtClean="0"/>
              <a:t>11</a:t>
            </a:fld>
            <a:endParaRPr lang="en-US"/>
          </a:p>
        </p:txBody>
      </p:sp>
    </p:spTree>
    <p:extLst>
      <p:ext uri="{BB962C8B-B14F-4D97-AF65-F5344CB8AC3E}">
        <p14:creationId xmlns:p14="http://schemas.microsoft.com/office/powerpoint/2010/main" val="2963697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CC1C-A415-5F40-A041-F48E6C374DC5}"/>
              </a:ext>
            </a:extLst>
          </p:cNvPr>
          <p:cNvSpPr>
            <a:spLocks noGrp="1"/>
          </p:cNvSpPr>
          <p:nvPr>
            <p:ph type="ctrTitle"/>
          </p:nvPr>
        </p:nvSpPr>
        <p:spPr>
          <a:xfrm>
            <a:off x="1524000" y="2287593"/>
            <a:ext cx="9144000" cy="1854986"/>
          </a:xfrm>
        </p:spPr>
        <p:txBody>
          <a:bodyPr anchor="b">
            <a:normAutofit/>
          </a:bodyPr>
          <a:lstStyle>
            <a:lvl1pPr algn="ctr">
              <a:defRPr sz="4800" b="1" i="0" baseline="0">
                <a:latin typeface="Montserrat" panose="00000500000000000000" pitchFamily="2" charset="0"/>
                <a:cs typeface="Arial" panose="020B0604020202020204" pitchFamily="34" charset="0"/>
              </a:defRPr>
            </a:lvl1pPr>
          </a:lstStyle>
          <a:p>
            <a:r>
              <a:rPr lang="en-US" dirty="0"/>
              <a:t>Click to edit Master</a:t>
            </a:r>
          </a:p>
        </p:txBody>
      </p:sp>
      <p:sp>
        <p:nvSpPr>
          <p:cNvPr id="3" name="Subtitle 2">
            <a:extLst>
              <a:ext uri="{FF2B5EF4-FFF2-40B4-BE49-F238E27FC236}">
                <a16:creationId xmlns:a16="http://schemas.microsoft.com/office/drawing/2014/main" id="{8DFE61D7-7B42-B140-9F1A-CCA90AA0FD9A}"/>
              </a:ext>
            </a:extLst>
          </p:cNvPr>
          <p:cNvSpPr>
            <a:spLocks noGrp="1"/>
          </p:cNvSpPr>
          <p:nvPr>
            <p:ph type="subTitle" idx="1"/>
          </p:nvPr>
        </p:nvSpPr>
        <p:spPr>
          <a:xfrm>
            <a:off x="1524000" y="4376738"/>
            <a:ext cx="9144000" cy="1217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0A129-B919-7F46-9DE1-617C86650479}"/>
              </a:ext>
            </a:extLst>
          </p:cNvPr>
          <p:cNvSpPr>
            <a:spLocks noGrp="1"/>
          </p:cNvSpPr>
          <p:nvPr>
            <p:ph type="dt" sz="half" idx="10"/>
          </p:nvPr>
        </p:nvSpPr>
        <p:spPr/>
        <p:txBody>
          <a:bodyPr/>
          <a:lstStyle>
            <a:lvl1pPr>
              <a:defRPr>
                <a:latin typeface="Montserrat" panose="00000500000000000000" pitchFamily="2" charset="0"/>
                <a:cs typeface="Arial" panose="020B0604020202020204" pitchFamily="34" charset="0"/>
              </a:defRPr>
            </a:lvl1pPr>
          </a:lstStyle>
          <a:p>
            <a:fld id="{AC48BDE1-FF03-413D-8664-48D4290B854D}" type="datetime1">
              <a:rPr lang="en-US" smtClean="0"/>
              <a:pPr/>
              <a:t>7/15/2024</a:t>
            </a:fld>
            <a:endParaRPr lang="en-US" dirty="0"/>
          </a:p>
        </p:txBody>
      </p:sp>
      <p:sp>
        <p:nvSpPr>
          <p:cNvPr id="5" name="Footer Placeholder 4">
            <a:extLst>
              <a:ext uri="{FF2B5EF4-FFF2-40B4-BE49-F238E27FC236}">
                <a16:creationId xmlns:a16="http://schemas.microsoft.com/office/drawing/2014/main" id="{A662431A-4766-4C4C-959F-5B5DBED09929}"/>
              </a:ext>
            </a:extLst>
          </p:cNvPr>
          <p:cNvSpPr>
            <a:spLocks noGrp="1"/>
          </p:cNvSpPr>
          <p:nvPr>
            <p:ph type="ftr" sz="quarter" idx="11"/>
          </p:nvPr>
        </p:nvSpPr>
        <p:spPr/>
        <p:txBody>
          <a:bodyPr/>
          <a:lstStyle>
            <a:lvl1pPr>
              <a:defRPr>
                <a:latin typeface="Montserrat" panose="00000500000000000000" pitchFamily="2"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E315EC95-B83D-9941-AECA-4D22FA2F0E83}"/>
              </a:ext>
            </a:extLst>
          </p:cNvPr>
          <p:cNvSpPr>
            <a:spLocks noGrp="1"/>
          </p:cNvSpPr>
          <p:nvPr>
            <p:ph type="sldNum" sz="quarter" idx="12"/>
          </p:nvPr>
        </p:nvSpPr>
        <p:spPr/>
        <p:txBody>
          <a:bodyPr/>
          <a:lstStyle>
            <a:lvl1pPr>
              <a:defRPr>
                <a:latin typeface="Montserrat" panose="00000500000000000000" pitchFamily="2" charset="0"/>
                <a:cs typeface="Arial" panose="020B0604020202020204" pitchFamily="34" charset="0"/>
              </a:defRPr>
            </a:lvl1pPr>
          </a:lstStyle>
          <a:p>
            <a:fld id="{BEED455F-700D-BA4B-B3F6-B4E03929F5E0}" type="slidenum">
              <a:rPr lang="en-US" smtClean="0"/>
              <a:pPr/>
              <a:t>‹#›</a:t>
            </a:fld>
            <a:endParaRPr lang="en-US" dirty="0"/>
          </a:p>
        </p:txBody>
      </p:sp>
      <p:pic>
        <p:nvPicPr>
          <p:cNvPr id="11" name="Picture 10" descr="Blue_Gradient_bar_art.png">
            <a:extLst>
              <a:ext uri="{FF2B5EF4-FFF2-40B4-BE49-F238E27FC236}">
                <a16:creationId xmlns:a16="http://schemas.microsoft.com/office/drawing/2014/main" id="{813F0E7B-EA3F-4B49-BA26-8BCC53234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2" name="Picture 11" descr="Blue_Gradient_bar_art.png">
            <a:extLst>
              <a:ext uri="{FF2B5EF4-FFF2-40B4-BE49-F238E27FC236}">
                <a16:creationId xmlns:a16="http://schemas.microsoft.com/office/drawing/2014/main" id="{597D5A9C-0A0F-454E-B154-6E588BA38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20FA135-3FF2-4C41-9256-D426FC0D48AF}"/>
              </a:ext>
            </a:extLst>
          </p:cNvPr>
          <p:cNvPicPr>
            <a:picLocks noChangeAspect="1"/>
          </p:cNvPicPr>
          <p:nvPr userDrawn="1"/>
        </p:nvPicPr>
        <p:blipFill>
          <a:blip r:embed="rId3"/>
          <a:stretch>
            <a:fillRect/>
          </a:stretch>
        </p:blipFill>
        <p:spPr>
          <a:xfrm>
            <a:off x="2693194" y="616650"/>
            <a:ext cx="6805612" cy="1360687"/>
          </a:xfrm>
          <a:prstGeom prst="rect">
            <a:avLst/>
          </a:prstGeom>
        </p:spPr>
      </p:pic>
      <p:cxnSp>
        <p:nvCxnSpPr>
          <p:cNvPr id="15" name="Straight Connector 14">
            <a:extLst>
              <a:ext uri="{FF2B5EF4-FFF2-40B4-BE49-F238E27FC236}">
                <a16:creationId xmlns:a16="http://schemas.microsoft.com/office/drawing/2014/main" id="{9725945D-2027-4DC2-9458-D648D5FC9E61}"/>
              </a:ext>
            </a:extLst>
          </p:cNvPr>
          <p:cNvCxnSpPr>
            <a:cxnSpLocks/>
          </p:cNvCxnSpPr>
          <p:nvPr userDrawn="1"/>
        </p:nvCxnSpPr>
        <p:spPr>
          <a:xfrm>
            <a:off x="5631362" y="4218779"/>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69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2"/>
            <a:ext cx="4114800" cy="365125"/>
          </a:xfrm>
        </p:spPr>
        <p:txBody>
          <a:bodyPr/>
          <a:lstStyle>
            <a:lvl1pPr>
              <a:defRPr>
                <a:latin typeface="Montserrat" panose="00000500000000000000" pitchFamily="2" charset="0"/>
                <a:cs typeface="Arial" panose="020B0604020202020204" pitchFamily="34" charset="0"/>
              </a:defRPr>
            </a:lvl1pPr>
          </a:lstStyle>
          <a:p>
            <a:endParaRPr lang="en-US" dirty="0"/>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2"/>
            <a:ext cx="2743200" cy="365125"/>
          </a:xfrm>
        </p:spPr>
        <p:txBody>
          <a:bodyPr/>
          <a:lstStyle>
            <a:lvl1pPr>
              <a:defRPr>
                <a:latin typeface="Montserrat" panose="00000500000000000000" pitchFamily="2" charset="0"/>
                <a:cs typeface="Arial" panose="020B0604020202020204" pitchFamily="34" charset="0"/>
              </a:defRPr>
            </a:lvl1pPr>
          </a:lstStyle>
          <a:p>
            <a:fld id="{7E6301CB-089A-4061-8BBB-88783F2240A8}" type="slidenum">
              <a:rPr lang="en-US" smtClean="0"/>
              <a:pPr/>
              <a:t>‹#›</a:t>
            </a:fld>
            <a:endParaRPr lang="en-US" dirty="0"/>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1" y="-594"/>
            <a:ext cx="3376991"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7" y="1968265"/>
            <a:ext cx="2665791" cy="1209615"/>
          </a:xfrm>
        </p:spPr>
        <p:txBody>
          <a:bodyPr>
            <a:noAutofit/>
          </a:bodyPr>
          <a:lstStyle>
            <a:lvl1pPr>
              <a:defRPr sz="2700" b="1" i="0" baseline="0">
                <a:solidFill>
                  <a:schemeClr val="bg1"/>
                </a:solidFill>
                <a:latin typeface="Montserrat" panose="00000500000000000000" pitchFamily="2" charset="0"/>
                <a:cs typeface="Arial" panose="020B0604020202020204" pitchFamily="34" charset="0"/>
              </a:defRPr>
            </a:lvl1pPr>
          </a:lstStyle>
          <a:p>
            <a:r>
              <a:rPr lang="en-US" dirty="0"/>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2" y="822325"/>
            <a:ext cx="7877175" cy="5181600"/>
          </a:xfrm>
        </p:spPr>
        <p:txBody>
          <a:bodyPr/>
          <a:lstStyle>
            <a:lvl1pPr>
              <a:defRPr sz="1800" b="0" i="0" baseline="0">
                <a:latin typeface="Montserrat" panose="00000500000000000000" pitchFamily="2" charset="0"/>
                <a:cs typeface="Arial" panose="020B0604020202020204" pitchFamily="34" charset="0"/>
              </a:defRPr>
            </a:lvl1pPr>
            <a:lvl2pPr>
              <a:defRPr sz="1500">
                <a:latin typeface="Montserrat" panose="00000500000000000000" pitchFamily="2" charset="0"/>
                <a:cs typeface="Arial" panose="020B0604020202020204" pitchFamily="34" charset="0"/>
              </a:defRPr>
            </a:lvl2pPr>
            <a:lvl3pPr>
              <a:defRPr sz="1400">
                <a:latin typeface="Montserrat" panose="00000500000000000000" pitchFamily="2" charset="0"/>
                <a:cs typeface="Arial" panose="020B0604020202020204" pitchFamily="34" charset="0"/>
              </a:defRPr>
            </a:lvl3pPr>
            <a:lvl4pPr>
              <a:defRPr sz="1200">
                <a:latin typeface="Montserrat" panose="00000500000000000000" pitchFamily="2" charset="0"/>
                <a:cs typeface="Arial" panose="020B0604020202020204" pitchFamily="34" charset="0"/>
              </a:defRPr>
            </a:lvl4pPr>
            <a:lvl5pPr>
              <a:defRPr sz="1200">
                <a:latin typeface="Montserrat" panose="000005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2"/>
            <a:ext cx="2743200" cy="365125"/>
          </a:xfrm>
        </p:spPr>
        <p:txBody>
          <a:bodyPr/>
          <a:lstStyle>
            <a:lvl1pPr>
              <a:defRPr>
                <a:latin typeface="Montserrat" panose="00000500000000000000" pitchFamily="2" charset="0"/>
                <a:cs typeface="Arial" panose="020B0604020202020204" pitchFamily="34" charset="0"/>
              </a:defRPr>
            </a:lvl1pPr>
          </a:lstStyle>
          <a:p>
            <a:fld id="{720DF151-32DB-4305-B575-6C0715BA51EC}" type="datetime1">
              <a:rPr lang="en-US" smtClean="0"/>
              <a:pPr/>
              <a:t>7/15/2024</a:t>
            </a:fld>
            <a:endParaRPr lang="en-US" dirty="0"/>
          </a:p>
        </p:txBody>
      </p:sp>
    </p:spTree>
    <p:extLst>
      <p:ext uri="{BB962C8B-B14F-4D97-AF65-F5344CB8AC3E}">
        <p14:creationId xmlns:p14="http://schemas.microsoft.com/office/powerpoint/2010/main" val="147992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B7AEBE-474B-C541-B9B0-F1CC2DD8129B}"/>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120" b="69309"/>
          <a:stretch/>
        </p:blipFill>
        <p:spPr>
          <a:xfrm>
            <a:off x="-5702" y="5847648"/>
            <a:ext cx="8240003" cy="1017403"/>
          </a:xfrm>
          <a:prstGeom prst="rect">
            <a:avLst/>
          </a:prstGeom>
          <a:solidFill>
            <a:schemeClr val="bg1">
              <a:lumMod val="85000"/>
              <a:alpha val="20000"/>
            </a:schemeClr>
          </a:solidFill>
        </p:spPr>
      </p:pic>
      <p:pic>
        <p:nvPicPr>
          <p:cNvPr id="9" name="Picture 8">
            <a:extLst>
              <a:ext uri="{FF2B5EF4-FFF2-40B4-BE49-F238E27FC236}">
                <a16:creationId xmlns:a16="http://schemas.microsoft.com/office/drawing/2014/main" id="{2D2F02AD-872D-4C41-BA92-5D0C745C248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6" r="1900" b="69309"/>
          <a:stretch/>
        </p:blipFill>
        <p:spPr>
          <a:xfrm>
            <a:off x="8282401" y="5850822"/>
            <a:ext cx="3952461" cy="1017403"/>
          </a:xfrm>
          <a:prstGeom prst="rect">
            <a:avLst/>
          </a:prstGeom>
          <a:solidFill>
            <a:schemeClr val="bg1">
              <a:lumMod val="85000"/>
              <a:alpha val="20000"/>
            </a:schemeClr>
          </a:solidFill>
        </p:spPr>
      </p:pic>
      <p:sp>
        <p:nvSpPr>
          <p:cNvPr id="2" name="Title 1">
            <a:extLst>
              <a:ext uri="{FF2B5EF4-FFF2-40B4-BE49-F238E27FC236}">
                <a16:creationId xmlns:a16="http://schemas.microsoft.com/office/drawing/2014/main" id="{90F33BAB-8132-9D49-AFD5-FD5A42ADF4A0}"/>
              </a:ext>
            </a:extLst>
          </p:cNvPr>
          <p:cNvSpPr>
            <a:spLocks noGrp="1"/>
          </p:cNvSpPr>
          <p:nvPr>
            <p:ph type="title"/>
          </p:nvPr>
        </p:nvSpPr>
        <p:spPr>
          <a:xfrm>
            <a:off x="835348" y="508091"/>
            <a:ext cx="10515600" cy="958850"/>
          </a:xfrm>
        </p:spPr>
        <p:txBody>
          <a:bodyPr>
            <a:normAutofit/>
          </a:bodyPr>
          <a:lstStyle>
            <a:lvl1pPr>
              <a:defRPr sz="3600" b="1" i="0" baseline="0">
                <a:latin typeface="Montserrat" panose="00000500000000000000" pitchFamily="2"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8C7AFAD-E0DD-3C4F-AAF6-E33871038940}"/>
              </a:ext>
            </a:extLst>
          </p:cNvPr>
          <p:cNvSpPr>
            <a:spLocks noGrp="1"/>
          </p:cNvSpPr>
          <p:nvPr>
            <p:ph idx="1"/>
          </p:nvPr>
        </p:nvSpPr>
        <p:spPr/>
        <p:txBody>
          <a:bodyPr/>
          <a:lstStyle>
            <a:lvl1pPr>
              <a:defRPr sz="2400">
                <a:solidFill>
                  <a:schemeClr val="tx1"/>
                </a:solidFill>
                <a:latin typeface="Montserrat" panose="00000500000000000000" pitchFamily="2" charset="0"/>
                <a:cs typeface="Arial" panose="020B0604020202020204" pitchFamily="34" charset="0"/>
              </a:defRPr>
            </a:lvl1pPr>
            <a:lvl2pPr>
              <a:defRPr sz="2000">
                <a:solidFill>
                  <a:schemeClr val="tx1"/>
                </a:solidFill>
                <a:latin typeface="Montserrat" panose="00000500000000000000" pitchFamily="2" charset="0"/>
                <a:cs typeface="Arial" panose="020B0604020202020204" pitchFamily="34" charset="0"/>
              </a:defRPr>
            </a:lvl2pPr>
            <a:lvl3pPr>
              <a:defRPr sz="1800">
                <a:solidFill>
                  <a:schemeClr val="tx1"/>
                </a:solidFill>
                <a:latin typeface="Montserrat" panose="00000500000000000000" pitchFamily="2" charset="0"/>
                <a:cs typeface="Arial" panose="020B0604020202020204" pitchFamily="34" charset="0"/>
              </a:defRPr>
            </a:lvl3pPr>
            <a:lvl4pPr>
              <a:defRPr sz="1600">
                <a:solidFill>
                  <a:schemeClr val="tx1"/>
                </a:solidFill>
                <a:latin typeface="Montserrat" panose="00000500000000000000" pitchFamily="2" charset="0"/>
                <a:cs typeface="Arial" panose="020B0604020202020204" pitchFamily="34" charset="0"/>
              </a:defRPr>
            </a:lvl4pPr>
            <a:lvl5pPr>
              <a:defRPr sz="1600">
                <a:solidFill>
                  <a:schemeClr val="tx1"/>
                </a:solidFill>
                <a:latin typeface="Montserrat" panose="000005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5D484D-A210-CE49-9E98-07441D6304F4}"/>
              </a:ext>
            </a:extLst>
          </p:cNvPr>
          <p:cNvSpPr>
            <a:spLocks noGrp="1"/>
          </p:cNvSpPr>
          <p:nvPr>
            <p:ph type="dt" sz="half" idx="10"/>
          </p:nvPr>
        </p:nvSpPr>
        <p:spPr/>
        <p:txBody>
          <a:bodyPr/>
          <a:lstStyle>
            <a:lvl1pPr>
              <a:defRPr>
                <a:latin typeface="Montserrat" panose="00000500000000000000" pitchFamily="2" charset="0"/>
                <a:cs typeface="Arial" panose="020B0604020202020204" pitchFamily="34" charset="0"/>
              </a:defRPr>
            </a:lvl1pPr>
          </a:lstStyle>
          <a:p>
            <a:fld id="{1B1D009A-9F35-402B-8FD6-D4B100A8B80D}" type="datetime1">
              <a:rPr lang="en-US" smtClean="0"/>
              <a:pPr/>
              <a:t>7/15/2024</a:t>
            </a:fld>
            <a:endParaRPr lang="en-US" dirty="0"/>
          </a:p>
        </p:txBody>
      </p:sp>
      <p:sp>
        <p:nvSpPr>
          <p:cNvPr id="5" name="Footer Placeholder 4">
            <a:extLst>
              <a:ext uri="{FF2B5EF4-FFF2-40B4-BE49-F238E27FC236}">
                <a16:creationId xmlns:a16="http://schemas.microsoft.com/office/drawing/2014/main" id="{F68610FE-7134-8341-B9D2-6D74046CBB41}"/>
              </a:ext>
            </a:extLst>
          </p:cNvPr>
          <p:cNvSpPr>
            <a:spLocks noGrp="1"/>
          </p:cNvSpPr>
          <p:nvPr>
            <p:ph type="ftr" sz="quarter" idx="11"/>
          </p:nvPr>
        </p:nvSpPr>
        <p:spPr/>
        <p:txBody>
          <a:bodyPr/>
          <a:lstStyle>
            <a:lvl1pPr>
              <a:defRPr>
                <a:latin typeface="Montserrat" panose="00000500000000000000" pitchFamily="2"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EEB3A77-91BE-9045-8C12-66647E24B677}"/>
              </a:ext>
            </a:extLst>
          </p:cNvPr>
          <p:cNvSpPr>
            <a:spLocks noGrp="1"/>
          </p:cNvSpPr>
          <p:nvPr>
            <p:ph type="sldNum" sz="quarter" idx="12"/>
          </p:nvPr>
        </p:nvSpPr>
        <p:spPr>
          <a:xfrm>
            <a:off x="8610600" y="6355557"/>
            <a:ext cx="2743200" cy="365125"/>
          </a:xfrm>
        </p:spPr>
        <p:txBody>
          <a:bodyPr/>
          <a:lstStyle>
            <a:lvl1pPr>
              <a:defRPr>
                <a:latin typeface="Montserrat" panose="00000500000000000000" pitchFamily="2" charset="0"/>
                <a:cs typeface="Arial" panose="020B0604020202020204" pitchFamily="34" charset="0"/>
              </a:defRPr>
            </a:lvl1pPr>
          </a:lstStyle>
          <a:p>
            <a:fld id="{BEED455F-700D-BA4B-B3F6-B4E03929F5E0}" type="slidenum">
              <a:rPr lang="en-US" smtClean="0"/>
              <a:pPr/>
              <a:t>‹#›</a:t>
            </a:fld>
            <a:endParaRPr lang="en-US" dirty="0"/>
          </a:p>
        </p:txBody>
      </p:sp>
      <p:pic>
        <p:nvPicPr>
          <p:cNvPr id="7" name="Picture 6" descr="Blue_Gradient_bar_art.png">
            <a:extLst>
              <a:ext uri="{FF2B5EF4-FFF2-40B4-BE49-F238E27FC236}">
                <a16:creationId xmlns:a16="http://schemas.microsoft.com/office/drawing/2014/main" id="{67D260C1-CDA8-A14F-8FAD-26716C3547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cxnSp>
        <p:nvCxnSpPr>
          <p:cNvPr id="10" name="Straight Connector 9">
            <a:extLst>
              <a:ext uri="{FF2B5EF4-FFF2-40B4-BE49-F238E27FC236}">
                <a16:creationId xmlns:a16="http://schemas.microsoft.com/office/drawing/2014/main" id="{4AC9DFA2-F88C-4E2E-9ECA-1D79E0C7ACDF}"/>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10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B7AEBE-474B-C541-B9B0-F1CC2DD8129B}"/>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120" b="69309"/>
          <a:stretch/>
        </p:blipFill>
        <p:spPr>
          <a:xfrm>
            <a:off x="-5702" y="5847648"/>
            <a:ext cx="8240003" cy="1017403"/>
          </a:xfrm>
          <a:prstGeom prst="rect">
            <a:avLst/>
          </a:prstGeom>
          <a:solidFill>
            <a:schemeClr val="bg1">
              <a:lumMod val="85000"/>
              <a:alpha val="20000"/>
            </a:schemeClr>
          </a:solidFill>
        </p:spPr>
      </p:pic>
      <p:pic>
        <p:nvPicPr>
          <p:cNvPr id="9" name="Picture 8">
            <a:extLst>
              <a:ext uri="{FF2B5EF4-FFF2-40B4-BE49-F238E27FC236}">
                <a16:creationId xmlns:a16="http://schemas.microsoft.com/office/drawing/2014/main" id="{2D2F02AD-872D-4C41-BA92-5D0C745C248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6" r="1900" b="69309"/>
          <a:stretch/>
        </p:blipFill>
        <p:spPr>
          <a:xfrm>
            <a:off x="8282401" y="5850822"/>
            <a:ext cx="3952461" cy="1017403"/>
          </a:xfrm>
          <a:prstGeom prst="rect">
            <a:avLst/>
          </a:prstGeom>
          <a:solidFill>
            <a:schemeClr val="bg1">
              <a:lumMod val="85000"/>
              <a:alpha val="20000"/>
            </a:schemeClr>
          </a:solidFill>
        </p:spPr>
      </p:pic>
      <p:sp>
        <p:nvSpPr>
          <p:cNvPr id="2" name="Title 1">
            <a:extLst>
              <a:ext uri="{FF2B5EF4-FFF2-40B4-BE49-F238E27FC236}">
                <a16:creationId xmlns:a16="http://schemas.microsoft.com/office/drawing/2014/main" id="{90F33BAB-8132-9D49-AFD5-FD5A42ADF4A0}"/>
              </a:ext>
            </a:extLst>
          </p:cNvPr>
          <p:cNvSpPr>
            <a:spLocks noGrp="1"/>
          </p:cNvSpPr>
          <p:nvPr>
            <p:ph type="title"/>
          </p:nvPr>
        </p:nvSpPr>
        <p:spPr>
          <a:xfrm>
            <a:off x="835348" y="508091"/>
            <a:ext cx="10515600" cy="958850"/>
          </a:xfrm>
        </p:spPr>
        <p:txBody>
          <a:bodyPr>
            <a:normAutofit/>
          </a:bodyPr>
          <a:lstStyle>
            <a:lvl1pPr>
              <a:defRPr sz="3600" b="1" i="0" baseline="0">
                <a:latin typeface="Montserrat" panose="00000500000000000000" pitchFamily="2"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8C7AFAD-E0DD-3C4F-AAF6-E33871038940}"/>
              </a:ext>
            </a:extLst>
          </p:cNvPr>
          <p:cNvSpPr>
            <a:spLocks noGrp="1"/>
          </p:cNvSpPr>
          <p:nvPr>
            <p:ph idx="1"/>
          </p:nvPr>
        </p:nvSpPr>
        <p:spPr/>
        <p:txBody>
          <a:bodyPr/>
          <a:lstStyle>
            <a:lvl1pPr>
              <a:defRPr sz="2400">
                <a:solidFill>
                  <a:schemeClr val="tx1"/>
                </a:solidFill>
                <a:latin typeface="Montserrat" panose="00000500000000000000" pitchFamily="2" charset="0"/>
                <a:cs typeface="Arial" panose="020B0604020202020204" pitchFamily="34" charset="0"/>
              </a:defRPr>
            </a:lvl1pPr>
            <a:lvl2pPr>
              <a:defRPr sz="2000">
                <a:solidFill>
                  <a:schemeClr val="tx1"/>
                </a:solidFill>
                <a:latin typeface="Montserrat" panose="00000500000000000000" pitchFamily="2" charset="0"/>
                <a:cs typeface="Arial" panose="020B0604020202020204" pitchFamily="34" charset="0"/>
              </a:defRPr>
            </a:lvl2pPr>
            <a:lvl3pPr>
              <a:defRPr sz="1800">
                <a:solidFill>
                  <a:schemeClr val="tx1"/>
                </a:solidFill>
                <a:latin typeface="Montserrat" panose="00000500000000000000" pitchFamily="2" charset="0"/>
                <a:cs typeface="Arial" panose="020B0604020202020204" pitchFamily="34" charset="0"/>
              </a:defRPr>
            </a:lvl3pPr>
            <a:lvl4pPr>
              <a:defRPr sz="1600">
                <a:solidFill>
                  <a:schemeClr val="tx1"/>
                </a:solidFill>
                <a:latin typeface="Montserrat" panose="00000500000000000000" pitchFamily="2" charset="0"/>
                <a:cs typeface="Arial" panose="020B0604020202020204" pitchFamily="34" charset="0"/>
              </a:defRPr>
            </a:lvl4pPr>
            <a:lvl5pPr>
              <a:defRPr sz="1600">
                <a:solidFill>
                  <a:schemeClr val="tx1"/>
                </a:solidFill>
                <a:latin typeface="Montserrat" panose="000005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5D484D-A210-CE49-9E98-07441D6304F4}"/>
              </a:ext>
            </a:extLst>
          </p:cNvPr>
          <p:cNvSpPr>
            <a:spLocks noGrp="1"/>
          </p:cNvSpPr>
          <p:nvPr>
            <p:ph type="dt" sz="half" idx="10"/>
          </p:nvPr>
        </p:nvSpPr>
        <p:spPr/>
        <p:txBody>
          <a:bodyPr/>
          <a:lstStyle>
            <a:lvl1pPr>
              <a:defRPr>
                <a:latin typeface="Montserrat" panose="00000500000000000000" pitchFamily="2" charset="0"/>
                <a:cs typeface="Arial" panose="020B0604020202020204" pitchFamily="34" charset="0"/>
              </a:defRPr>
            </a:lvl1pPr>
          </a:lstStyle>
          <a:p>
            <a:fld id="{1B1D009A-9F35-402B-8FD6-D4B100A8B80D}" type="datetime1">
              <a:rPr lang="en-US" smtClean="0"/>
              <a:pPr/>
              <a:t>7/15/2024</a:t>
            </a:fld>
            <a:endParaRPr lang="en-US" dirty="0"/>
          </a:p>
        </p:txBody>
      </p:sp>
      <p:sp>
        <p:nvSpPr>
          <p:cNvPr id="5" name="Footer Placeholder 4">
            <a:extLst>
              <a:ext uri="{FF2B5EF4-FFF2-40B4-BE49-F238E27FC236}">
                <a16:creationId xmlns:a16="http://schemas.microsoft.com/office/drawing/2014/main" id="{F68610FE-7134-8341-B9D2-6D74046CBB41}"/>
              </a:ext>
            </a:extLst>
          </p:cNvPr>
          <p:cNvSpPr>
            <a:spLocks noGrp="1"/>
          </p:cNvSpPr>
          <p:nvPr>
            <p:ph type="ftr" sz="quarter" idx="11"/>
          </p:nvPr>
        </p:nvSpPr>
        <p:spPr/>
        <p:txBody>
          <a:bodyPr/>
          <a:lstStyle>
            <a:lvl1pPr>
              <a:defRPr>
                <a:latin typeface="Montserrat" panose="00000500000000000000" pitchFamily="2"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EEB3A77-91BE-9045-8C12-66647E24B677}"/>
              </a:ext>
            </a:extLst>
          </p:cNvPr>
          <p:cNvSpPr>
            <a:spLocks noGrp="1"/>
          </p:cNvSpPr>
          <p:nvPr>
            <p:ph type="sldNum" sz="quarter" idx="12"/>
          </p:nvPr>
        </p:nvSpPr>
        <p:spPr>
          <a:xfrm>
            <a:off x="8610600" y="6355557"/>
            <a:ext cx="2743200" cy="365125"/>
          </a:xfrm>
        </p:spPr>
        <p:txBody>
          <a:bodyPr/>
          <a:lstStyle>
            <a:lvl1pPr>
              <a:defRPr>
                <a:latin typeface="Montserrat" panose="00000500000000000000" pitchFamily="2" charset="0"/>
                <a:cs typeface="Arial" panose="020B0604020202020204" pitchFamily="34" charset="0"/>
              </a:defRPr>
            </a:lvl1pPr>
          </a:lstStyle>
          <a:p>
            <a:fld id="{BEED455F-700D-BA4B-B3F6-B4E03929F5E0}" type="slidenum">
              <a:rPr lang="en-US" smtClean="0"/>
              <a:pPr/>
              <a:t>‹#›</a:t>
            </a:fld>
            <a:endParaRPr lang="en-US" dirty="0"/>
          </a:p>
        </p:txBody>
      </p:sp>
      <p:pic>
        <p:nvPicPr>
          <p:cNvPr id="7" name="Picture 6" descr="Blue_Gradient_bar_art.png">
            <a:extLst>
              <a:ext uri="{FF2B5EF4-FFF2-40B4-BE49-F238E27FC236}">
                <a16:creationId xmlns:a16="http://schemas.microsoft.com/office/drawing/2014/main" id="{67D260C1-CDA8-A14F-8FAD-26716C3547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cxnSp>
        <p:nvCxnSpPr>
          <p:cNvPr id="10" name="Straight Connector 9">
            <a:extLst>
              <a:ext uri="{FF2B5EF4-FFF2-40B4-BE49-F238E27FC236}">
                <a16:creationId xmlns:a16="http://schemas.microsoft.com/office/drawing/2014/main" id="{4AC9DFA2-F88C-4E2E-9ECA-1D79E0C7ACDF}"/>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56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Montserrat" panose="00000500000000000000" pitchFamily="2" charset="0"/>
                <a:cs typeface="Arial" panose="020B0604020202020204" pitchFamily="34" charset="0"/>
              </a:defRPr>
            </a:lvl1pPr>
          </a:lstStyle>
          <a:p>
            <a:fld id="{7E5C1672-6165-4D50-9A0C-6659923125E6}" type="datetime1">
              <a:rPr lang="en-US" smtClean="0"/>
              <a:pPr/>
              <a:t>7/15/2024</a:t>
            </a:fld>
            <a:endParaRPr lang="en-US" dirty="0"/>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Montserrat" panose="00000500000000000000" pitchFamily="2"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Montserrat" panose="00000500000000000000" pitchFamily="2" charset="0"/>
                <a:cs typeface="Arial" panose="020B0604020202020204" pitchFamily="34" charset="0"/>
              </a:defRPr>
            </a:lvl1pPr>
          </a:lstStyle>
          <a:p>
            <a:fld id="{BEED455F-700D-BA4B-B3F6-B4E03929F5E0}" type="slidenum">
              <a:rPr lang="en-US" smtClean="0"/>
              <a:pPr/>
              <a:t>‹#›</a:t>
            </a:fld>
            <a:endParaRPr lang="en-US" dirty="0"/>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Montserrat" panose="00000500000000000000" pitchFamily="2" charset="0"/>
                <a:cs typeface="Arial" panose="020B060402020202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27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Montserrat" panose="00000500000000000000" pitchFamily="2" charset="0"/>
                <a:cs typeface="Arial" panose="020B0604020202020204" pitchFamily="34" charset="0"/>
              </a:defRPr>
            </a:lvl1pPr>
          </a:lstStyle>
          <a:p>
            <a:endParaRPr lang="en-US" dirty="0"/>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Montserrat" panose="00000500000000000000" pitchFamily="2" charset="0"/>
                <a:cs typeface="Arial" panose="020B0604020202020204" pitchFamily="34" charset="0"/>
              </a:defRPr>
            </a:lvl1pPr>
          </a:lstStyle>
          <a:p>
            <a:fld id="{7E6301CB-089A-4061-8BBB-88783F2240A8}" type="slidenum">
              <a:rPr lang="en-US" smtClean="0"/>
              <a:pPr/>
              <a:t>‹#›</a:t>
            </a:fld>
            <a:endParaRPr lang="en-US" dirty="0"/>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Montserrat" panose="00000500000000000000" pitchFamily="2" charset="0"/>
                <a:cs typeface="Arial" panose="020B0604020202020204" pitchFamily="34" charset="0"/>
              </a:defRPr>
            </a:lvl1pPr>
          </a:lstStyle>
          <a:p>
            <a:r>
              <a:rPr lang="en-US" dirty="0"/>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Montserrat" panose="00000500000000000000" pitchFamily="2" charset="0"/>
                <a:cs typeface="Arial" panose="020B0604020202020204" pitchFamily="34" charset="0"/>
              </a:defRPr>
            </a:lvl1pPr>
            <a:lvl2pPr>
              <a:defRPr sz="2000">
                <a:latin typeface="Montserrat" panose="00000500000000000000" pitchFamily="2" charset="0"/>
                <a:cs typeface="Arial" panose="020B0604020202020204" pitchFamily="34" charset="0"/>
              </a:defRPr>
            </a:lvl2pPr>
            <a:lvl3pPr>
              <a:defRPr sz="1800">
                <a:latin typeface="Montserrat" panose="00000500000000000000" pitchFamily="2" charset="0"/>
                <a:cs typeface="Arial" panose="020B0604020202020204" pitchFamily="34" charset="0"/>
              </a:defRPr>
            </a:lvl3pPr>
            <a:lvl4pPr>
              <a:defRPr sz="1600">
                <a:latin typeface="Montserrat" panose="00000500000000000000" pitchFamily="2" charset="0"/>
                <a:cs typeface="Arial" panose="020B0604020202020204" pitchFamily="34" charset="0"/>
              </a:defRPr>
            </a:lvl4pPr>
            <a:lvl5pPr>
              <a:defRPr sz="1600">
                <a:latin typeface="Montserrat" panose="000005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Montserrat" panose="00000500000000000000" pitchFamily="2" charset="0"/>
                <a:cs typeface="Arial" panose="020B0604020202020204" pitchFamily="34" charset="0"/>
              </a:defRPr>
            </a:lvl1pPr>
          </a:lstStyle>
          <a:p>
            <a:fld id="{720DF151-32DB-4305-B575-6C0715BA51EC}" type="datetime1">
              <a:rPr lang="en-US" smtClean="0"/>
              <a:pPr/>
              <a:t>7/15/2024</a:t>
            </a:fld>
            <a:endParaRPr lang="en-US" dirty="0"/>
          </a:p>
        </p:txBody>
      </p:sp>
    </p:spTree>
    <p:extLst>
      <p:ext uri="{BB962C8B-B14F-4D97-AF65-F5344CB8AC3E}">
        <p14:creationId xmlns:p14="http://schemas.microsoft.com/office/powerpoint/2010/main" val="147992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Montserrat" panose="00000500000000000000" pitchFamily="2" charset="0"/>
                <a:cs typeface="Arial" panose="020B0604020202020204" pitchFamily="34" charset="0"/>
              </a:defRPr>
            </a:lvl1pPr>
          </a:lstStyle>
          <a:p>
            <a:fld id="{B6ABADBD-4B69-4AAF-B639-B2D3C9658AF0}" type="datetime1">
              <a:rPr lang="en-US" smtClean="0"/>
              <a:pPr/>
              <a:t>7/15/2024</a:t>
            </a:fld>
            <a:endParaRPr lang="en-US" dirty="0"/>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Montserrat" panose="00000500000000000000" pitchFamily="2"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Montserrat" panose="00000500000000000000" pitchFamily="2" charset="0"/>
                <a:cs typeface="Arial" panose="020B0604020202020204" pitchFamily="34" charset="0"/>
              </a:defRPr>
            </a:lvl1pPr>
          </a:lstStyle>
          <a:p>
            <a:fld id="{BEED455F-700D-BA4B-B3F6-B4E03929F5E0}" type="slidenum">
              <a:rPr lang="en-US" smtClean="0"/>
              <a:pPr/>
              <a:t>‹#›</a:t>
            </a:fld>
            <a:endParaRPr lang="en-US" dirty="0"/>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Montserrat" panose="00000500000000000000" pitchFamily="2" charset="0"/>
                <a:cs typeface="Arial" panose="020B0604020202020204" pitchFamily="34" charset="0"/>
              </a:defRPr>
            </a:lvl1pPr>
          </a:lstStyle>
          <a:p>
            <a:r>
              <a:rPr lang="en-US" dirty="0"/>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Montserrat" panose="00000500000000000000" pitchFamily="2" charset="0"/>
                <a:cs typeface="Arial" panose="020B0604020202020204" pitchFamily="34" charset="0"/>
              </a:defRPr>
            </a:lvl1pPr>
            <a:lvl2pPr>
              <a:defRPr sz="2000">
                <a:latin typeface="Montserrat" panose="00000500000000000000" pitchFamily="2" charset="0"/>
                <a:cs typeface="Arial" panose="020B0604020202020204" pitchFamily="34" charset="0"/>
              </a:defRPr>
            </a:lvl2pPr>
            <a:lvl3pPr>
              <a:defRPr sz="1800">
                <a:latin typeface="Montserrat" panose="00000500000000000000" pitchFamily="2" charset="0"/>
                <a:cs typeface="Arial" panose="020B0604020202020204" pitchFamily="34" charset="0"/>
              </a:defRPr>
            </a:lvl3pPr>
            <a:lvl4pPr>
              <a:defRPr sz="1600">
                <a:latin typeface="Montserrat" panose="00000500000000000000" pitchFamily="2" charset="0"/>
                <a:cs typeface="Arial" panose="020B0604020202020204" pitchFamily="34" charset="0"/>
              </a:defRPr>
            </a:lvl4pPr>
            <a:lvl5pPr>
              <a:defRPr sz="1600">
                <a:latin typeface="Montserrat" panose="000005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2462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Montserrat" panose="00000500000000000000" pitchFamily="2" charset="0"/>
                <a:cs typeface="Arial" panose="020B0604020202020204" pitchFamily="34" charset="0"/>
              </a:defRPr>
            </a:lvl1pPr>
          </a:lstStyle>
          <a:p>
            <a:fld id="{CF2BD195-D07C-4D25-8561-C1BC703B20BF}" type="datetime1">
              <a:rPr lang="en-US" smtClean="0"/>
              <a:pPr/>
              <a:t>7/15/2024</a:t>
            </a:fld>
            <a:endParaRPr lang="en-US" dirty="0"/>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Montserrat" panose="00000500000000000000" pitchFamily="2" charset="0"/>
                <a:cs typeface="Arial" panose="020B0604020202020204" pitchFamily="34" charset="0"/>
              </a:defRPr>
            </a:lvl1pPr>
          </a:lstStyle>
          <a:p>
            <a:endParaRPr lang="en-US" dirty="0"/>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Montserrat" panose="00000500000000000000" pitchFamily="2" charset="0"/>
                <a:cs typeface="Arial" panose="020B0604020202020204" pitchFamily="34" charset="0"/>
              </a:defRPr>
            </a:lvl1pPr>
          </a:lstStyle>
          <a:p>
            <a:fld id="{7E6301CB-089A-4061-8BBB-88783F2240A8}" type="slidenum">
              <a:rPr lang="en-US" smtClean="0"/>
              <a:pPr/>
              <a:t>‹#›</a:t>
            </a:fld>
            <a:endParaRPr lang="en-US" dirty="0"/>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Montserrat" panose="000005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68785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1" name="Title Text"/>
          <p:cNvSpPr txBox="1">
            <a:spLocks noGrp="1"/>
          </p:cNvSpPr>
          <p:nvPr>
            <p:ph type="title"/>
          </p:nvPr>
        </p:nvSpPr>
        <p:spPr>
          <a:prstGeom prst="rect">
            <a:avLst/>
          </a:prstGeom>
        </p:spPr>
        <p:txBody>
          <a:bodyPr/>
          <a:lstStyle/>
          <a:p>
            <a:r>
              <a:t>Title Text</a:t>
            </a:r>
          </a:p>
        </p:txBody>
      </p:sp>
      <p:sp>
        <p:nvSpPr>
          <p:cNvPr id="1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646716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descr="old group2 bw.png"/>
          <p:cNvPicPr>
            <a:picLocks noChangeAspect="1"/>
          </p:cNvPicPr>
          <p:nvPr userDrawn="1"/>
        </p:nvPicPr>
        <p:blipFill>
          <a:blip r:embed="rId2" cstate="email">
            <a:alphaModFix amt="36000"/>
            <a:extLst>
              <a:ext uri="{28A0092B-C50C-407E-A947-70E740481C1C}">
                <a14:useLocalDpi xmlns:a14="http://schemas.microsoft.com/office/drawing/2010/main"/>
              </a:ext>
            </a:extLst>
          </a:blip>
          <a:stretch>
            <a:fillRect/>
          </a:stretch>
        </p:blipFill>
        <p:spPr>
          <a:xfrm>
            <a:off x="0" y="637310"/>
            <a:ext cx="12192000" cy="6220691"/>
          </a:xfrm>
          <a:prstGeom prst="rect">
            <a:avLst/>
          </a:prstGeom>
        </p:spPr>
      </p:pic>
      <p:sp>
        <p:nvSpPr>
          <p:cNvPr id="7" name="Rectangle 6"/>
          <p:cNvSpPr/>
          <p:nvPr userDrawn="1"/>
        </p:nvSpPr>
        <p:spPr>
          <a:xfrm>
            <a:off x="0" y="0"/>
            <a:ext cx="12192000" cy="479778"/>
          </a:xfrm>
          <a:prstGeom prst="rect">
            <a:avLst/>
          </a:prstGeom>
          <a:solidFill>
            <a:srgbClr val="C20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latin typeface="Montserrat" panose="00000500000000000000" pitchFamily="2" charset="0"/>
            </a:endParaRPr>
          </a:p>
        </p:txBody>
      </p:sp>
    </p:spTree>
    <p:extLst>
      <p:ext uri="{BB962C8B-B14F-4D97-AF65-F5344CB8AC3E}">
        <p14:creationId xmlns:p14="http://schemas.microsoft.com/office/powerpoint/2010/main" val="147133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Montserrat" panose="00000500000000000000" pitchFamily="2" charset="0"/>
                <a:cs typeface="Arial" panose="020B0604020202020204" pitchFamily="34" charset="0"/>
              </a:defRPr>
            </a:lvl1pPr>
          </a:lstStyle>
          <a:p>
            <a:fld id="{A4BAABC8-0605-4341-9C04-61D8E736481A}" type="datetimeFigureOut">
              <a:rPr lang="en-US" smtClean="0"/>
              <a:pPr/>
              <a:t>7/15/2024</a:t>
            </a:fld>
            <a:endParaRPr lang="en-US" dirty="0"/>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Montserrat" panose="00000500000000000000" pitchFamily="2"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Montserrat" panose="00000500000000000000" pitchFamily="2" charset="0"/>
                <a:cs typeface="Arial" panose="020B0604020202020204" pitchFamily="34" charset="0"/>
              </a:defRPr>
            </a:lvl1pPr>
          </a:lstStyle>
          <a:p>
            <a:fld id="{008C3E10-B7E1-F54D-9318-B18B1AA3CED1}" type="slidenum">
              <a:rPr lang="en-US" smtClean="0"/>
              <a:pPr/>
              <a:t>‹#›</a:t>
            </a:fld>
            <a:endParaRPr lang="en-US" dirty="0"/>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1"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2700" b="1" i="0" baseline="0">
                <a:latin typeface="Montserrat" panose="00000500000000000000" pitchFamily="2" charset="0"/>
                <a:cs typeface="Arial" panose="020B060402020202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p:nvCxnSpPr>
        <p:spPr>
          <a:xfrm>
            <a:off x="997274"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712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9743-5AB5-064C-AD5D-A29DA4FAB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84B0F-C106-4C40-9374-17725B84F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069EF0-DF4A-BC42-A4C7-6980C5569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7ABCD5A1-6284-4663-8918-315DE707DAEE}" type="datetime1">
              <a:rPr lang="en-US" smtClean="0"/>
              <a:pPr/>
              <a:t>7/15/2024</a:t>
            </a:fld>
            <a:endParaRPr lang="en-US" dirty="0"/>
          </a:p>
        </p:txBody>
      </p:sp>
      <p:sp>
        <p:nvSpPr>
          <p:cNvPr id="5" name="Footer Placeholder 4">
            <a:extLst>
              <a:ext uri="{FF2B5EF4-FFF2-40B4-BE49-F238E27FC236}">
                <a16:creationId xmlns:a16="http://schemas.microsoft.com/office/drawing/2014/main" id="{9AA8E1F6-961B-0045-8CD8-EA4E403A6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7AEC0997-EE44-1242-9DF0-7F7294981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BEED455F-700D-BA4B-B3F6-B4E03929F5E0}" type="slidenum">
              <a:rPr lang="en-US" smtClean="0"/>
              <a:pPr/>
              <a:t>‹#›</a:t>
            </a:fld>
            <a:endParaRPr lang="en-US" dirty="0"/>
          </a:p>
        </p:txBody>
      </p:sp>
    </p:spTree>
    <p:extLst>
      <p:ext uri="{BB962C8B-B14F-4D97-AF65-F5344CB8AC3E}">
        <p14:creationId xmlns:p14="http://schemas.microsoft.com/office/powerpoint/2010/main" val="3429499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61" r:id="rId5"/>
    <p:sldLayoutId id="2147483662" r:id="rId6"/>
    <p:sldLayoutId id="214748366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9743-5AB5-064C-AD5D-A29DA4FAB2D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84B0F-C106-4C40-9374-17725B84F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069EF0-DF4A-BC42-A4C7-6980C55692A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Montserrat" panose="00000500000000000000" pitchFamily="2" charset="0"/>
              </a:defRPr>
            </a:lvl1pPr>
          </a:lstStyle>
          <a:p>
            <a:fld id="{A4BAABC8-0605-4341-9C04-61D8E736481A}" type="datetimeFigureOut">
              <a:rPr lang="en-US" smtClean="0"/>
              <a:pPr/>
              <a:t>7/15/2024</a:t>
            </a:fld>
            <a:endParaRPr lang="en-US" dirty="0"/>
          </a:p>
        </p:txBody>
      </p:sp>
      <p:sp>
        <p:nvSpPr>
          <p:cNvPr id="5" name="Footer Placeholder 4">
            <a:extLst>
              <a:ext uri="{FF2B5EF4-FFF2-40B4-BE49-F238E27FC236}">
                <a16:creationId xmlns:a16="http://schemas.microsoft.com/office/drawing/2014/main" id="{9AA8E1F6-961B-0045-8CD8-EA4E403A68D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Montserrat"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7AEC0997-EE44-1242-9DF0-7F7294981FD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Montserrat" panose="00000500000000000000" pitchFamily="2" charset="0"/>
              </a:defRPr>
            </a:lvl1pPr>
          </a:lstStyle>
          <a:p>
            <a:fld id="{008C3E10-B7E1-F54D-9318-B18B1AA3CED1}" type="slidenum">
              <a:rPr lang="en-US" smtClean="0"/>
              <a:pPr/>
              <a:t>‹#›</a:t>
            </a:fld>
            <a:endParaRPr lang="en-US" dirty="0"/>
          </a:p>
        </p:txBody>
      </p:sp>
    </p:spTree>
    <p:extLst>
      <p:ext uri="{BB962C8B-B14F-4D97-AF65-F5344CB8AC3E}">
        <p14:creationId xmlns:p14="http://schemas.microsoft.com/office/powerpoint/2010/main" val="461174646"/>
      </p:ext>
    </p:extLst>
  </p:cSld>
  <p:clrMap bg1="lt1" tx1="dk1" bg2="lt2" tx2="dk2" accent1="accent1" accent2="accent2" accent3="accent3" accent4="accent4" accent5="accent5" accent6="accent6" hlink="hlink" folHlink="folHlink"/>
  <p:sldLayoutIdLst>
    <p:sldLayoutId id="214748396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9743-5AB5-064C-AD5D-A29DA4FAB2D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84B0F-C106-4C40-9374-17725B84F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069EF0-DF4A-BC42-A4C7-6980C55692A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Montserrat" panose="00000500000000000000" pitchFamily="2" charset="0"/>
              </a:defRPr>
            </a:lvl1pPr>
          </a:lstStyle>
          <a:p>
            <a:fld id="{A4BAABC8-0605-4341-9C04-61D8E736481A}" type="datetimeFigureOut">
              <a:rPr lang="en-US" smtClean="0"/>
              <a:pPr/>
              <a:t>7/15/2024</a:t>
            </a:fld>
            <a:endParaRPr lang="en-US" dirty="0"/>
          </a:p>
        </p:txBody>
      </p:sp>
      <p:sp>
        <p:nvSpPr>
          <p:cNvPr id="5" name="Footer Placeholder 4">
            <a:extLst>
              <a:ext uri="{FF2B5EF4-FFF2-40B4-BE49-F238E27FC236}">
                <a16:creationId xmlns:a16="http://schemas.microsoft.com/office/drawing/2014/main" id="{9AA8E1F6-961B-0045-8CD8-EA4E403A68D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Montserrat"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7AEC0997-EE44-1242-9DF0-7F7294981FD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Montserrat" panose="00000500000000000000" pitchFamily="2" charset="0"/>
              </a:defRPr>
            </a:lvl1pPr>
          </a:lstStyle>
          <a:p>
            <a:fld id="{008C3E10-B7E1-F54D-9318-B18B1AA3CED1}" type="slidenum">
              <a:rPr lang="en-US" smtClean="0"/>
              <a:pPr/>
              <a:t>‹#›</a:t>
            </a:fld>
            <a:endParaRPr lang="en-US" dirty="0"/>
          </a:p>
        </p:txBody>
      </p:sp>
    </p:spTree>
    <p:extLst>
      <p:ext uri="{BB962C8B-B14F-4D97-AF65-F5344CB8AC3E}">
        <p14:creationId xmlns:p14="http://schemas.microsoft.com/office/powerpoint/2010/main" val="621586570"/>
      </p:ext>
    </p:extLst>
  </p:cSld>
  <p:clrMap bg1="lt1" tx1="dk1" bg2="lt2" tx2="dk2" accent1="accent1" accent2="accent2" accent3="accent3" accent4="accent4" accent5="accent5" accent6="accent6" hlink="hlink" folHlink="folHlink"/>
  <p:sldLayoutIdLst>
    <p:sldLayoutId id="214748405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9743-5AB5-064C-AD5D-A29DA4FAB2D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84B0F-C106-4C40-9374-17725B84F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069EF0-DF4A-BC42-A4C7-6980C55692A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Montserrat" panose="00000500000000000000" pitchFamily="2" charset="0"/>
              </a:defRPr>
            </a:lvl1pPr>
          </a:lstStyle>
          <a:p>
            <a:fld id="{7ABCD5A1-6284-4663-8918-315DE707DAEE}" type="datetime1">
              <a:rPr lang="en-US" smtClean="0"/>
              <a:pPr/>
              <a:t>7/15/2024</a:t>
            </a:fld>
            <a:endParaRPr lang="en-US" dirty="0"/>
          </a:p>
        </p:txBody>
      </p:sp>
      <p:sp>
        <p:nvSpPr>
          <p:cNvPr id="5" name="Footer Placeholder 4">
            <a:extLst>
              <a:ext uri="{FF2B5EF4-FFF2-40B4-BE49-F238E27FC236}">
                <a16:creationId xmlns:a16="http://schemas.microsoft.com/office/drawing/2014/main" id="{9AA8E1F6-961B-0045-8CD8-EA4E403A68D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Montserrat"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7AEC0997-EE44-1242-9DF0-7F7294981FD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Montserrat" panose="00000500000000000000" pitchFamily="2" charset="0"/>
              </a:defRPr>
            </a:lvl1pPr>
          </a:lstStyle>
          <a:p>
            <a:fld id="{BEED455F-700D-BA4B-B3F6-B4E03929F5E0}" type="slidenum">
              <a:rPr lang="en-US" smtClean="0"/>
              <a:pPr/>
              <a:t>‹#›</a:t>
            </a:fld>
            <a:endParaRPr lang="en-US" dirty="0"/>
          </a:p>
        </p:txBody>
      </p:sp>
    </p:spTree>
    <p:extLst>
      <p:ext uri="{BB962C8B-B14F-4D97-AF65-F5344CB8AC3E}">
        <p14:creationId xmlns:p14="http://schemas.microsoft.com/office/powerpoint/2010/main" val="3429499812"/>
      </p:ext>
    </p:extLst>
  </p:cSld>
  <p:clrMap bg1="lt1" tx1="dk1" bg2="lt2" tx2="dk2" accent1="accent1" accent2="accent2" accent3="accent3" accent4="accent4" accent5="accent5" accent6="accent6" hlink="hlink" folHlink="folHlink"/>
  <p:sldLayoutIdLst>
    <p:sldLayoutId id="2147484055" r:id="rId1"/>
    <p:sldLayoutId id="2147484056"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5D_A0E667B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5E_7908358C.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customXml" Target="../ink/ink11.xml"/><Relationship Id="rId18" Type="http://schemas.openxmlformats.org/officeDocument/2006/relationships/customXml" Target="../ink/ink16.xml"/><Relationship Id="rId3" Type="http://schemas.openxmlformats.org/officeDocument/2006/relationships/image" Target="../media/image22.png"/><Relationship Id="rId21" Type="http://schemas.openxmlformats.org/officeDocument/2006/relationships/customXml" Target="../ink/ink19.xml"/><Relationship Id="rId7" Type="http://schemas.openxmlformats.org/officeDocument/2006/relationships/customXml" Target="../ink/ink5.xml"/><Relationship Id="rId12" Type="http://schemas.openxmlformats.org/officeDocument/2006/relationships/customXml" Target="../ink/ink10.xml"/><Relationship Id="rId17" Type="http://schemas.openxmlformats.org/officeDocument/2006/relationships/customXml" Target="../ink/ink15.xml"/><Relationship Id="rId2" Type="http://schemas.openxmlformats.org/officeDocument/2006/relationships/customXml" Target="../ink/ink1.xml"/><Relationship Id="rId16" Type="http://schemas.openxmlformats.org/officeDocument/2006/relationships/customXml" Target="../ink/ink14.xml"/><Relationship Id="rId20" Type="http://schemas.openxmlformats.org/officeDocument/2006/relationships/customXml" Target="../ink/ink18.xml"/><Relationship Id="rId1" Type="http://schemas.openxmlformats.org/officeDocument/2006/relationships/slideLayout" Target="../slideLayouts/slideLayout3.xml"/><Relationship Id="rId6" Type="http://schemas.openxmlformats.org/officeDocument/2006/relationships/customXml" Target="../ink/ink4.xml"/><Relationship Id="rId11" Type="http://schemas.openxmlformats.org/officeDocument/2006/relationships/customXml" Target="../ink/ink9.xml"/><Relationship Id="rId5" Type="http://schemas.openxmlformats.org/officeDocument/2006/relationships/customXml" Target="../ink/ink3.xml"/><Relationship Id="rId15" Type="http://schemas.openxmlformats.org/officeDocument/2006/relationships/customXml" Target="../ink/ink13.xml"/><Relationship Id="rId10" Type="http://schemas.openxmlformats.org/officeDocument/2006/relationships/customXml" Target="../ink/ink8.xml"/><Relationship Id="rId19" Type="http://schemas.openxmlformats.org/officeDocument/2006/relationships/customXml" Target="../ink/ink17.xml"/><Relationship Id="rId4" Type="http://schemas.openxmlformats.org/officeDocument/2006/relationships/customXml" Target="../ink/ink2.xml"/><Relationship Id="rId9" Type="http://schemas.openxmlformats.org/officeDocument/2006/relationships/customXml" Target="../ink/ink7.xml"/><Relationship Id="rId14" Type="http://schemas.openxmlformats.org/officeDocument/2006/relationships/customXml" Target="../ink/ink12.xml"/><Relationship Id="rId22" Type="http://schemas.openxmlformats.org/officeDocument/2006/relationships/customXml" Target="../ink/ink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64_5E23D85F.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67_4C63A3D5.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jpe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hyperlink" Target="https://www.centerforworkforceinclusion.org/toolkit/scsep-form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55_DF04E326.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3D20-BEDA-349E-FEB0-E7E749ACF29A}"/>
              </a:ext>
            </a:extLst>
          </p:cNvPr>
          <p:cNvSpPr>
            <a:spLocks noGrp="1"/>
          </p:cNvSpPr>
          <p:nvPr>
            <p:ph type="ctrTitle"/>
          </p:nvPr>
        </p:nvSpPr>
        <p:spPr/>
        <p:txBody>
          <a:bodyPr/>
          <a:lstStyle/>
          <a:p>
            <a:r>
              <a:rPr lang="en-US" dirty="0"/>
              <a:t>Preparing and Planning for PY2024 Recertification</a:t>
            </a:r>
          </a:p>
        </p:txBody>
      </p:sp>
    </p:spTree>
    <p:extLst>
      <p:ext uri="{BB962C8B-B14F-4D97-AF65-F5344CB8AC3E}">
        <p14:creationId xmlns:p14="http://schemas.microsoft.com/office/powerpoint/2010/main" val="2853409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2" name="Title 1">
            <a:extLst>
              <a:ext uri="{FF2B5EF4-FFF2-40B4-BE49-F238E27FC236}">
                <a16:creationId xmlns:a16="http://schemas.microsoft.com/office/drawing/2014/main" id="{8E065859-A037-4F46-8C45-747B5C4D67D4}"/>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Getting Ready - Prepare and send notice and packets to job seekers</a:t>
            </a:r>
          </a:p>
        </p:txBody>
      </p:sp>
      <p:sp>
        <p:nvSpPr>
          <p:cNvPr id="4" name="Slide Number Placeholder 3">
            <a:extLst>
              <a:ext uri="{FF2B5EF4-FFF2-40B4-BE49-F238E27FC236}">
                <a16:creationId xmlns:a16="http://schemas.microsoft.com/office/drawing/2014/main" id="{1DD5EF0C-4C63-45BB-A5F1-2F38B7E88B56}"/>
              </a:ext>
            </a:extLst>
          </p:cNvPr>
          <p:cNvSpPr>
            <a:spLocks noGrp="1"/>
          </p:cNvSpPr>
          <p:nvPr>
            <p:ph type="sldNum" sz="quarter" idx="12"/>
          </p:nvPr>
        </p:nvSpPr>
        <p:spPr>
          <a:xfrm>
            <a:off x="9819860" y="6356350"/>
            <a:ext cx="1533939" cy="365125"/>
          </a:xfrm>
        </p:spPr>
        <p:txBody>
          <a:bodyPr>
            <a:normAutofit/>
          </a:bodyPr>
          <a:lstStyle/>
          <a:p>
            <a:pPr>
              <a:spcAft>
                <a:spcPts val="600"/>
              </a:spcAft>
            </a:pPr>
            <a:fld id="{BEED455F-700D-BA4B-B3F6-B4E03929F5E0}" type="slidenum">
              <a:rPr lang="en-US" smtClean="0"/>
              <a:pPr>
                <a:spcAft>
                  <a:spcPts val="600"/>
                </a:spcAft>
              </a:pPr>
              <a:t>10</a:t>
            </a:fld>
            <a:endParaRPr lang="en-US"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ontserrat" panose="00000500000000000000" pitchFamily="2" charset="0"/>
            </a:endParaRPr>
          </a:p>
        </p:txBody>
      </p:sp>
      <p:sp>
        <p:nvSpPr>
          <p:cNvPr id="3" name="Content Placeholder 2">
            <a:extLst>
              <a:ext uri="{FF2B5EF4-FFF2-40B4-BE49-F238E27FC236}">
                <a16:creationId xmlns:a16="http://schemas.microsoft.com/office/drawing/2014/main" id="{619CD7E7-AFC1-4D1D-9C59-CD8D455E5F30}"/>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defRPr/>
            </a:pPr>
            <a:r>
              <a:rPr lang="en-US" dirty="0">
                <a:cs typeface="Arial"/>
              </a:rPr>
              <a:t>To coordinate Recertification appointments, subgrantees must prepare and send Recertification Notice for Job Seekers letters and </a:t>
            </a:r>
            <a:r>
              <a:rPr lang="en-US" dirty="0">
                <a:highlight>
                  <a:srgbClr val="FFFF00"/>
                </a:highlight>
                <a:cs typeface="Arial"/>
              </a:rPr>
              <a:t>Recertification packets to all active job seekers. </a:t>
            </a:r>
          </a:p>
          <a:p>
            <a:pPr marL="0" indent="0">
              <a:buNone/>
              <a:defRPr/>
            </a:pPr>
            <a:endParaRPr lang="en-US" dirty="0">
              <a:cs typeface="Arial"/>
            </a:endParaRPr>
          </a:p>
          <a:p>
            <a:pPr marL="0" indent="0">
              <a:buNone/>
              <a:defRPr/>
            </a:pPr>
            <a:r>
              <a:rPr lang="en-US" dirty="0">
                <a:cs typeface="Arial"/>
              </a:rPr>
              <a:t>Any appointment notices sent should clearly identify all appointment details, including the date, time, location and/or method of meeting, and what documentation must be provided to the project. </a:t>
            </a:r>
            <a:endParaRPr lang="en-US" dirty="0"/>
          </a:p>
          <a:p>
            <a:pPr marL="0" indent="0">
              <a:buNone/>
            </a:pPr>
            <a:endParaRPr lang="en-US" dirty="0"/>
          </a:p>
        </p:txBody>
      </p:sp>
    </p:spTree>
    <p:extLst>
      <p:ext uri="{BB962C8B-B14F-4D97-AF65-F5344CB8AC3E}">
        <p14:creationId xmlns:p14="http://schemas.microsoft.com/office/powerpoint/2010/main" val="269945439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809B-5F41-4D3C-94FA-2E202B940D96}"/>
              </a:ext>
            </a:extLst>
          </p:cNvPr>
          <p:cNvSpPr>
            <a:spLocks noGrp="1"/>
          </p:cNvSpPr>
          <p:nvPr>
            <p:ph type="title"/>
          </p:nvPr>
        </p:nvSpPr>
        <p:spPr>
          <a:xfrm>
            <a:off x="835348" y="508091"/>
            <a:ext cx="11200708" cy="958850"/>
          </a:xfrm>
        </p:spPr>
        <p:txBody>
          <a:bodyPr>
            <a:normAutofit/>
          </a:bodyPr>
          <a:lstStyle/>
          <a:p>
            <a:r>
              <a:rPr lang="en-US" dirty="0"/>
              <a:t>Getting Ready - Assemble Document Packets</a:t>
            </a:r>
          </a:p>
        </p:txBody>
      </p:sp>
      <p:sp>
        <p:nvSpPr>
          <p:cNvPr id="3" name="Content Placeholder 2">
            <a:extLst>
              <a:ext uri="{FF2B5EF4-FFF2-40B4-BE49-F238E27FC236}">
                <a16:creationId xmlns:a16="http://schemas.microsoft.com/office/drawing/2014/main" id="{6975C9FC-8B88-4735-9558-481C9987B73D}"/>
              </a:ext>
            </a:extLst>
          </p:cNvPr>
          <p:cNvSpPr>
            <a:spLocks noGrp="1"/>
          </p:cNvSpPr>
          <p:nvPr>
            <p:ph idx="1"/>
          </p:nvPr>
        </p:nvSpPr>
        <p:spPr/>
        <p:txBody>
          <a:bodyPr vert="horz" lIns="91440" tIns="45720" rIns="91440" bIns="45720" rtlCol="0" anchor="t">
            <a:normAutofit/>
          </a:bodyPr>
          <a:lstStyle/>
          <a:p>
            <a:pPr marL="342900" indent="-342900" algn="l">
              <a:buFont typeface="Wingdings" panose="05000000000000000000" pitchFamily="2" charset="2"/>
              <a:buChar char="q"/>
              <a:defRPr/>
            </a:pPr>
            <a:r>
              <a:rPr lang="en-US" sz="2400" dirty="0">
                <a:cs typeface="Arial"/>
              </a:rPr>
              <a:t>Income Worksheet </a:t>
            </a:r>
          </a:p>
          <a:p>
            <a:pPr marL="342900" indent="-342900" algn="l">
              <a:buFont typeface="Wingdings" panose="05000000000000000000" pitchFamily="2" charset="2"/>
              <a:buChar char="q"/>
              <a:defRPr/>
            </a:pPr>
            <a:r>
              <a:rPr lang="en-US" sz="2400" dirty="0">
                <a:cs typeface="Arial"/>
              </a:rPr>
              <a:t>Family Size Form </a:t>
            </a:r>
          </a:p>
          <a:p>
            <a:pPr marL="342900" indent="-342900" algn="l">
              <a:buFont typeface="Wingdings" panose="05000000000000000000" pitchFamily="2" charset="2"/>
              <a:buChar char="q"/>
              <a:defRPr/>
            </a:pPr>
            <a:r>
              <a:rPr lang="en-US" sz="2400" dirty="0">
                <a:cs typeface="Arial"/>
              </a:rPr>
              <a:t>Record of Offer of Physical Examination</a:t>
            </a:r>
          </a:p>
          <a:p>
            <a:pPr marL="342900" indent="-342900" algn="l">
              <a:buFont typeface="Wingdings" panose="05000000000000000000" pitchFamily="2" charset="2"/>
              <a:buChar char="q"/>
              <a:defRPr/>
            </a:pPr>
            <a:r>
              <a:rPr lang="en-US" sz="2400" dirty="0">
                <a:cs typeface="Arial"/>
              </a:rPr>
              <a:t>SCSEP Self Attestation Form for Zero Income (only used when a job seeker has zero includable income)</a:t>
            </a:r>
          </a:p>
          <a:p>
            <a:pPr marL="342900" indent="-342900" algn="l">
              <a:buFont typeface="Wingdings" panose="05000000000000000000" pitchFamily="2" charset="2"/>
              <a:buChar char="q"/>
              <a:defRPr/>
            </a:pPr>
            <a:r>
              <a:rPr lang="en-US" sz="2400" dirty="0">
                <a:cs typeface="Arial"/>
              </a:rPr>
              <a:t>SCSEP Release Form </a:t>
            </a:r>
          </a:p>
          <a:p>
            <a:pPr marL="342900" indent="-342900" algn="l">
              <a:buFont typeface="Wingdings" panose="05000000000000000000" pitchFamily="2" charset="2"/>
              <a:buChar char="q"/>
              <a:defRPr/>
            </a:pPr>
            <a:r>
              <a:rPr lang="en-US" sz="2400" dirty="0">
                <a:cs typeface="Arial"/>
              </a:rPr>
              <a:t>MIN Revalidation Form </a:t>
            </a:r>
          </a:p>
          <a:p>
            <a:pPr marL="342900" indent="-342900" algn="l">
              <a:buFont typeface="Wingdings" panose="05000000000000000000" pitchFamily="2" charset="2"/>
              <a:buChar char="q"/>
              <a:defRPr/>
            </a:pPr>
            <a:r>
              <a:rPr lang="en-US" sz="2400" dirty="0">
                <a:cs typeface="Arial"/>
              </a:rPr>
              <a:t>MIN Self Attestation Forms </a:t>
            </a:r>
          </a:p>
          <a:p>
            <a:pPr marL="342900" indent="-342900" algn="l">
              <a:buFont typeface="Wingdings" panose="05000000000000000000" pitchFamily="2" charset="2"/>
              <a:buChar char="q"/>
              <a:defRPr/>
            </a:pPr>
            <a:r>
              <a:rPr lang="en-US" sz="2400" dirty="0">
                <a:cs typeface="Arial"/>
              </a:rPr>
              <a:t>Third-Party Attestation </a:t>
            </a:r>
            <a:r>
              <a:rPr lang="en-US" dirty="0">
                <a:cs typeface="Arial"/>
              </a:rPr>
              <a:t>Forms</a:t>
            </a:r>
            <a:endParaRPr lang="en-US" sz="2400" dirty="0">
              <a:solidFill>
                <a:schemeClr val="tx1"/>
              </a:solidFill>
              <a:cs typeface="Calibri"/>
            </a:endParaRPr>
          </a:p>
          <a:p>
            <a:endParaRPr lang="en-US" dirty="0"/>
          </a:p>
        </p:txBody>
      </p:sp>
      <p:sp>
        <p:nvSpPr>
          <p:cNvPr id="4" name="Slide Number Placeholder 3">
            <a:extLst>
              <a:ext uri="{FF2B5EF4-FFF2-40B4-BE49-F238E27FC236}">
                <a16:creationId xmlns:a16="http://schemas.microsoft.com/office/drawing/2014/main" id="{995EC4D2-F47C-4894-99C1-15211E58861B}"/>
              </a:ext>
            </a:extLst>
          </p:cNvPr>
          <p:cNvSpPr>
            <a:spLocks noGrp="1"/>
          </p:cNvSpPr>
          <p:nvPr>
            <p:ph type="sldNum" sz="quarter" idx="12"/>
          </p:nvPr>
        </p:nvSpPr>
        <p:spPr/>
        <p:txBody>
          <a:bodyPr/>
          <a:lstStyle/>
          <a:p>
            <a:fld id="{BEED455F-700D-BA4B-B3F6-B4E03929F5E0}" type="slidenum">
              <a:rPr lang="en-US" smtClean="0"/>
              <a:pPr/>
              <a:t>11</a:t>
            </a:fld>
            <a:endParaRPr lang="en-US" dirty="0"/>
          </a:p>
        </p:txBody>
      </p:sp>
    </p:spTree>
    <p:extLst>
      <p:ext uri="{BB962C8B-B14F-4D97-AF65-F5344CB8AC3E}">
        <p14:creationId xmlns:p14="http://schemas.microsoft.com/office/powerpoint/2010/main" val="203058113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59531-CA98-B3D1-C635-8CB02DA76E44}"/>
              </a:ext>
            </a:extLst>
          </p:cNvPr>
          <p:cNvSpPr>
            <a:spLocks noGrp="1"/>
          </p:cNvSpPr>
          <p:nvPr>
            <p:ph type="title"/>
          </p:nvPr>
        </p:nvSpPr>
        <p:spPr/>
        <p:txBody>
          <a:bodyPr/>
          <a:lstStyle/>
          <a:p>
            <a:r>
              <a:rPr lang="en-US" dirty="0"/>
              <a:t>Conduct appointments </a:t>
            </a:r>
          </a:p>
        </p:txBody>
      </p:sp>
      <p:sp>
        <p:nvSpPr>
          <p:cNvPr id="3" name="TextBox 2">
            <a:extLst>
              <a:ext uri="{FF2B5EF4-FFF2-40B4-BE49-F238E27FC236}">
                <a16:creationId xmlns:a16="http://schemas.microsoft.com/office/drawing/2014/main" id="{D0DD078C-5D1D-1467-545A-46F0F4BFAE76}"/>
              </a:ext>
            </a:extLst>
          </p:cNvPr>
          <p:cNvSpPr txBox="1"/>
          <p:nvPr/>
        </p:nvSpPr>
        <p:spPr>
          <a:xfrm>
            <a:off x="835348" y="2105247"/>
            <a:ext cx="10626550"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ontserrat" panose="00000500000000000000" pitchFamily="2" charset="0"/>
              </a:rPr>
              <a:t>Work through required forms</a:t>
            </a:r>
          </a:p>
          <a:p>
            <a:pPr marL="285750" indent="-285750">
              <a:buFont typeface="Arial" panose="020B0604020202020204" pitchFamily="34" charset="0"/>
              <a:buChar char="•"/>
            </a:pPr>
            <a:r>
              <a:rPr lang="en-US" dirty="0">
                <a:latin typeface="Montserrat" panose="00000500000000000000" pitchFamily="2" charset="0"/>
              </a:rPr>
              <a:t>Collect copies of source documents and signatures</a:t>
            </a:r>
          </a:p>
          <a:p>
            <a:pPr marL="285750" indent="-285750">
              <a:buFont typeface="Arial" panose="020B0604020202020204" pitchFamily="34" charset="0"/>
              <a:buChar char="•"/>
            </a:pPr>
            <a:r>
              <a:rPr lang="en-US" dirty="0">
                <a:latin typeface="Montserrat" panose="00000500000000000000" pitchFamily="2" charset="0"/>
              </a:rPr>
              <a:t>Are they also updating reassessments and IEPs?</a:t>
            </a:r>
          </a:p>
          <a:p>
            <a:endParaRPr lang="en-US" dirty="0">
              <a:latin typeface="Montserrat" panose="00000500000000000000" pitchFamily="2" charset="0"/>
            </a:endParaRPr>
          </a:p>
          <a:p>
            <a:endParaRPr lang="en-US"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After appointments; </a:t>
            </a:r>
          </a:p>
          <a:p>
            <a:pPr marL="285750" indent="-285750">
              <a:buFont typeface="Arial" panose="020B0604020202020204" pitchFamily="34" charset="0"/>
              <a:buChar char="•"/>
            </a:pPr>
            <a:r>
              <a:rPr lang="en-US" dirty="0">
                <a:latin typeface="Montserrat" panose="00000500000000000000" pitchFamily="2" charset="0"/>
              </a:rPr>
              <a:t>Enter all data in GPMS</a:t>
            </a:r>
          </a:p>
          <a:p>
            <a:pPr marL="285750" indent="-285750">
              <a:buFont typeface="Arial" panose="020B0604020202020204" pitchFamily="34" charset="0"/>
              <a:buChar char="•"/>
            </a:pPr>
            <a:r>
              <a:rPr lang="en-US" dirty="0">
                <a:latin typeface="Montserrat" panose="00000500000000000000" pitchFamily="2" charset="0"/>
              </a:rPr>
              <a:t>Double-check for Quality Assurance </a:t>
            </a:r>
          </a:p>
          <a:p>
            <a:pPr marL="285750" indent="-285750">
              <a:buFont typeface="Arial" panose="020B0604020202020204" pitchFamily="34" charset="0"/>
              <a:buChar char="•"/>
            </a:pPr>
            <a:r>
              <a:rPr lang="en-US" dirty="0">
                <a:latin typeface="Montserrat" panose="00000500000000000000" pitchFamily="2" charset="0"/>
              </a:rPr>
              <a:t>Submit notice to anyone who is no longer income ineligible</a:t>
            </a:r>
          </a:p>
        </p:txBody>
      </p:sp>
    </p:spTree>
    <p:extLst>
      <p:ext uri="{BB962C8B-B14F-4D97-AF65-F5344CB8AC3E}">
        <p14:creationId xmlns:p14="http://schemas.microsoft.com/office/powerpoint/2010/main" val="361766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3D20-BEDA-349E-FEB0-E7E749ACF29A}"/>
              </a:ext>
            </a:extLst>
          </p:cNvPr>
          <p:cNvSpPr>
            <a:spLocks noGrp="1"/>
          </p:cNvSpPr>
          <p:nvPr>
            <p:ph type="ctrTitle"/>
          </p:nvPr>
        </p:nvSpPr>
        <p:spPr/>
        <p:txBody>
          <a:bodyPr/>
          <a:lstStyle/>
          <a:p>
            <a:r>
              <a:rPr lang="en-US" dirty="0"/>
              <a:t>Recertification-related Terminations</a:t>
            </a:r>
          </a:p>
        </p:txBody>
      </p:sp>
    </p:spTree>
    <p:extLst>
      <p:ext uri="{BB962C8B-B14F-4D97-AF65-F5344CB8AC3E}">
        <p14:creationId xmlns:p14="http://schemas.microsoft.com/office/powerpoint/2010/main" val="356701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83143F-641D-9803-96E0-E401CA795304}"/>
              </a:ext>
            </a:extLst>
          </p:cNvPr>
          <p:cNvSpPr>
            <a:spLocks noGrp="1"/>
          </p:cNvSpPr>
          <p:nvPr>
            <p:ph type="sldNum" sz="quarter" idx="12"/>
          </p:nvPr>
        </p:nvSpPr>
        <p:spPr/>
        <p:txBody>
          <a:bodyPr/>
          <a:lstStyle/>
          <a:p>
            <a:fld id="{BEED455F-700D-BA4B-B3F6-B4E03929F5E0}" type="slidenum">
              <a:rPr lang="en-US" smtClean="0"/>
              <a:pPr/>
              <a:t>14</a:t>
            </a:fld>
            <a:endParaRPr lang="en-US" dirty="0"/>
          </a:p>
        </p:txBody>
      </p:sp>
      <p:sp>
        <p:nvSpPr>
          <p:cNvPr id="3" name="Title 2">
            <a:extLst>
              <a:ext uri="{FF2B5EF4-FFF2-40B4-BE49-F238E27FC236}">
                <a16:creationId xmlns:a16="http://schemas.microsoft.com/office/drawing/2014/main" id="{83ADF85D-F1EA-FFCD-EE5D-E4F915B7B8F4}"/>
              </a:ext>
            </a:extLst>
          </p:cNvPr>
          <p:cNvSpPr>
            <a:spLocks noGrp="1"/>
          </p:cNvSpPr>
          <p:nvPr>
            <p:ph type="title"/>
          </p:nvPr>
        </p:nvSpPr>
        <p:spPr/>
        <p:txBody>
          <a:bodyPr>
            <a:normAutofit/>
          </a:bodyPr>
          <a:lstStyle/>
          <a:p>
            <a:r>
              <a:rPr lang="en-US" dirty="0"/>
              <a:t>Terminations at Recertification </a:t>
            </a:r>
          </a:p>
        </p:txBody>
      </p:sp>
      <p:sp>
        <p:nvSpPr>
          <p:cNvPr id="4" name="TextBox 3">
            <a:extLst>
              <a:ext uri="{FF2B5EF4-FFF2-40B4-BE49-F238E27FC236}">
                <a16:creationId xmlns:a16="http://schemas.microsoft.com/office/drawing/2014/main" id="{C359F682-2B65-B5FA-18E9-A834DAA5FCF2}"/>
              </a:ext>
            </a:extLst>
          </p:cNvPr>
          <p:cNvSpPr txBox="1"/>
          <p:nvPr/>
        </p:nvSpPr>
        <p:spPr>
          <a:xfrm>
            <a:off x="976044" y="1977774"/>
            <a:ext cx="10515600" cy="5816977"/>
          </a:xfrm>
          <a:prstGeom prst="rect">
            <a:avLst/>
          </a:prstGeom>
          <a:noFill/>
        </p:spPr>
        <p:txBody>
          <a:bodyPr wrap="square" rtlCol="0">
            <a:spAutoFit/>
          </a:bodyPr>
          <a:lstStyle/>
          <a:p>
            <a:r>
              <a:rPr lang="en-US" sz="2400" dirty="0">
                <a:latin typeface="Montserrat" panose="00000500000000000000" pitchFamily="2" charset="0"/>
                <a:cs typeface="Arial" panose="020B0604020202020204" pitchFamily="34" charset="0"/>
              </a:rPr>
              <a:t>There are two reasons why a job seeker may be terminated during Recertification, being found over-income and failure to recertify.  </a:t>
            </a:r>
          </a:p>
          <a:p>
            <a:endParaRPr lang="en-US" sz="2400" dirty="0">
              <a:latin typeface="Montserrat" panose="00000500000000000000" pitchFamily="2" charset="0"/>
              <a:cs typeface="Arial" panose="020B0604020202020204" pitchFamily="34" charset="0"/>
            </a:endParaRPr>
          </a:p>
          <a:p>
            <a:r>
              <a:rPr lang="en-US" sz="2400" dirty="0">
                <a:latin typeface="Montserrat" panose="00000500000000000000" pitchFamily="2" charset="0"/>
                <a:cs typeface="Arial" panose="020B0604020202020204" pitchFamily="34" charset="0"/>
              </a:rPr>
              <a:t>Both of these termination circumstances require that written notice be sent to the job seeker, their Host Agency Supervisor, and to the Center.</a:t>
            </a:r>
            <a:endParaRPr lang="en-US" sz="2400" dirty="0">
              <a:solidFill>
                <a:srgbClr val="FF0000"/>
              </a:solidFill>
              <a:latin typeface="Montserrat" panose="00000500000000000000" pitchFamily="2" charset="0"/>
              <a:cs typeface="Arial" panose="020B0604020202020204" pitchFamily="34" charset="0"/>
            </a:endParaRPr>
          </a:p>
          <a:p>
            <a:endParaRPr lang="en-US" sz="2400" dirty="0">
              <a:solidFill>
                <a:srgbClr val="FF0000"/>
              </a:solidFill>
              <a:latin typeface="Montserrat" panose="00000500000000000000" pitchFamily="2" charset="0"/>
              <a:cs typeface="Arial" panose="020B0604020202020204" pitchFamily="34" charset="0"/>
            </a:endParaRPr>
          </a:p>
          <a:p>
            <a:r>
              <a:rPr lang="en-US" sz="2400" dirty="0">
                <a:latin typeface="Montserrat" panose="00000500000000000000" pitchFamily="2" charset="0"/>
                <a:cs typeface="Arial" panose="020B0604020202020204" pitchFamily="34" charset="0"/>
              </a:rPr>
              <a:t>Three letter templates will be available for use on the Center’s website:</a:t>
            </a:r>
          </a:p>
          <a:p>
            <a:pPr marL="342900" indent="-342900">
              <a:buAutoNum type="arabicPeriod"/>
            </a:pPr>
            <a:r>
              <a:rPr lang="en-US" sz="2400" dirty="0">
                <a:latin typeface="Montserrat" panose="00000500000000000000" pitchFamily="2" charset="0"/>
                <a:cs typeface="Arial" panose="020B0604020202020204" pitchFamily="34" charset="0"/>
              </a:rPr>
              <a:t>PY2024 </a:t>
            </a:r>
            <a:r>
              <a:rPr lang="en-US" sz="2400" dirty="0" err="1">
                <a:latin typeface="Montserrat" panose="00000500000000000000" pitchFamily="2" charset="0"/>
                <a:cs typeface="Arial" panose="020B0604020202020204" pitchFamily="34" charset="0"/>
              </a:rPr>
              <a:t>Recertification_Termination</a:t>
            </a:r>
            <a:r>
              <a:rPr lang="en-US" sz="2400" dirty="0">
                <a:latin typeface="Montserrat" panose="00000500000000000000" pitchFamily="2" charset="0"/>
                <a:cs typeface="Arial" panose="020B0604020202020204" pitchFamily="34" charset="0"/>
              </a:rPr>
              <a:t> </a:t>
            </a:r>
            <a:r>
              <a:rPr lang="en-US" sz="2400" dirty="0" err="1">
                <a:latin typeface="Montserrat" panose="00000500000000000000" pitchFamily="2" charset="0"/>
                <a:cs typeface="Arial" panose="020B0604020202020204" pitchFamily="34" charset="0"/>
              </a:rPr>
              <a:t>Notice_Over</a:t>
            </a:r>
            <a:r>
              <a:rPr lang="en-US" sz="2400" dirty="0">
                <a:latin typeface="Montserrat" panose="00000500000000000000" pitchFamily="2" charset="0"/>
                <a:cs typeface="Arial" panose="020B0604020202020204" pitchFamily="34" charset="0"/>
              </a:rPr>
              <a:t>-income</a:t>
            </a:r>
          </a:p>
          <a:p>
            <a:pPr marL="342900" indent="-342900">
              <a:buAutoNum type="arabicPeriod"/>
            </a:pPr>
            <a:r>
              <a:rPr lang="en-US" sz="2400" dirty="0">
                <a:latin typeface="Montserrat" panose="00000500000000000000" pitchFamily="2" charset="0"/>
                <a:cs typeface="Arial" panose="020B0604020202020204" pitchFamily="34" charset="0"/>
              </a:rPr>
              <a:t>PY2024 </a:t>
            </a:r>
            <a:r>
              <a:rPr lang="en-US" sz="2400" dirty="0" err="1">
                <a:latin typeface="Montserrat" panose="00000500000000000000" pitchFamily="2" charset="0"/>
                <a:cs typeface="Arial" panose="020B0604020202020204" pitchFamily="34" charset="0"/>
              </a:rPr>
              <a:t>Recertification_Notice</a:t>
            </a:r>
            <a:r>
              <a:rPr lang="en-US" sz="2400" dirty="0">
                <a:latin typeface="Montserrat" panose="00000500000000000000" pitchFamily="2" charset="0"/>
                <a:cs typeface="Arial" panose="020B0604020202020204" pitchFamily="34" charset="0"/>
              </a:rPr>
              <a:t> of Missed Appointment</a:t>
            </a:r>
          </a:p>
          <a:p>
            <a:pPr marL="342900" indent="-342900">
              <a:buAutoNum type="arabicPeriod"/>
            </a:pPr>
            <a:r>
              <a:rPr lang="en-US" sz="2400" dirty="0">
                <a:latin typeface="Montserrat" panose="00000500000000000000" pitchFamily="2" charset="0"/>
                <a:cs typeface="Arial" panose="020B0604020202020204" pitchFamily="34" charset="0"/>
              </a:rPr>
              <a:t>PY2024 Recertification_30-day Notice of Termination for </a:t>
            </a:r>
            <a:r>
              <a:rPr lang="en-US" sz="2400" dirty="0" err="1">
                <a:latin typeface="Montserrat" panose="00000500000000000000" pitchFamily="2" charset="0"/>
                <a:cs typeface="Arial" panose="020B0604020202020204" pitchFamily="34" charset="0"/>
              </a:rPr>
              <a:t>Cause_Failure</a:t>
            </a:r>
            <a:r>
              <a:rPr lang="en-US" sz="2400" dirty="0">
                <a:latin typeface="Montserrat" panose="00000500000000000000" pitchFamily="2" charset="0"/>
                <a:cs typeface="Arial" panose="020B0604020202020204" pitchFamily="34" charset="0"/>
              </a:rPr>
              <a:t> to Recertify</a:t>
            </a:r>
          </a:p>
          <a:p>
            <a:endParaRPr lang="en-US" sz="2400" dirty="0">
              <a:latin typeface="Montserrat" panose="00000500000000000000" pitchFamily="2" charset="0"/>
              <a:cs typeface="Arial" panose="020B0604020202020204" pitchFamily="34" charset="0"/>
            </a:endParaRPr>
          </a:p>
          <a:p>
            <a:endParaRPr lang="en-US" dirty="0">
              <a:latin typeface="Montserrat" panose="00000500000000000000" pitchFamily="2" charset="0"/>
            </a:endParaRPr>
          </a:p>
          <a:p>
            <a:endParaRPr lang="en-US" dirty="0">
              <a:latin typeface="Montserrat" panose="00000500000000000000" pitchFamily="2" charset="0"/>
            </a:endParaRPr>
          </a:p>
        </p:txBody>
      </p:sp>
    </p:spTree>
    <p:extLst>
      <p:ext uri="{BB962C8B-B14F-4D97-AF65-F5344CB8AC3E}">
        <p14:creationId xmlns:p14="http://schemas.microsoft.com/office/powerpoint/2010/main" val="238888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D23A08-5E24-9CD7-7355-B320DF6E282C}"/>
              </a:ext>
            </a:extLst>
          </p:cNvPr>
          <p:cNvSpPr>
            <a:spLocks noGrp="1"/>
          </p:cNvSpPr>
          <p:nvPr>
            <p:ph type="sldNum" sz="quarter" idx="12"/>
          </p:nvPr>
        </p:nvSpPr>
        <p:spPr/>
        <p:txBody>
          <a:bodyPr/>
          <a:lstStyle/>
          <a:p>
            <a:fld id="{BEED455F-700D-BA4B-B3F6-B4E03929F5E0}" type="slidenum">
              <a:rPr lang="en-US" smtClean="0"/>
              <a:pPr/>
              <a:t>15</a:t>
            </a:fld>
            <a:endParaRPr lang="en-US" dirty="0"/>
          </a:p>
        </p:txBody>
      </p:sp>
      <p:sp>
        <p:nvSpPr>
          <p:cNvPr id="3" name="Title 2">
            <a:extLst>
              <a:ext uri="{FF2B5EF4-FFF2-40B4-BE49-F238E27FC236}">
                <a16:creationId xmlns:a16="http://schemas.microsoft.com/office/drawing/2014/main" id="{21E50EAE-7550-EB70-5F7F-DE90ADE274CF}"/>
              </a:ext>
            </a:extLst>
          </p:cNvPr>
          <p:cNvSpPr>
            <a:spLocks noGrp="1"/>
          </p:cNvSpPr>
          <p:nvPr>
            <p:ph type="title"/>
          </p:nvPr>
        </p:nvSpPr>
        <p:spPr>
          <a:xfrm>
            <a:off x="508743" y="508091"/>
            <a:ext cx="11048847" cy="958850"/>
          </a:xfrm>
        </p:spPr>
        <p:txBody>
          <a:bodyPr>
            <a:normAutofit fontScale="90000"/>
          </a:bodyPr>
          <a:lstStyle/>
          <a:p>
            <a:r>
              <a:rPr lang="en-US" dirty="0"/>
              <a:t>Terminations for Over-income status – Explanation</a:t>
            </a:r>
          </a:p>
        </p:txBody>
      </p:sp>
      <p:sp>
        <p:nvSpPr>
          <p:cNvPr id="5" name="TextBox 4">
            <a:extLst>
              <a:ext uri="{FF2B5EF4-FFF2-40B4-BE49-F238E27FC236}">
                <a16:creationId xmlns:a16="http://schemas.microsoft.com/office/drawing/2014/main" id="{28318799-FEE5-9C7A-D59A-2114091C4AAB}"/>
              </a:ext>
            </a:extLst>
          </p:cNvPr>
          <p:cNvSpPr txBox="1"/>
          <p:nvPr/>
        </p:nvSpPr>
        <p:spPr>
          <a:xfrm>
            <a:off x="508743" y="1458496"/>
            <a:ext cx="11168810" cy="4924425"/>
          </a:xfrm>
          <a:prstGeom prst="rect">
            <a:avLst/>
          </a:prstGeom>
          <a:noFill/>
        </p:spPr>
        <p:txBody>
          <a:bodyPr wrap="square" rtlCol="0">
            <a:spAutoFit/>
          </a:bodyPr>
          <a:lstStyle/>
          <a:p>
            <a:endParaRPr lang="en-US" sz="1400" dirty="0">
              <a:latin typeface="Montserrat" panose="00000500000000000000" pitchFamily="2" charset="0"/>
              <a:cs typeface="Arial"/>
            </a:endParaRPr>
          </a:p>
          <a:p>
            <a:r>
              <a:rPr lang="en-US" sz="2000" dirty="0">
                <a:latin typeface="Montserrat" panose="00000500000000000000" pitchFamily="2" charset="0"/>
              </a:rPr>
              <a:t>Recertification requires that subgrantees </a:t>
            </a:r>
            <a:r>
              <a:rPr lang="en-US" sz="2000" dirty="0">
                <a:latin typeface="Montserrat" panose="00000500000000000000" pitchFamily="2" charset="0"/>
                <a:cs typeface="Arial"/>
              </a:rPr>
              <a:t>review source documentation and calculate income levels for all included family members to determine continued eligibility. </a:t>
            </a:r>
          </a:p>
          <a:p>
            <a:endParaRPr lang="en-US" sz="2000" dirty="0">
              <a:latin typeface="Montserrat" panose="00000500000000000000" pitchFamily="2" charset="0"/>
              <a:cs typeface="Arial"/>
            </a:endParaRPr>
          </a:p>
          <a:p>
            <a:r>
              <a:rPr lang="en-US" sz="2000" dirty="0">
                <a:latin typeface="Montserrat" panose="00000500000000000000" pitchFamily="2" charset="0"/>
                <a:cs typeface="Arial"/>
              </a:rPr>
              <a:t>A </a:t>
            </a:r>
            <a:r>
              <a:rPr lang="en-US" sz="2000" dirty="0">
                <a:latin typeface="Montserrat" panose="00000500000000000000" pitchFamily="2" charset="0"/>
              </a:rPr>
              <a:t>job seeker may be found ineligible for continued enrollment when:</a:t>
            </a:r>
          </a:p>
          <a:p>
            <a:pPr marL="285750" indent="-285750">
              <a:buFont typeface="Arial" panose="020B0604020202020204" pitchFamily="34" charset="0"/>
              <a:buChar char="•"/>
            </a:pPr>
            <a:r>
              <a:rPr lang="en-US" sz="2000" dirty="0">
                <a:latin typeface="Montserrat" panose="00000500000000000000" pitchFamily="2" charset="0"/>
              </a:rPr>
              <a:t>The job seeker has attained additional includable income during the preceding 6 or 12 month look back period that exceeds 125% of the established Federal Poverty Guidelines for the year.</a:t>
            </a:r>
          </a:p>
          <a:p>
            <a:pPr marL="285750" indent="-285750">
              <a:buFont typeface="Arial" panose="020B0604020202020204" pitchFamily="34" charset="0"/>
              <a:buChar char="•"/>
            </a:pPr>
            <a:r>
              <a:rPr lang="en-US" sz="2000" dirty="0">
                <a:latin typeface="Montserrat" panose="00000500000000000000" pitchFamily="2" charset="0"/>
              </a:rPr>
              <a:t>The job seeker has had a change in family status that causes their includable income to exceed 125% of the established Federal Poverty Guidelines for the year.</a:t>
            </a:r>
          </a:p>
          <a:p>
            <a:pPr marL="285750" indent="-285750">
              <a:buFont typeface="Arial" panose="020B0604020202020204" pitchFamily="34" charset="0"/>
              <a:buChar char="•"/>
            </a:pPr>
            <a:endParaRPr lang="en-US" sz="2000" dirty="0">
              <a:latin typeface="Montserrat" panose="00000500000000000000" pitchFamily="2" charset="0"/>
            </a:endParaRPr>
          </a:p>
          <a:p>
            <a:r>
              <a:rPr lang="en-US" sz="2000" dirty="0">
                <a:latin typeface="Montserrat" panose="00000500000000000000" pitchFamily="2" charset="0"/>
              </a:rPr>
              <a:t>Under these circumstances, the job seeker must be terminated from SCSEP. </a:t>
            </a:r>
          </a:p>
          <a:p>
            <a:endParaRPr lang="en-US" sz="2000" dirty="0">
              <a:latin typeface="Montserrat" panose="00000500000000000000" pitchFamily="2" charset="0"/>
            </a:endParaRPr>
          </a:p>
          <a:p>
            <a:r>
              <a:rPr lang="en-US" sz="2000" dirty="0">
                <a:latin typeface="Montserrat" panose="00000500000000000000" pitchFamily="2" charset="0"/>
              </a:rPr>
              <a:t>IMPORTANT NOTE: Determinations of ineligibility cannot be based on </a:t>
            </a:r>
            <a:r>
              <a:rPr lang="en-US" sz="2000" b="1" dirty="0">
                <a:latin typeface="Montserrat" panose="00000500000000000000" pitchFamily="2" charset="0"/>
              </a:rPr>
              <a:t>anticipated </a:t>
            </a:r>
            <a:r>
              <a:rPr lang="en-US" sz="2000" dirty="0">
                <a:latin typeface="Montserrat" panose="00000500000000000000" pitchFamily="2" charset="0"/>
              </a:rPr>
              <a:t>changes in income or family size; they must be based on source documentation.</a:t>
            </a:r>
          </a:p>
          <a:p>
            <a:endParaRPr lang="en-US" sz="2000" b="1" dirty="0">
              <a:latin typeface="Montserrat" panose="00000500000000000000" pitchFamily="2" charset="0"/>
            </a:endParaRPr>
          </a:p>
        </p:txBody>
      </p:sp>
    </p:spTree>
    <p:extLst>
      <p:ext uri="{BB962C8B-B14F-4D97-AF65-F5344CB8AC3E}">
        <p14:creationId xmlns:p14="http://schemas.microsoft.com/office/powerpoint/2010/main" val="388898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D23A08-5E24-9CD7-7355-B320DF6E282C}"/>
              </a:ext>
            </a:extLst>
          </p:cNvPr>
          <p:cNvSpPr>
            <a:spLocks noGrp="1"/>
          </p:cNvSpPr>
          <p:nvPr>
            <p:ph type="sldNum" sz="quarter" idx="12"/>
          </p:nvPr>
        </p:nvSpPr>
        <p:spPr/>
        <p:txBody>
          <a:bodyPr/>
          <a:lstStyle/>
          <a:p>
            <a:fld id="{BEED455F-700D-BA4B-B3F6-B4E03929F5E0}" type="slidenum">
              <a:rPr lang="en-US" smtClean="0"/>
              <a:pPr/>
              <a:t>16</a:t>
            </a:fld>
            <a:endParaRPr lang="en-US" dirty="0"/>
          </a:p>
        </p:txBody>
      </p:sp>
      <p:sp>
        <p:nvSpPr>
          <p:cNvPr id="3" name="Title 2">
            <a:extLst>
              <a:ext uri="{FF2B5EF4-FFF2-40B4-BE49-F238E27FC236}">
                <a16:creationId xmlns:a16="http://schemas.microsoft.com/office/drawing/2014/main" id="{21E50EAE-7550-EB70-5F7F-DE90ADE274CF}"/>
              </a:ext>
            </a:extLst>
          </p:cNvPr>
          <p:cNvSpPr>
            <a:spLocks noGrp="1"/>
          </p:cNvSpPr>
          <p:nvPr>
            <p:ph type="title"/>
          </p:nvPr>
        </p:nvSpPr>
        <p:spPr/>
        <p:txBody>
          <a:bodyPr>
            <a:normAutofit fontScale="90000"/>
          </a:bodyPr>
          <a:lstStyle/>
          <a:p>
            <a:r>
              <a:rPr lang="en-US" dirty="0"/>
              <a:t>Terminations for Over-income status – Process</a:t>
            </a:r>
          </a:p>
        </p:txBody>
      </p:sp>
      <p:sp>
        <p:nvSpPr>
          <p:cNvPr id="5" name="TextBox 4">
            <a:extLst>
              <a:ext uri="{FF2B5EF4-FFF2-40B4-BE49-F238E27FC236}">
                <a16:creationId xmlns:a16="http://schemas.microsoft.com/office/drawing/2014/main" id="{28318799-FEE5-9C7A-D59A-2114091C4AAB}"/>
              </a:ext>
            </a:extLst>
          </p:cNvPr>
          <p:cNvSpPr txBox="1"/>
          <p:nvPr/>
        </p:nvSpPr>
        <p:spPr>
          <a:xfrm>
            <a:off x="835348" y="2324720"/>
            <a:ext cx="11080745" cy="3293209"/>
          </a:xfrm>
          <a:prstGeom prst="rect">
            <a:avLst/>
          </a:prstGeom>
          <a:noFill/>
        </p:spPr>
        <p:txBody>
          <a:bodyPr wrap="square" rtlCol="0">
            <a:spAutoFit/>
          </a:bodyPr>
          <a:lstStyle/>
          <a:p>
            <a:endParaRPr lang="en-US" sz="2200" b="1" dirty="0">
              <a:latin typeface="Montserrat" panose="00000500000000000000" pitchFamily="2" charset="0"/>
            </a:endParaRPr>
          </a:p>
          <a:p>
            <a:r>
              <a:rPr lang="en-US" sz="2200" b="1" dirty="0">
                <a:latin typeface="Montserrat" panose="00000500000000000000" pitchFamily="2" charset="0"/>
              </a:rPr>
              <a:t>Steps to take:</a:t>
            </a:r>
          </a:p>
          <a:p>
            <a:pPr marL="342900" indent="-342900">
              <a:spcAft>
                <a:spcPts val="600"/>
              </a:spcAft>
              <a:buAutoNum type="arabicPeriod"/>
            </a:pPr>
            <a:r>
              <a:rPr lang="en-US" sz="2200" dirty="0">
                <a:latin typeface="Montserrat" panose="00000500000000000000" pitchFamily="2" charset="0"/>
              </a:rPr>
              <a:t>Subgrantees </a:t>
            </a:r>
            <a:r>
              <a:rPr lang="en-US" sz="2200" b="1" dirty="0">
                <a:latin typeface="Montserrat" panose="00000500000000000000" pitchFamily="2" charset="0"/>
              </a:rPr>
              <a:t>must send </a:t>
            </a:r>
            <a:r>
              <a:rPr lang="en-US" sz="2200" dirty="0">
                <a:latin typeface="Montserrat" panose="00000500000000000000" pitchFamily="2" charset="0"/>
              </a:rPr>
              <a:t>job seekers who are determined ineligible at Recertification a </a:t>
            </a:r>
            <a:r>
              <a:rPr lang="en-US" sz="2200" b="1" dirty="0">
                <a:latin typeface="Montserrat" panose="00000500000000000000" pitchFamily="2" charset="0"/>
              </a:rPr>
              <a:t>written 30-day Notice of Termination</a:t>
            </a:r>
            <a:r>
              <a:rPr lang="en-US" sz="2200" dirty="0">
                <a:latin typeface="Montserrat" panose="00000500000000000000" pitchFamily="2" charset="0"/>
              </a:rPr>
              <a:t>.</a:t>
            </a:r>
            <a:r>
              <a:rPr lang="en-US" sz="2200" b="1" dirty="0">
                <a:latin typeface="Montserrat" panose="00000500000000000000" pitchFamily="2" charset="0"/>
              </a:rPr>
              <a:t> </a:t>
            </a:r>
            <a:r>
              <a:rPr lang="en-US" sz="2200" dirty="0">
                <a:latin typeface="Montserrat" panose="00000500000000000000" pitchFamily="2" charset="0"/>
              </a:rPr>
              <a:t>Customize the PY2024 Recertification Termination Notice Over-income letter template (available on the Center’s website) for the individual job seeker.  </a:t>
            </a:r>
          </a:p>
          <a:p>
            <a:pPr marL="342900" indent="-342900">
              <a:spcAft>
                <a:spcPts val="600"/>
              </a:spcAft>
              <a:buAutoNum type="arabicPeriod"/>
            </a:pPr>
            <a:r>
              <a:rPr lang="en-US" sz="2200" dirty="0">
                <a:latin typeface="Montserrat" panose="00000500000000000000" pitchFamily="2" charset="0"/>
              </a:rPr>
              <a:t>Job seekers who are being terminated for </a:t>
            </a:r>
            <a:r>
              <a:rPr lang="en-US" sz="2200" dirty="0" err="1">
                <a:latin typeface="Montserrat" panose="00000500000000000000" pitchFamily="2" charset="0"/>
              </a:rPr>
              <a:t>ineligiblity</a:t>
            </a:r>
            <a:r>
              <a:rPr lang="en-US" sz="2200" dirty="0">
                <a:latin typeface="Montserrat" panose="00000500000000000000" pitchFamily="2" charset="0"/>
              </a:rPr>
              <a:t> are </a:t>
            </a:r>
            <a:r>
              <a:rPr lang="en-US" sz="2200" b="1" dirty="0">
                <a:latin typeface="Montserrat" panose="00000500000000000000" pitchFamily="2" charset="0"/>
              </a:rPr>
              <a:t>allowed to continue training </a:t>
            </a:r>
            <a:r>
              <a:rPr lang="en-US" sz="2200" dirty="0">
                <a:latin typeface="Montserrat" panose="00000500000000000000" pitchFamily="2" charset="0"/>
              </a:rPr>
              <a:t>at their Community Service Assignment for 30 days.</a:t>
            </a:r>
          </a:p>
          <a:p>
            <a:pPr marL="457200" indent="-457200">
              <a:spcAft>
                <a:spcPts val="600"/>
              </a:spcAft>
              <a:buAutoNum type="arabicPeriod" startAt="3"/>
            </a:pPr>
            <a:r>
              <a:rPr lang="en-US" sz="2200" dirty="0">
                <a:latin typeface="Montserrat" panose="00000500000000000000" pitchFamily="2" charset="0"/>
              </a:rPr>
              <a:t>The date of exit must be entered in GPMS.</a:t>
            </a:r>
          </a:p>
        </p:txBody>
      </p:sp>
    </p:spTree>
    <p:extLst>
      <p:ext uri="{BB962C8B-B14F-4D97-AF65-F5344CB8AC3E}">
        <p14:creationId xmlns:p14="http://schemas.microsoft.com/office/powerpoint/2010/main" val="3636655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D23A08-5E24-9CD7-7355-B320DF6E282C}"/>
              </a:ext>
            </a:extLst>
          </p:cNvPr>
          <p:cNvSpPr>
            <a:spLocks noGrp="1"/>
          </p:cNvSpPr>
          <p:nvPr>
            <p:ph type="sldNum" sz="quarter" idx="12"/>
          </p:nvPr>
        </p:nvSpPr>
        <p:spPr/>
        <p:txBody>
          <a:bodyPr/>
          <a:lstStyle/>
          <a:p>
            <a:fld id="{BEED455F-700D-BA4B-B3F6-B4E03929F5E0}" type="slidenum">
              <a:rPr lang="en-US" smtClean="0"/>
              <a:pPr/>
              <a:t>17</a:t>
            </a:fld>
            <a:endParaRPr lang="en-US" dirty="0"/>
          </a:p>
        </p:txBody>
      </p:sp>
      <p:sp>
        <p:nvSpPr>
          <p:cNvPr id="3" name="Title 2">
            <a:extLst>
              <a:ext uri="{FF2B5EF4-FFF2-40B4-BE49-F238E27FC236}">
                <a16:creationId xmlns:a16="http://schemas.microsoft.com/office/drawing/2014/main" id="{21E50EAE-7550-EB70-5F7F-DE90ADE274CF}"/>
              </a:ext>
            </a:extLst>
          </p:cNvPr>
          <p:cNvSpPr>
            <a:spLocks noGrp="1"/>
          </p:cNvSpPr>
          <p:nvPr>
            <p:ph type="title"/>
          </p:nvPr>
        </p:nvSpPr>
        <p:spPr>
          <a:xfrm>
            <a:off x="835348" y="508091"/>
            <a:ext cx="10474037" cy="1319068"/>
          </a:xfrm>
        </p:spPr>
        <p:txBody>
          <a:bodyPr>
            <a:normAutofit/>
          </a:bodyPr>
          <a:lstStyle/>
          <a:p>
            <a:r>
              <a:rPr lang="en-US" dirty="0">
                <a:latin typeface="Montserrat"/>
                <a:cs typeface="Arial"/>
              </a:rPr>
              <a:t>Please Note -Terminations for over income </a:t>
            </a:r>
            <a:r>
              <a:rPr lang="en-US" dirty="0"/>
              <a:t>status</a:t>
            </a:r>
            <a:r>
              <a:rPr lang="en-US" dirty="0">
                <a:latin typeface="Montserrat"/>
                <a:cs typeface="Arial"/>
              </a:rPr>
              <a:t> is an Exclusion </a:t>
            </a:r>
            <a:endParaRPr lang="en-US" dirty="0"/>
          </a:p>
        </p:txBody>
      </p:sp>
      <p:sp>
        <p:nvSpPr>
          <p:cNvPr id="5" name="TextBox 4">
            <a:extLst>
              <a:ext uri="{FF2B5EF4-FFF2-40B4-BE49-F238E27FC236}">
                <a16:creationId xmlns:a16="http://schemas.microsoft.com/office/drawing/2014/main" id="{C45D1545-A4CB-CE9E-D7F6-37EABCE66FC3}"/>
              </a:ext>
            </a:extLst>
          </p:cNvPr>
          <p:cNvSpPr txBox="1"/>
          <p:nvPr/>
        </p:nvSpPr>
        <p:spPr>
          <a:xfrm>
            <a:off x="475130" y="2671715"/>
            <a:ext cx="1119447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t>Remember:  </a:t>
            </a:r>
          </a:p>
          <a:p>
            <a:r>
              <a:rPr lang="en-US" sz="2800" dirty="0"/>
              <a:t>Capturing Exclusions lowers the total number of exits, which improves our overall network performance.</a:t>
            </a:r>
            <a:endParaRPr lang="en-US" dirty="0">
              <a:cs typeface="Calibri"/>
            </a:endParaRPr>
          </a:p>
          <a:p>
            <a:endParaRPr lang="en-US" dirty="0"/>
          </a:p>
          <a:p>
            <a:r>
              <a:rPr lang="en-US" sz="2800" b="1" i="1" dirty="0"/>
              <a:t>Not</a:t>
            </a:r>
            <a:r>
              <a:rPr lang="en-US" sz="2800" dirty="0"/>
              <a:t> capturing Exclusions at exit hurts your performance and the Center’s performance.</a:t>
            </a:r>
            <a:endParaRPr lang="en-US" sz="2800" dirty="0">
              <a:cs typeface="Calibri"/>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09BF7527-AB38-C071-E278-FA5F1292F7E5}"/>
                  </a:ext>
                </a:extLst>
              </p14:cNvPr>
              <p14:cNvContentPartPr/>
              <p14:nvPr/>
            </p14:nvContentPartPr>
            <p14:xfrm>
              <a:off x="2300654" y="1582615"/>
              <a:ext cx="21980" cy="21980"/>
            </p14:xfrm>
          </p:contentPart>
        </mc:Choice>
        <mc:Fallback xmlns="">
          <p:pic>
            <p:nvPicPr>
              <p:cNvPr id="6" name="Ink 5">
                <a:extLst>
                  <a:ext uri="{FF2B5EF4-FFF2-40B4-BE49-F238E27FC236}">
                    <a16:creationId xmlns:a16="http://schemas.microsoft.com/office/drawing/2014/main" id="{09BF7527-AB38-C071-E278-FA5F1292F7E5}"/>
                  </a:ext>
                </a:extLst>
              </p:cNvPr>
              <p:cNvPicPr/>
              <p:nvPr/>
            </p:nvPicPr>
            <p:blipFill>
              <a:blip r:embed="rId3"/>
              <a:stretch>
                <a:fillRect/>
              </a:stretch>
            </p:blipFill>
            <p:spPr>
              <a:xfrm>
                <a:off x="1201654" y="483615"/>
                <a:ext cx="2198000" cy="219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8C23300-B694-9D85-B167-C71693AA5D1B}"/>
                  </a:ext>
                </a:extLst>
              </p14:cNvPr>
              <p14:cNvContentPartPr/>
              <p14:nvPr/>
            </p14:nvContentPartPr>
            <p14:xfrm>
              <a:off x="1963615" y="1377462"/>
              <a:ext cx="21980" cy="21980"/>
            </p14:xfrm>
          </p:contentPart>
        </mc:Choice>
        <mc:Fallback xmlns="">
          <p:pic>
            <p:nvPicPr>
              <p:cNvPr id="7" name="Ink 6">
                <a:extLst>
                  <a:ext uri="{FF2B5EF4-FFF2-40B4-BE49-F238E27FC236}">
                    <a16:creationId xmlns:a16="http://schemas.microsoft.com/office/drawing/2014/main" id="{D8C23300-B694-9D85-B167-C71693AA5D1B}"/>
                  </a:ext>
                </a:extLst>
              </p:cNvPr>
              <p:cNvPicPr/>
              <p:nvPr/>
            </p:nvPicPr>
            <p:blipFill>
              <a:blip r:embed="rId3"/>
              <a:stretch>
                <a:fillRect/>
              </a:stretch>
            </p:blipFill>
            <p:spPr>
              <a:xfrm>
                <a:off x="864615" y="278462"/>
                <a:ext cx="2198000" cy="219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95393B4B-4E33-BA3A-FD81-FF7CA2450448}"/>
                  </a:ext>
                </a:extLst>
              </p14:cNvPr>
              <p14:cNvContentPartPr/>
              <p14:nvPr/>
            </p14:nvContentPartPr>
            <p14:xfrm>
              <a:off x="11620500" y="981808"/>
              <a:ext cx="21980" cy="21980"/>
            </p14:xfrm>
          </p:contentPart>
        </mc:Choice>
        <mc:Fallback xmlns="">
          <p:pic>
            <p:nvPicPr>
              <p:cNvPr id="8" name="Ink 7">
                <a:extLst>
                  <a:ext uri="{FF2B5EF4-FFF2-40B4-BE49-F238E27FC236}">
                    <a16:creationId xmlns:a16="http://schemas.microsoft.com/office/drawing/2014/main" id="{95393B4B-4E33-BA3A-FD81-FF7CA2450448}"/>
                  </a:ext>
                </a:extLst>
              </p:cNvPr>
              <p:cNvPicPr/>
              <p:nvPr/>
            </p:nvPicPr>
            <p:blipFill>
              <a:blip r:embed="rId3"/>
              <a:stretch>
                <a:fillRect/>
              </a:stretch>
            </p:blipFill>
            <p:spPr>
              <a:xfrm>
                <a:off x="10521500" y="-95212"/>
                <a:ext cx="2198000" cy="219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AC6E9EB-792B-168C-2C71-51ACD11A19BC}"/>
                  </a:ext>
                </a:extLst>
              </p14:cNvPr>
              <p14:cNvContentPartPr/>
              <p14:nvPr/>
            </p14:nvContentPartPr>
            <p14:xfrm>
              <a:off x="2195945" y="1530927"/>
              <a:ext cx="20781" cy="20781"/>
            </p14:xfrm>
          </p:contentPart>
        </mc:Choice>
        <mc:Fallback xmlns="">
          <p:pic>
            <p:nvPicPr>
              <p:cNvPr id="9" name="Ink 8">
                <a:extLst>
                  <a:ext uri="{FF2B5EF4-FFF2-40B4-BE49-F238E27FC236}">
                    <a16:creationId xmlns:a16="http://schemas.microsoft.com/office/drawing/2014/main" id="{2AC6E9EB-792B-168C-2C71-51ACD11A19BC}"/>
                  </a:ext>
                </a:extLst>
              </p:cNvPr>
              <p:cNvPicPr/>
              <p:nvPr/>
            </p:nvPicPr>
            <p:blipFill>
              <a:blip r:embed="rId3"/>
              <a:stretch>
                <a:fillRect/>
              </a:stretch>
            </p:blipFill>
            <p:spPr>
              <a:xfrm>
                <a:off x="1177676" y="491877"/>
                <a:ext cx="2078100" cy="20781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F33D3EAD-91E0-C1ED-7C2C-2A1A451593E1}"/>
                  </a:ext>
                </a:extLst>
              </p14:cNvPr>
              <p14:cNvContentPartPr/>
              <p14:nvPr/>
            </p14:nvContentPartPr>
            <p14:xfrm>
              <a:off x="4856018" y="1614054"/>
              <a:ext cx="20781" cy="20781"/>
            </p14:xfrm>
          </p:contentPart>
        </mc:Choice>
        <mc:Fallback xmlns="">
          <p:pic>
            <p:nvPicPr>
              <p:cNvPr id="10" name="Ink 9">
                <a:extLst>
                  <a:ext uri="{FF2B5EF4-FFF2-40B4-BE49-F238E27FC236}">
                    <a16:creationId xmlns:a16="http://schemas.microsoft.com/office/drawing/2014/main" id="{F33D3EAD-91E0-C1ED-7C2C-2A1A451593E1}"/>
                  </a:ext>
                </a:extLst>
              </p:cNvPr>
              <p:cNvPicPr/>
              <p:nvPr/>
            </p:nvPicPr>
            <p:blipFill>
              <a:blip r:embed="rId3"/>
              <a:stretch>
                <a:fillRect/>
              </a:stretch>
            </p:blipFill>
            <p:spPr>
              <a:xfrm>
                <a:off x="3837749" y="595785"/>
                <a:ext cx="2078100" cy="20781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8E7C8775-B58A-CDC5-6E9C-45866232C7E5}"/>
                  </a:ext>
                </a:extLst>
              </p14:cNvPr>
              <p14:cNvContentPartPr/>
              <p14:nvPr/>
            </p14:nvContentPartPr>
            <p14:xfrm>
              <a:off x="5396345" y="1309254"/>
              <a:ext cx="20781" cy="20781"/>
            </p14:xfrm>
          </p:contentPart>
        </mc:Choice>
        <mc:Fallback xmlns="">
          <p:pic>
            <p:nvPicPr>
              <p:cNvPr id="11" name="Ink 10">
                <a:extLst>
                  <a:ext uri="{FF2B5EF4-FFF2-40B4-BE49-F238E27FC236}">
                    <a16:creationId xmlns:a16="http://schemas.microsoft.com/office/drawing/2014/main" id="{8E7C8775-B58A-CDC5-6E9C-45866232C7E5}"/>
                  </a:ext>
                </a:extLst>
              </p:cNvPr>
              <p:cNvPicPr/>
              <p:nvPr/>
            </p:nvPicPr>
            <p:blipFill>
              <a:blip r:embed="rId3"/>
              <a:stretch>
                <a:fillRect/>
              </a:stretch>
            </p:blipFill>
            <p:spPr>
              <a:xfrm>
                <a:off x="4357295" y="290985"/>
                <a:ext cx="2078100" cy="20781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CF0182A-8FA3-695F-C1B2-F9A85AE92676}"/>
                  </a:ext>
                </a:extLst>
              </p14:cNvPr>
              <p14:cNvContentPartPr/>
              <p14:nvPr/>
            </p14:nvContentPartPr>
            <p14:xfrm>
              <a:off x="9220200" y="1253836"/>
              <a:ext cx="20781" cy="20781"/>
            </p14:xfrm>
          </p:contentPart>
        </mc:Choice>
        <mc:Fallback xmlns="">
          <p:pic>
            <p:nvPicPr>
              <p:cNvPr id="12" name="Ink 11">
                <a:extLst>
                  <a:ext uri="{FF2B5EF4-FFF2-40B4-BE49-F238E27FC236}">
                    <a16:creationId xmlns:a16="http://schemas.microsoft.com/office/drawing/2014/main" id="{4CF0182A-8FA3-695F-C1B2-F9A85AE92676}"/>
                  </a:ext>
                </a:extLst>
              </p:cNvPr>
              <p:cNvPicPr/>
              <p:nvPr/>
            </p:nvPicPr>
            <p:blipFill>
              <a:blip r:embed="rId3"/>
              <a:stretch>
                <a:fillRect/>
              </a:stretch>
            </p:blipFill>
            <p:spPr>
              <a:xfrm>
                <a:off x="8201931" y="214786"/>
                <a:ext cx="2078100" cy="20781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92A97EA4-B76C-D38D-15C6-9667100F2839}"/>
                  </a:ext>
                </a:extLst>
              </p14:cNvPr>
              <p14:cNvContentPartPr/>
              <p14:nvPr/>
            </p14:nvContentPartPr>
            <p14:xfrm>
              <a:off x="1623164" y="1550095"/>
              <a:ext cx="15657" cy="15657"/>
            </p14:xfrm>
          </p:contentPart>
        </mc:Choice>
        <mc:Fallback xmlns="">
          <p:pic>
            <p:nvPicPr>
              <p:cNvPr id="13" name="Ink 12">
                <a:extLst>
                  <a:ext uri="{FF2B5EF4-FFF2-40B4-BE49-F238E27FC236}">
                    <a16:creationId xmlns:a16="http://schemas.microsoft.com/office/drawing/2014/main" id="{92A97EA4-B76C-D38D-15C6-9667100F2839}"/>
                  </a:ext>
                </a:extLst>
              </p:cNvPr>
              <p:cNvPicPr/>
              <p:nvPr/>
            </p:nvPicPr>
            <p:blipFill>
              <a:blip r:embed="rId3"/>
              <a:stretch>
                <a:fillRect/>
              </a:stretch>
            </p:blipFill>
            <p:spPr>
              <a:xfrm>
                <a:off x="855971" y="782902"/>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186FA967-F19C-A334-3EA0-839B9586D5B0}"/>
                  </a:ext>
                </a:extLst>
              </p14:cNvPr>
              <p14:cNvContentPartPr/>
              <p14:nvPr/>
            </p14:nvContentPartPr>
            <p14:xfrm>
              <a:off x="2155520" y="1518780"/>
              <a:ext cx="15657" cy="15657"/>
            </p14:xfrm>
          </p:contentPart>
        </mc:Choice>
        <mc:Fallback xmlns="">
          <p:pic>
            <p:nvPicPr>
              <p:cNvPr id="14" name="Ink 13">
                <a:extLst>
                  <a:ext uri="{FF2B5EF4-FFF2-40B4-BE49-F238E27FC236}">
                    <a16:creationId xmlns:a16="http://schemas.microsoft.com/office/drawing/2014/main" id="{186FA967-F19C-A334-3EA0-839B9586D5B0}"/>
                  </a:ext>
                </a:extLst>
              </p:cNvPr>
              <p:cNvPicPr/>
              <p:nvPr/>
            </p:nvPicPr>
            <p:blipFill>
              <a:blip r:embed="rId3"/>
              <a:stretch>
                <a:fillRect/>
              </a:stretch>
            </p:blipFill>
            <p:spPr>
              <a:xfrm>
                <a:off x="1388327" y="751587"/>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204902A4-4027-5525-A589-BE29D215DD97}"/>
                  </a:ext>
                </a:extLst>
              </p14:cNvPr>
              <p14:cNvContentPartPr/>
              <p14:nvPr/>
            </p14:nvContentPartPr>
            <p14:xfrm>
              <a:off x="2854890" y="1320451"/>
              <a:ext cx="15657" cy="15657"/>
            </p14:xfrm>
          </p:contentPart>
        </mc:Choice>
        <mc:Fallback xmlns="">
          <p:pic>
            <p:nvPicPr>
              <p:cNvPr id="15" name="Ink 14">
                <a:extLst>
                  <a:ext uri="{FF2B5EF4-FFF2-40B4-BE49-F238E27FC236}">
                    <a16:creationId xmlns:a16="http://schemas.microsoft.com/office/drawing/2014/main" id="{204902A4-4027-5525-A589-BE29D215DD97}"/>
                  </a:ext>
                </a:extLst>
              </p:cNvPr>
              <p:cNvPicPr/>
              <p:nvPr/>
            </p:nvPicPr>
            <p:blipFill>
              <a:blip r:embed="rId3"/>
              <a:stretch>
                <a:fillRect/>
              </a:stretch>
            </p:blipFill>
            <p:spPr>
              <a:xfrm>
                <a:off x="2087697" y="553258"/>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59A0992C-2502-E23F-7F90-1694B71DF770}"/>
                  </a:ext>
                </a:extLst>
              </p14:cNvPr>
              <p14:cNvContentPartPr/>
              <p14:nvPr/>
            </p14:nvContentPartPr>
            <p14:xfrm>
              <a:off x="8522918" y="1320451"/>
              <a:ext cx="15657" cy="15657"/>
            </p14:xfrm>
          </p:contentPart>
        </mc:Choice>
        <mc:Fallback xmlns="">
          <p:pic>
            <p:nvPicPr>
              <p:cNvPr id="16" name="Ink 15">
                <a:extLst>
                  <a:ext uri="{FF2B5EF4-FFF2-40B4-BE49-F238E27FC236}">
                    <a16:creationId xmlns:a16="http://schemas.microsoft.com/office/drawing/2014/main" id="{59A0992C-2502-E23F-7F90-1694B71DF770}"/>
                  </a:ext>
                </a:extLst>
              </p:cNvPr>
              <p:cNvPicPr/>
              <p:nvPr/>
            </p:nvPicPr>
            <p:blipFill>
              <a:blip r:embed="rId3"/>
              <a:stretch>
                <a:fillRect/>
              </a:stretch>
            </p:blipFill>
            <p:spPr>
              <a:xfrm>
                <a:off x="7755725" y="553258"/>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55D755CF-549F-2AE4-E93C-884280055BBD}"/>
                  </a:ext>
                </a:extLst>
              </p14:cNvPr>
              <p14:cNvContentPartPr/>
              <p14:nvPr/>
            </p14:nvContentPartPr>
            <p14:xfrm>
              <a:off x="1174314" y="1518780"/>
              <a:ext cx="15657" cy="15657"/>
            </p14:xfrm>
          </p:contentPart>
        </mc:Choice>
        <mc:Fallback xmlns="">
          <p:pic>
            <p:nvPicPr>
              <p:cNvPr id="17" name="Ink 16">
                <a:extLst>
                  <a:ext uri="{FF2B5EF4-FFF2-40B4-BE49-F238E27FC236}">
                    <a16:creationId xmlns:a16="http://schemas.microsoft.com/office/drawing/2014/main" id="{55D755CF-549F-2AE4-E93C-884280055BBD}"/>
                  </a:ext>
                </a:extLst>
              </p:cNvPr>
              <p:cNvPicPr/>
              <p:nvPr/>
            </p:nvPicPr>
            <p:blipFill>
              <a:blip r:embed="rId3"/>
              <a:stretch>
                <a:fillRect/>
              </a:stretch>
            </p:blipFill>
            <p:spPr>
              <a:xfrm>
                <a:off x="407121" y="751587"/>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D1F21401-FE44-6491-6836-AC9AD9564932}"/>
                  </a:ext>
                </a:extLst>
              </p14:cNvPr>
              <p14:cNvContentPartPr/>
              <p14:nvPr/>
            </p14:nvContentPartPr>
            <p14:xfrm>
              <a:off x="1174314" y="1518780"/>
              <a:ext cx="15657" cy="15657"/>
            </p14:xfrm>
          </p:contentPart>
        </mc:Choice>
        <mc:Fallback xmlns="">
          <p:pic>
            <p:nvPicPr>
              <p:cNvPr id="18" name="Ink 17">
                <a:extLst>
                  <a:ext uri="{FF2B5EF4-FFF2-40B4-BE49-F238E27FC236}">
                    <a16:creationId xmlns:a16="http://schemas.microsoft.com/office/drawing/2014/main" id="{D1F21401-FE44-6491-6836-AC9AD9564932}"/>
                  </a:ext>
                </a:extLst>
              </p:cNvPr>
              <p:cNvPicPr/>
              <p:nvPr/>
            </p:nvPicPr>
            <p:blipFill>
              <a:blip r:embed="rId3"/>
              <a:stretch>
                <a:fillRect/>
              </a:stretch>
            </p:blipFill>
            <p:spPr>
              <a:xfrm>
                <a:off x="407121" y="751587"/>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2C95F04E-E28E-A47D-7B60-67D3EF9EABA8}"/>
                  </a:ext>
                </a:extLst>
              </p14:cNvPr>
              <p14:cNvContentPartPr/>
              <p14:nvPr/>
            </p14:nvContentPartPr>
            <p14:xfrm>
              <a:off x="1174314" y="1518780"/>
              <a:ext cx="15657" cy="15657"/>
            </p14:xfrm>
          </p:contentPart>
        </mc:Choice>
        <mc:Fallback xmlns="">
          <p:pic>
            <p:nvPicPr>
              <p:cNvPr id="19" name="Ink 18">
                <a:extLst>
                  <a:ext uri="{FF2B5EF4-FFF2-40B4-BE49-F238E27FC236}">
                    <a16:creationId xmlns:a16="http://schemas.microsoft.com/office/drawing/2014/main" id="{2C95F04E-E28E-A47D-7B60-67D3EF9EABA8}"/>
                  </a:ext>
                </a:extLst>
              </p:cNvPr>
              <p:cNvPicPr/>
              <p:nvPr/>
            </p:nvPicPr>
            <p:blipFill>
              <a:blip r:embed="rId3"/>
              <a:stretch>
                <a:fillRect/>
              </a:stretch>
            </p:blipFill>
            <p:spPr>
              <a:xfrm>
                <a:off x="407121" y="751587"/>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A95FC3DB-7278-5C51-CA19-35026C5E374B}"/>
                  </a:ext>
                </a:extLst>
              </p14:cNvPr>
              <p14:cNvContentPartPr/>
              <p14:nvPr/>
            </p14:nvContentPartPr>
            <p14:xfrm>
              <a:off x="1174314" y="1518780"/>
              <a:ext cx="15657" cy="15657"/>
            </p14:xfrm>
          </p:contentPart>
        </mc:Choice>
        <mc:Fallback xmlns="">
          <p:pic>
            <p:nvPicPr>
              <p:cNvPr id="20" name="Ink 19">
                <a:extLst>
                  <a:ext uri="{FF2B5EF4-FFF2-40B4-BE49-F238E27FC236}">
                    <a16:creationId xmlns:a16="http://schemas.microsoft.com/office/drawing/2014/main" id="{A95FC3DB-7278-5C51-CA19-35026C5E374B}"/>
                  </a:ext>
                </a:extLst>
              </p:cNvPr>
              <p:cNvPicPr/>
              <p:nvPr/>
            </p:nvPicPr>
            <p:blipFill>
              <a:blip r:embed="rId3"/>
              <a:stretch>
                <a:fillRect/>
              </a:stretch>
            </p:blipFill>
            <p:spPr>
              <a:xfrm>
                <a:off x="407121" y="751587"/>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A5A80EFE-0E2A-F1DA-8C43-D49ED4D703C5}"/>
                  </a:ext>
                </a:extLst>
              </p14:cNvPr>
              <p14:cNvContentPartPr/>
              <p14:nvPr/>
            </p14:nvContentPartPr>
            <p14:xfrm>
              <a:off x="1174314" y="1518780"/>
              <a:ext cx="15657" cy="15657"/>
            </p14:xfrm>
          </p:contentPart>
        </mc:Choice>
        <mc:Fallback xmlns="">
          <p:pic>
            <p:nvPicPr>
              <p:cNvPr id="21" name="Ink 20">
                <a:extLst>
                  <a:ext uri="{FF2B5EF4-FFF2-40B4-BE49-F238E27FC236}">
                    <a16:creationId xmlns:a16="http://schemas.microsoft.com/office/drawing/2014/main" id="{A5A80EFE-0E2A-F1DA-8C43-D49ED4D703C5}"/>
                  </a:ext>
                </a:extLst>
              </p:cNvPr>
              <p:cNvPicPr/>
              <p:nvPr/>
            </p:nvPicPr>
            <p:blipFill>
              <a:blip r:embed="rId3"/>
              <a:stretch>
                <a:fillRect/>
              </a:stretch>
            </p:blipFill>
            <p:spPr>
              <a:xfrm>
                <a:off x="407121" y="751587"/>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CC5CED6B-26E8-5091-63F5-AD663E98245D}"/>
                  </a:ext>
                </a:extLst>
              </p14:cNvPr>
              <p14:cNvContentPartPr/>
              <p14:nvPr/>
            </p14:nvContentPartPr>
            <p14:xfrm>
              <a:off x="1174314" y="1518780"/>
              <a:ext cx="15657" cy="15657"/>
            </p14:xfrm>
          </p:contentPart>
        </mc:Choice>
        <mc:Fallback xmlns="">
          <p:pic>
            <p:nvPicPr>
              <p:cNvPr id="22" name="Ink 21">
                <a:extLst>
                  <a:ext uri="{FF2B5EF4-FFF2-40B4-BE49-F238E27FC236}">
                    <a16:creationId xmlns:a16="http://schemas.microsoft.com/office/drawing/2014/main" id="{CC5CED6B-26E8-5091-63F5-AD663E98245D}"/>
                  </a:ext>
                </a:extLst>
              </p:cNvPr>
              <p:cNvPicPr/>
              <p:nvPr/>
            </p:nvPicPr>
            <p:blipFill>
              <a:blip r:embed="rId3"/>
              <a:stretch>
                <a:fillRect/>
              </a:stretch>
            </p:blipFill>
            <p:spPr>
              <a:xfrm>
                <a:off x="407121" y="751587"/>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7875BED1-7AF3-2B5F-C759-A1A6EA0E41DF}"/>
                  </a:ext>
                </a:extLst>
              </p14:cNvPr>
              <p14:cNvContentPartPr/>
              <p14:nvPr/>
            </p14:nvContentPartPr>
            <p14:xfrm>
              <a:off x="1174314" y="1518780"/>
              <a:ext cx="15657" cy="15657"/>
            </p14:xfrm>
          </p:contentPart>
        </mc:Choice>
        <mc:Fallback xmlns="">
          <p:pic>
            <p:nvPicPr>
              <p:cNvPr id="23" name="Ink 22">
                <a:extLst>
                  <a:ext uri="{FF2B5EF4-FFF2-40B4-BE49-F238E27FC236}">
                    <a16:creationId xmlns:a16="http://schemas.microsoft.com/office/drawing/2014/main" id="{7875BED1-7AF3-2B5F-C759-A1A6EA0E41DF}"/>
                  </a:ext>
                </a:extLst>
              </p:cNvPr>
              <p:cNvPicPr/>
              <p:nvPr/>
            </p:nvPicPr>
            <p:blipFill>
              <a:blip r:embed="rId3"/>
              <a:stretch>
                <a:fillRect/>
              </a:stretch>
            </p:blipFill>
            <p:spPr>
              <a:xfrm>
                <a:off x="407121" y="751587"/>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A900AF27-C5EC-B277-278B-20AC521CDD20}"/>
                  </a:ext>
                </a:extLst>
              </p14:cNvPr>
              <p14:cNvContentPartPr/>
              <p14:nvPr/>
            </p14:nvContentPartPr>
            <p14:xfrm>
              <a:off x="1174314" y="1518780"/>
              <a:ext cx="15657" cy="15657"/>
            </p14:xfrm>
          </p:contentPart>
        </mc:Choice>
        <mc:Fallback xmlns="">
          <p:pic>
            <p:nvPicPr>
              <p:cNvPr id="24" name="Ink 23">
                <a:extLst>
                  <a:ext uri="{FF2B5EF4-FFF2-40B4-BE49-F238E27FC236}">
                    <a16:creationId xmlns:a16="http://schemas.microsoft.com/office/drawing/2014/main" id="{A900AF27-C5EC-B277-278B-20AC521CDD20}"/>
                  </a:ext>
                </a:extLst>
              </p:cNvPr>
              <p:cNvPicPr/>
              <p:nvPr/>
            </p:nvPicPr>
            <p:blipFill>
              <a:blip r:embed="rId3"/>
              <a:stretch>
                <a:fillRect/>
              </a:stretch>
            </p:blipFill>
            <p:spPr>
              <a:xfrm>
                <a:off x="407121" y="751587"/>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id="{0DDF71C0-7115-5017-6940-39F535B289D7}"/>
                  </a:ext>
                </a:extLst>
              </p14:cNvPr>
              <p14:cNvContentPartPr/>
              <p14:nvPr/>
            </p14:nvContentPartPr>
            <p14:xfrm>
              <a:off x="923794" y="1435273"/>
              <a:ext cx="15657" cy="15657"/>
            </p14:xfrm>
          </p:contentPart>
        </mc:Choice>
        <mc:Fallback xmlns="">
          <p:pic>
            <p:nvPicPr>
              <p:cNvPr id="25" name="Ink 24">
                <a:extLst>
                  <a:ext uri="{FF2B5EF4-FFF2-40B4-BE49-F238E27FC236}">
                    <a16:creationId xmlns:a16="http://schemas.microsoft.com/office/drawing/2014/main" id="{0DDF71C0-7115-5017-6940-39F535B289D7}"/>
                  </a:ext>
                </a:extLst>
              </p:cNvPr>
              <p:cNvPicPr/>
              <p:nvPr/>
            </p:nvPicPr>
            <p:blipFill>
              <a:blip r:embed="rId3"/>
              <a:stretch>
                <a:fillRect/>
              </a:stretch>
            </p:blipFill>
            <p:spPr>
              <a:xfrm>
                <a:off x="156601" y="668080"/>
                <a:ext cx="1565700" cy="1565700"/>
              </a:xfrm>
              <a:prstGeom prst="rect">
                <a:avLst/>
              </a:prstGeom>
            </p:spPr>
          </p:pic>
        </mc:Fallback>
      </mc:AlternateContent>
    </p:spTree>
    <p:extLst>
      <p:ext uri="{BB962C8B-B14F-4D97-AF65-F5344CB8AC3E}">
        <p14:creationId xmlns:p14="http://schemas.microsoft.com/office/powerpoint/2010/main" val="194597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A59AE7-5621-EF7C-9BC3-8B0516B23035}"/>
              </a:ext>
            </a:extLst>
          </p:cNvPr>
          <p:cNvSpPr>
            <a:spLocks noGrp="1"/>
          </p:cNvSpPr>
          <p:nvPr>
            <p:ph type="sldNum" sz="quarter" idx="12"/>
          </p:nvPr>
        </p:nvSpPr>
        <p:spPr/>
        <p:txBody>
          <a:bodyPr/>
          <a:lstStyle/>
          <a:p>
            <a:fld id="{BEED455F-700D-BA4B-B3F6-B4E03929F5E0}" type="slidenum">
              <a:rPr lang="en-US" smtClean="0"/>
              <a:pPr/>
              <a:t>18</a:t>
            </a:fld>
            <a:endParaRPr lang="en-US" dirty="0"/>
          </a:p>
        </p:txBody>
      </p:sp>
      <p:sp>
        <p:nvSpPr>
          <p:cNvPr id="3" name="Title 2">
            <a:extLst>
              <a:ext uri="{FF2B5EF4-FFF2-40B4-BE49-F238E27FC236}">
                <a16:creationId xmlns:a16="http://schemas.microsoft.com/office/drawing/2014/main" id="{18B82100-197E-0FDA-0C2E-E9A622691261}"/>
              </a:ext>
            </a:extLst>
          </p:cNvPr>
          <p:cNvSpPr>
            <a:spLocks noGrp="1"/>
          </p:cNvSpPr>
          <p:nvPr>
            <p:ph type="title"/>
          </p:nvPr>
        </p:nvSpPr>
        <p:spPr>
          <a:xfrm>
            <a:off x="835348" y="751061"/>
            <a:ext cx="10515600" cy="958850"/>
          </a:xfrm>
        </p:spPr>
        <p:txBody>
          <a:bodyPr>
            <a:normAutofit fontScale="90000"/>
          </a:bodyPr>
          <a:lstStyle/>
          <a:p>
            <a:r>
              <a:rPr lang="en-US" b="1" dirty="0">
                <a:ea typeface="Calibri" panose="020F0502020204030204" pitchFamily="34" charset="0"/>
              </a:rPr>
              <a:t>Terminations for Failure to Recertify </a:t>
            </a:r>
            <a:br>
              <a:rPr lang="en-US" b="1" dirty="0">
                <a:latin typeface="Cambria" panose="02040503050406030204" pitchFamily="18" charset="0"/>
                <a:ea typeface="Calibri" panose="020F0502020204030204" pitchFamily="34" charset="0"/>
              </a:rPr>
            </a:br>
            <a:endParaRPr lang="en-US" dirty="0"/>
          </a:p>
        </p:txBody>
      </p:sp>
      <p:sp>
        <p:nvSpPr>
          <p:cNvPr id="4" name="TextBox 3">
            <a:extLst>
              <a:ext uri="{FF2B5EF4-FFF2-40B4-BE49-F238E27FC236}">
                <a16:creationId xmlns:a16="http://schemas.microsoft.com/office/drawing/2014/main" id="{8D05E870-2504-9894-61C2-9A81161BA5C2}"/>
              </a:ext>
            </a:extLst>
          </p:cNvPr>
          <p:cNvSpPr txBox="1"/>
          <p:nvPr/>
        </p:nvSpPr>
        <p:spPr>
          <a:xfrm>
            <a:off x="835348" y="1528493"/>
            <a:ext cx="10515600" cy="5632311"/>
          </a:xfrm>
          <a:prstGeom prst="rect">
            <a:avLst/>
          </a:prstGeom>
          <a:noFill/>
        </p:spPr>
        <p:txBody>
          <a:bodyPr wrap="square" rtlCol="0">
            <a:spAutoFit/>
          </a:bodyPr>
          <a:lstStyle/>
          <a:p>
            <a:pPr marL="0" marR="0">
              <a:spcBef>
                <a:spcPts val="0"/>
              </a:spcBef>
              <a:spcAft>
                <a:spcPts val="0"/>
              </a:spcAft>
            </a:pPr>
            <a:r>
              <a:rPr lang="en-US" dirty="0">
                <a:latin typeface="Montserrat" panose="00000500000000000000" pitchFamily="2" charset="0"/>
                <a:ea typeface="Calibri" panose="020F0502020204030204" pitchFamily="34" charset="0"/>
                <a:cs typeface="Arial" panose="020B0604020202020204" pitchFamily="34" charset="0"/>
              </a:rPr>
              <a:t>Important – subgrantees </a:t>
            </a:r>
            <a:r>
              <a:rPr lang="en-US" sz="1800" dirty="0">
                <a:effectLst/>
                <a:latin typeface="Montserrat" panose="00000500000000000000" pitchFamily="2" charset="0"/>
                <a:ea typeface="Calibri" panose="020F0502020204030204" pitchFamily="34" charset="0"/>
                <a:cs typeface="Arial" panose="020B0604020202020204" pitchFamily="34" charset="0"/>
              </a:rPr>
              <a:t>must offer job seekers who miss their first appointment the opportunity to reschedule before resorting to termination. SCSEP is a person-centered program and there may be valid reasons why the job seeker was unable to attend the appointment without advance notice. </a:t>
            </a:r>
          </a:p>
          <a:p>
            <a:pPr marL="0" marR="0">
              <a:spcBef>
                <a:spcPts val="0"/>
              </a:spcBef>
              <a:spcAft>
                <a:spcPts val="0"/>
              </a:spcAft>
            </a:pPr>
            <a:r>
              <a:rPr lang="en-US" sz="1800" dirty="0">
                <a:effectLst/>
                <a:latin typeface="Montserrat" panose="00000500000000000000" pitchFamily="2" charset="0"/>
                <a:ea typeface="Calibri" panose="020F0502020204030204" pitchFamily="34" charset="0"/>
                <a:cs typeface="Arial" panose="020B0604020202020204" pitchFamily="34" charset="0"/>
              </a:rPr>
              <a:t> </a:t>
            </a:r>
            <a:br>
              <a:rPr lang="en-US" sz="1800" dirty="0">
                <a:effectLst/>
                <a:latin typeface="Montserrat" panose="00000500000000000000" pitchFamily="2" charset="0"/>
                <a:ea typeface="Calibri" panose="020F0502020204030204" pitchFamily="34" charset="0"/>
                <a:cs typeface="Arial" panose="020B0604020202020204" pitchFamily="34" charset="0"/>
              </a:rPr>
            </a:br>
            <a:r>
              <a:rPr lang="en-US" sz="1800" b="1" dirty="0">
                <a:effectLst/>
                <a:latin typeface="Montserrat" panose="00000500000000000000" pitchFamily="2" charset="0"/>
                <a:ea typeface="Calibri" panose="020F0502020204030204" pitchFamily="34" charset="0"/>
                <a:cs typeface="Arial" panose="020B0604020202020204" pitchFamily="34" charset="0"/>
              </a:rPr>
              <a:t>Steps to take after a missed appointment:</a:t>
            </a:r>
          </a:p>
          <a:p>
            <a:pPr marL="342900" indent="-342900">
              <a:buAutoNum type="arabicPeriod"/>
            </a:pPr>
            <a:r>
              <a:rPr lang="en-US" dirty="0">
                <a:latin typeface="Montserrat" panose="00000500000000000000" pitchFamily="2" charset="0"/>
                <a:ea typeface="Calibri" panose="020F0502020204030204" pitchFamily="34" charset="0"/>
                <a:cs typeface="Arial" panose="020B0604020202020204" pitchFamily="34" charset="0"/>
              </a:rPr>
              <a:t>Customize and send</a:t>
            </a:r>
            <a:r>
              <a:rPr lang="en-US" sz="1800" dirty="0">
                <a:effectLst/>
                <a:latin typeface="Montserrat" panose="00000500000000000000" pitchFamily="2" charset="0"/>
                <a:ea typeface="Calibri" panose="020F0502020204030204" pitchFamily="34" charset="0"/>
                <a:cs typeface="Arial" panose="020B0604020202020204" pitchFamily="34" charset="0"/>
              </a:rPr>
              <a:t> the PY2024 Recertification Notice of Missed Appointment letter (available on the Center’s website</a:t>
            </a:r>
            <a:r>
              <a:rPr lang="en-US" dirty="0">
                <a:latin typeface="Montserrat" panose="00000500000000000000" pitchFamily="2" charset="0"/>
                <a:ea typeface="Calibri" panose="020F0502020204030204" pitchFamily="34" charset="0"/>
                <a:cs typeface="Arial" panose="020B0604020202020204" pitchFamily="34" charset="0"/>
              </a:rPr>
              <a:t>). </a:t>
            </a:r>
          </a:p>
          <a:p>
            <a:pPr marR="0">
              <a:spcBef>
                <a:spcPts val="0"/>
              </a:spcBef>
              <a:spcAft>
                <a:spcPts val="0"/>
              </a:spcAft>
            </a:pPr>
            <a:endParaRPr lang="en-US" b="1" dirty="0">
              <a:latin typeface="Montserrat" panose="00000500000000000000" pitchFamily="2" charset="0"/>
              <a:ea typeface="Calibri" panose="020F0502020204030204" pitchFamily="34" charset="0"/>
              <a:cs typeface="Arial" panose="020B0604020202020204" pitchFamily="34" charset="0"/>
            </a:endParaRPr>
          </a:p>
          <a:p>
            <a:pPr marR="0">
              <a:spcBef>
                <a:spcPts val="0"/>
              </a:spcBef>
              <a:spcAft>
                <a:spcPts val="0"/>
              </a:spcAft>
            </a:pPr>
            <a:r>
              <a:rPr lang="en-US" sz="1800" dirty="0">
                <a:effectLst/>
                <a:latin typeface="Montserrat" panose="00000500000000000000" pitchFamily="2" charset="0"/>
                <a:ea typeface="Calibri" panose="020F0502020204030204" pitchFamily="34" charset="0"/>
                <a:cs typeface="Arial" panose="020B0604020202020204" pitchFamily="34" charset="0"/>
              </a:rPr>
              <a:t>2. The Center expects project staff to </a:t>
            </a:r>
            <a:r>
              <a:rPr lang="en-US" sz="1800" b="1" dirty="0">
                <a:effectLst/>
                <a:latin typeface="Montserrat" panose="00000500000000000000" pitchFamily="2" charset="0"/>
                <a:ea typeface="Calibri" panose="020F0502020204030204" pitchFamily="34" charset="0"/>
                <a:cs typeface="Arial" panose="020B0604020202020204" pitchFamily="34" charset="0"/>
              </a:rPr>
              <a:t>attempt to contact</a:t>
            </a:r>
            <a:r>
              <a:rPr lang="en-US" sz="1800" dirty="0">
                <a:effectLst/>
                <a:latin typeface="Montserrat" panose="00000500000000000000" pitchFamily="2" charset="0"/>
                <a:ea typeface="Calibri" panose="020F0502020204030204" pitchFamily="34" charset="0"/>
                <a:cs typeface="Arial" panose="020B0604020202020204" pitchFamily="34" charset="0"/>
              </a:rPr>
              <a:t> a no-show job seeker at least     </a:t>
            </a:r>
          </a:p>
          <a:p>
            <a:pPr marR="0">
              <a:spcBef>
                <a:spcPts val="0"/>
              </a:spcBef>
              <a:spcAft>
                <a:spcPts val="0"/>
              </a:spcAft>
            </a:pPr>
            <a:r>
              <a:rPr lang="en-US" b="1" dirty="0">
                <a:latin typeface="Montserrat" panose="00000500000000000000" pitchFamily="2" charset="0"/>
                <a:ea typeface="Calibri" panose="020F0502020204030204" pitchFamily="34" charset="0"/>
                <a:cs typeface="Arial" panose="020B0604020202020204" pitchFamily="34" charset="0"/>
              </a:rPr>
              <a:t>    </a:t>
            </a:r>
            <a:r>
              <a:rPr lang="en-US" sz="1800" b="1" dirty="0">
                <a:effectLst/>
                <a:latin typeface="Montserrat" panose="00000500000000000000" pitchFamily="2" charset="0"/>
                <a:ea typeface="Calibri" panose="020F0502020204030204" pitchFamily="34" charset="0"/>
                <a:cs typeface="Arial" panose="020B0604020202020204" pitchFamily="34" charset="0"/>
              </a:rPr>
              <a:t>three times. Be PRO-ACTIVE.  </a:t>
            </a:r>
          </a:p>
          <a:p>
            <a:pPr marR="0">
              <a:spcBef>
                <a:spcPts val="0"/>
              </a:spcBef>
              <a:spcAft>
                <a:spcPts val="0"/>
              </a:spcAft>
            </a:pPr>
            <a:endParaRPr lang="en-US" b="1" dirty="0">
              <a:latin typeface="Montserrat" panose="00000500000000000000" pitchFamily="2" charset="0"/>
              <a:ea typeface="Calibri" panose="020F0502020204030204" pitchFamily="34" charset="0"/>
              <a:cs typeface="Arial" panose="020B0604020202020204" pitchFamily="34" charset="0"/>
            </a:endParaRPr>
          </a:p>
          <a:p>
            <a:pPr marR="0">
              <a:spcBef>
                <a:spcPts val="0"/>
              </a:spcBef>
              <a:spcAft>
                <a:spcPts val="0"/>
              </a:spcAft>
            </a:pPr>
            <a:r>
              <a:rPr lang="en-US" sz="1800" dirty="0">
                <a:effectLst/>
                <a:latin typeface="Montserrat" panose="00000500000000000000" pitchFamily="2" charset="0"/>
                <a:ea typeface="Calibri" panose="020F0502020204030204" pitchFamily="34" charset="0"/>
                <a:cs typeface="Arial" panose="020B0604020202020204" pitchFamily="34" charset="0"/>
              </a:rPr>
              <a:t>3. The additional attempts at contact can be made by phone or email, depending on any </a:t>
            </a:r>
          </a:p>
          <a:p>
            <a:pPr marR="0">
              <a:spcBef>
                <a:spcPts val="0"/>
              </a:spcBef>
              <a:spcAft>
                <a:spcPts val="0"/>
              </a:spcAft>
            </a:pPr>
            <a:r>
              <a:rPr lang="en-US" dirty="0">
                <a:latin typeface="Montserrat" panose="00000500000000000000" pitchFamily="2" charset="0"/>
                <a:ea typeface="Calibri" panose="020F0502020204030204" pitchFamily="34" charset="0"/>
                <a:cs typeface="Arial" panose="020B0604020202020204" pitchFamily="34" charset="0"/>
              </a:rPr>
              <a:t>    </a:t>
            </a:r>
            <a:r>
              <a:rPr lang="en-US" sz="1800" dirty="0">
                <a:effectLst/>
                <a:latin typeface="Montserrat" panose="00000500000000000000" pitchFamily="2" charset="0"/>
                <a:ea typeface="Calibri" panose="020F0502020204030204" pitchFamily="34" charset="0"/>
                <a:cs typeface="Arial" panose="020B0604020202020204" pitchFamily="34" charset="0"/>
              </a:rPr>
              <a:t>established preference. </a:t>
            </a:r>
          </a:p>
          <a:p>
            <a:pPr marR="0">
              <a:spcBef>
                <a:spcPts val="0"/>
              </a:spcBef>
              <a:spcAft>
                <a:spcPts val="0"/>
              </a:spcAft>
            </a:pPr>
            <a:endParaRPr lang="en-US" dirty="0">
              <a:latin typeface="Montserrat" panose="00000500000000000000" pitchFamily="2" charset="0"/>
              <a:ea typeface="Calibri" panose="020F0502020204030204" pitchFamily="34" charset="0"/>
              <a:cs typeface="Arial" panose="020B0604020202020204" pitchFamily="34" charset="0"/>
            </a:endParaRPr>
          </a:p>
          <a:p>
            <a:pPr marR="0">
              <a:spcBef>
                <a:spcPts val="0"/>
              </a:spcBef>
              <a:spcAft>
                <a:spcPts val="0"/>
              </a:spcAft>
            </a:pPr>
            <a:r>
              <a:rPr lang="en-US" sz="1800" dirty="0">
                <a:effectLst/>
                <a:latin typeface="Montserrat" panose="00000500000000000000" pitchFamily="2" charset="0"/>
                <a:ea typeface="Calibri" panose="020F0502020204030204" pitchFamily="34" charset="0"/>
                <a:cs typeface="Arial" panose="020B0604020202020204" pitchFamily="34" charset="0"/>
              </a:rPr>
              <a:t>4. Retain a copy of the Notice of Missed Appointment letter in the job seeker’s file and use </a:t>
            </a:r>
          </a:p>
          <a:p>
            <a:pPr marR="0">
              <a:spcBef>
                <a:spcPts val="0"/>
              </a:spcBef>
              <a:spcAft>
                <a:spcPts val="0"/>
              </a:spcAft>
            </a:pPr>
            <a:r>
              <a:rPr lang="en-US" dirty="0">
                <a:latin typeface="Montserrat" panose="00000500000000000000" pitchFamily="2" charset="0"/>
                <a:ea typeface="Calibri" panose="020F0502020204030204" pitchFamily="34" charset="0"/>
                <a:cs typeface="Arial" panose="020B0604020202020204" pitchFamily="34" charset="0"/>
              </a:rPr>
              <a:t>    </a:t>
            </a:r>
            <a:r>
              <a:rPr lang="en-US" sz="1800" dirty="0">
                <a:effectLst/>
                <a:latin typeface="Montserrat" panose="00000500000000000000" pitchFamily="2" charset="0"/>
                <a:ea typeface="Calibri" panose="020F0502020204030204" pitchFamily="34" charset="0"/>
                <a:cs typeface="Arial" panose="020B0604020202020204" pitchFamily="34" charset="0"/>
              </a:rPr>
              <a:t>case management notes to document all efforts made to reach the job seeker.</a:t>
            </a:r>
          </a:p>
          <a:p>
            <a:pPr marR="0">
              <a:spcBef>
                <a:spcPts val="0"/>
              </a:spcBef>
              <a:spcAft>
                <a:spcPts val="0"/>
              </a:spcAft>
            </a:pPr>
            <a:endParaRPr lang="en-US" sz="1800" dirty="0">
              <a:effectLst/>
              <a:latin typeface="Montserrat" panose="00000500000000000000" pitchFamily="2"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Montserrat" panose="00000500000000000000" pitchFamily="2" charset="0"/>
                <a:ea typeface="Calibri" panose="020F0502020204030204" pitchFamily="34" charset="0"/>
                <a:cs typeface="Arial" panose="020B0604020202020204" pitchFamily="34" charset="0"/>
              </a:rPr>
              <a:t> </a:t>
            </a:r>
            <a:endParaRPr lang="en-US" sz="1800" b="1" dirty="0">
              <a:effectLst/>
              <a:latin typeface="Montserrat" panose="00000500000000000000" pitchFamily="2" charset="0"/>
              <a:ea typeface="Calibri" panose="020F0502020204030204" pitchFamily="34" charset="0"/>
              <a:cs typeface="Arial" panose="020B0604020202020204" pitchFamily="34" charset="0"/>
            </a:endParaRPr>
          </a:p>
          <a:p>
            <a:endParaRPr lang="en-US" dirty="0">
              <a:latin typeface="Montserrat" panose="00000500000000000000" pitchFamily="2" charset="0"/>
            </a:endParaRPr>
          </a:p>
        </p:txBody>
      </p:sp>
    </p:spTree>
    <p:extLst>
      <p:ext uri="{BB962C8B-B14F-4D97-AF65-F5344CB8AC3E}">
        <p14:creationId xmlns:p14="http://schemas.microsoft.com/office/powerpoint/2010/main" val="4107448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A59AE7-5621-EF7C-9BC3-8B0516B23035}"/>
              </a:ext>
            </a:extLst>
          </p:cNvPr>
          <p:cNvSpPr>
            <a:spLocks noGrp="1"/>
          </p:cNvSpPr>
          <p:nvPr>
            <p:ph type="sldNum" sz="quarter" idx="12"/>
          </p:nvPr>
        </p:nvSpPr>
        <p:spPr/>
        <p:txBody>
          <a:bodyPr/>
          <a:lstStyle/>
          <a:p>
            <a:fld id="{BEED455F-700D-BA4B-B3F6-B4E03929F5E0}" type="slidenum">
              <a:rPr lang="en-US" smtClean="0"/>
              <a:pPr/>
              <a:t>19</a:t>
            </a:fld>
            <a:endParaRPr lang="en-US" dirty="0"/>
          </a:p>
        </p:txBody>
      </p:sp>
      <p:sp>
        <p:nvSpPr>
          <p:cNvPr id="3" name="Title 2">
            <a:extLst>
              <a:ext uri="{FF2B5EF4-FFF2-40B4-BE49-F238E27FC236}">
                <a16:creationId xmlns:a16="http://schemas.microsoft.com/office/drawing/2014/main" id="{18B82100-197E-0FDA-0C2E-E9A622691261}"/>
              </a:ext>
            </a:extLst>
          </p:cNvPr>
          <p:cNvSpPr>
            <a:spLocks noGrp="1"/>
          </p:cNvSpPr>
          <p:nvPr>
            <p:ph type="title"/>
          </p:nvPr>
        </p:nvSpPr>
        <p:spPr>
          <a:xfrm>
            <a:off x="835348" y="751061"/>
            <a:ext cx="10515600" cy="958850"/>
          </a:xfrm>
        </p:spPr>
        <p:txBody>
          <a:bodyPr>
            <a:normAutofit fontScale="90000"/>
          </a:bodyPr>
          <a:lstStyle/>
          <a:p>
            <a:r>
              <a:rPr lang="en-US" b="1" dirty="0">
                <a:ea typeface="Calibri" panose="020F0502020204030204" pitchFamily="34" charset="0"/>
              </a:rPr>
              <a:t>Termination – Failure to Recertify </a:t>
            </a:r>
            <a:br>
              <a:rPr lang="en-US" b="1" dirty="0">
                <a:latin typeface="Cambria" panose="02040503050406030204" pitchFamily="18" charset="0"/>
                <a:ea typeface="Calibri" panose="020F0502020204030204" pitchFamily="34" charset="0"/>
              </a:rPr>
            </a:br>
            <a:endParaRPr lang="en-US" dirty="0"/>
          </a:p>
        </p:txBody>
      </p:sp>
      <p:sp>
        <p:nvSpPr>
          <p:cNvPr id="4" name="TextBox 3">
            <a:extLst>
              <a:ext uri="{FF2B5EF4-FFF2-40B4-BE49-F238E27FC236}">
                <a16:creationId xmlns:a16="http://schemas.microsoft.com/office/drawing/2014/main" id="{8D05E870-2504-9894-61C2-9A81161BA5C2}"/>
              </a:ext>
            </a:extLst>
          </p:cNvPr>
          <p:cNvSpPr txBox="1"/>
          <p:nvPr/>
        </p:nvSpPr>
        <p:spPr>
          <a:xfrm>
            <a:off x="835348" y="1593808"/>
            <a:ext cx="10700978" cy="4832092"/>
          </a:xfrm>
          <a:prstGeom prst="rect">
            <a:avLst/>
          </a:prstGeom>
          <a:noFill/>
        </p:spPr>
        <p:txBody>
          <a:bodyPr wrap="square" rtlCol="0">
            <a:spAutoFit/>
          </a:bodyPr>
          <a:lstStyle/>
          <a:p>
            <a:pPr marL="0" marR="0">
              <a:spcBef>
                <a:spcPts val="0"/>
              </a:spcBef>
              <a:spcAft>
                <a:spcPts val="0"/>
              </a:spcAft>
            </a:pPr>
            <a:r>
              <a:rPr lang="en-US" sz="2000" dirty="0">
                <a:effectLst/>
                <a:latin typeface="Montserrat" panose="00000500000000000000" pitchFamily="2" charset="0"/>
                <a:ea typeface="Calibri" panose="020F0502020204030204" pitchFamily="34" charset="0"/>
                <a:cs typeface="Arial" panose="020B0604020202020204" pitchFamily="34" charset="0"/>
              </a:rPr>
              <a:t> </a:t>
            </a:r>
            <a:endParaRPr lang="en-US" sz="2000" b="1" dirty="0">
              <a:effectLst/>
              <a:latin typeface="Montserrat" panose="00000500000000000000" pitchFamily="2" charset="0"/>
              <a:ea typeface="Calibri" panose="020F0502020204030204" pitchFamily="34" charset="0"/>
              <a:cs typeface="Arial" panose="020B0604020202020204" pitchFamily="34" charset="0"/>
            </a:endParaRPr>
          </a:p>
          <a:p>
            <a:pPr marL="0" marR="0">
              <a:spcBef>
                <a:spcPts val="0"/>
              </a:spcBef>
              <a:spcAft>
                <a:spcPts val="0"/>
              </a:spcAft>
            </a:pPr>
            <a:r>
              <a:rPr lang="en-US" sz="2000" b="1" dirty="0">
                <a:effectLst/>
                <a:latin typeface="Montserrat" panose="00000500000000000000" pitchFamily="2" charset="0"/>
                <a:ea typeface="Calibri" panose="020F0502020204030204" pitchFamily="34" charset="0"/>
                <a:cs typeface="Arial" panose="020B0604020202020204" pitchFamily="34" charset="0"/>
              </a:rPr>
              <a:t>Final step – 30-day Notice of Termination for Cause sent:</a:t>
            </a:r>
          </a:p>
          <a:p>
            <a:pPr marL="342900" marR="0" indent="-342900">
              <a:spcBef>
                <a:spcPts val="0"/>
              </a:spcBef>
              <a:spcAft>
                <a:spcPts val="0"/>
              </a:spcAft>
              <a:buAutoNum type="arabicPeriod"/>
            </a:pPr>
            <a:r>
              <a:rPr lang="en-US" sz="2000" dirty="0">
                <a:effectLst/>
                <a:latin typeface="Montserrat" panose="00000500000000000000" pitchFamily="2" charset="0"/>
                <a:ea typeface="Calibri" panose="020F0502020204030204" pitchFamily="34" charset="0"/>
                <a:cs typeface="Arial" panose="020B0604020202020204" pitchFamily="34" charset="0"/>
              </a:rPr>
              <a:t>If the job seeker is not responsive to your attempts to reschedule, the subgrantee can place them on a break in service and send the “30-day Notice of Termination for Cause – Failure to Recertify” letter. </a:t>
            </a:r>
          </a:p>
          <a:p>
            <a:pPr marL="342900" marR="0" indent="-342900">
              <a:spcBef>
                <a:spcPts val="0"/>
              </a:spcBef>
              <a:spcAft>
                <a:spcPts val="0"/>
              </a:spcAft>
              <a:buAutoNum type="arabicPeriod"/>
            </a:pPr>
            <a:r>
              <a:rPr lang="en-US" sz="2000" dirty="0">
                <a:latin typeface="Montserrat" panose="00000500000000000000" pitchFamily="2" charset="0"/>
                <a:ea typeface="Calibri" panose="020F0502020204030204" pitchFamily="34" charset="0"/>
                <a:cs typeface="Arial" panose="020B0604020202020204" pitchFamily="34" charset="0"/>
              </a:rPr>
              <a:t>The break in service must be entered in GPMS to stop their Durational Limit clock. </a:t>
            </a:r>
            <a:endParaRPr lang="en-US" sz="2000" dirty="0">
              <a:effectLst/>
              <a:latin typeface="Montserrat" panose="00000500000000000000" pitchFamily="2" charset="0"/>
              <a:ea typeface="Calibri" panose="020F0502020204030204" pitchFamily="34" charset="0"/>
              <a:cs typeface="Arial" panose="020B0604020202020204" pitchFamily="34" charset="0"/>
            </a:endParaRPr>
          </a:p>
          <a:p>
            <a:pPr>
              <a:spcAft>
                <a:spcPts val="600"/>
              </a:spcAft>
            </a:pPr>
            <a:r>
              <a:rPr lang="en-US" sz="2000" dirty="0">
                <a:latin typeface="Montserrat" panose="00000500000000000000" pitchFamily="2" charset="0"/>
                <a:cs typeface="Arial"/>
              </a:rPr>
              <a:t>3.  </a:t>
            </a:r>
            <a:r>
              <a:rPr lang="en-US" sz="2000" dirty="0">
                <a:latin typeface="Montserrat" panose="00000500000000000000" pitchFamily="2" charset="0"/>
              </a:rPr>
              <a:t>Job seekers may not be terminated until 30 calendar days after the subgrantee </a:t>
            </a:r>
          </a:p>
          <a:p>
            <a:pPr>
              <a:spcAft>
                <a:spcPts val="600"/>
              </a:spcAft>
            </a:pPr>
            <a:r>
              <a:rPr lang="en-US" sz="2000" dirty="0">
                <a:latin typeface="Montserrat" panose="00000500000000000000" pitchFamily="2" charset="0"/>
              </a:rPr>
              <a:t>     has provided the job seeker with written notice. </a:t>
            </a:r>
          </a:p>
          <a:p>
            <a:pPr>
              <a:spcAft>
                <a:spcPts val="600"/>
              </a:spcAft>
            </a:pPr>
            <a:r>
              <a:rPr lang="en-US" sz="2000" dirty="0">
                <a:latin typeface="Montserrat" panose="00000500000000000000" pitchFamily="2" charset="0"/>
              </a:rPr>
              <a:t>4.  Job seekers being terminated for failure to recertify are </a:t>
            </a:r>
            <a:r>
              <a:rPr lang="en-US" sz="2000" b="1" dirty="0">
                <a:latin typeface="Montserrat" panose="00000500000000000000" pitchFamily="2" charset="0"/>
              </a:rPr>
              <a:t>NOT</a:t>
            </a:r>
            <a:r>
              <a:rPr lang="en-US" sz="2000" dirty="0">
                <a:latin typeface="Montserrat" panose="00000500000000000000" pitchFamily="2" charset="0"/>
              </a:rPr>
              <a:t> </a:t>
            </a:r>
            <a:r>
              <a:rPr lang="en-US" sz="2000" b="1" dirty="0">
                <a:latin typeface="Montserrat" panose="00000500000000000000" pitchFamily="2" charset="0"/>
              </a:rPr>
              <a:t>allowed to  </a:t>
            </a:r>
          </a:p>
          <a:p>
            <a:pPr>
              <a:spcAft>
                <a:spcPts val="600"/>
              </a:spcAft>
            </a:pPr>
            <a:r>
              <a:rPr lang="en-US" sz="2000" b="1" dirty="0">
                <a:latin typeface="Montserrat" panose="00000500000000000000" pitchFamily="2" charset="0"/>
              </a:rPr>
              <a:t>     continue training</a:t>
            </a:r>
            <a:r>
              <a:rPr lang="en-US" sz="2000" dirty="0">
                <a:latin typeface="Montserrat" panose="00000500000000000000" pitchFamily="2" charset="0"/>
              </a:rPr>
              <a:t>. They will remain on a break in service until recertification      </a:t>
            </a:r>
          </a:p>
          <a:p>
            <a:pPr>
              <a:spcAft>
                <a:spcPts val="600"/>
              </a:spcAft>
            </a:pPr>
            <a:r>
              <a:rPr lang="en-US" sz="2000" dirty="0">
                <a:latin typeface="Montserrat" panose="00000500000000000000" pitchFamily="2" charset="0"/>
              </a:rPr>
              <a:t>     has been completed or the date of exit. </a:t>
            </a:r>
          </a:p>
          <a:p>
            <a:pPr>
              <a:spcAft>
                <a:spcPts val="600"/>
              </a:spcAft>
            </a:pPr>
            <a:r>
              <a:rPr lang="en-US" sz="2000" dirty="0">
                <a:latin typeface="Montserrat" panose="00000500000000000000" pitchFamily="2" charset="0"/>
              </a:rPr>
              <a:t>5.  The date of exit must be entered in GPMS.</a:t>
            </a:r>
          </a:p>
          <a:p>
            <a:endParaRPr lang="en-US" dirty="0">
              <a:latin typeface="Montserrat" panose="00000500000000000000" pitchFamily="2" charset="0"/>
            </a:endParaRPr>
          </a:p>
        </p:txBody>
      </p:sp>
    </p:spTree>
    <p:extLst>
      <p:ext uri="{BB962C8B-B14F-4D97-AF65-F5344CB8AC3E}">
        <p14:creationId xmlns:p14="http://schemas.microsoft.com/office/powerpoint/2010/main" val="4367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71F5-36AB-4A3F-81B2-375B7C515022}"/>
              </a:ext>
            </a:extLst>
          </p:cNvPr>
          <p:cNvSpPr>
            <a:spLocks noGrp="1"/>
          </p:cNvSpPr>
          <p:nvPr>
            <p:ph type="title"/>
          </p:nvPr>
        </p:nvSpPr>
        <p:spPr>
          <a:xfrm>
            <a:off x="814812" y="561315"/>
            <a:ext cx="10538987" cy="787652"/>
          </a:xfrm>
        </p:spPr>
        <p:txBody>
          <a:bodyPr/>
          <a:lstStyle/>
          <a:p>
            <a:r>
              <a:rPr lang="en-US" dirty="0">
                <a:cs typeface="Arial"/>
              </a:rPr>
              <a:t> </a:t>
            </a:r>
            <a:r>
              <a:rPr lang="en-US" sz="4000" dirty="0">
                <a:cs typeface="Arial"/>
              </a:rPr>
              <a:t>Today, we will cover -</a:t>
            </a:r>
            <a:endParaRPr lang="en-US" sz="4000" dirty="0"/>
          </a:p>
        </p:txBody>
      </p:sp>
      <p:sp>
        <p:nvSpPr>
          <p:cNvPr id="3" name="Slide Number Placeholder 2">
            <a:extLst>
              <a:ext uri="{FF2B5EF4-FFF2-40B4-BE49-F238E27FC236}">
                <a16:creationId xmlns:a16="http://schemas.microsoft.com/office/drawing/2014/main" id="{61B44499-E6CC-40B1-B638-26AC105E4B75}"/>
              </a:ext>
            </a:extLst>
          </p:cNvPr>
          <p:cNvSpPr>
            <a:spLocks noGrp="1"/>
          </p:cNvSpPr>
          <p:nvPr>
            <p:ph type="sldNum" sz="quarter" idx="12"/>
          </p:nvPr>
        </p:nvSpPr>
        <p:spPr/>
        <p:txBody>
          <a:bodyPr/>
          <a:lstStyle/>
          <a:p>
            <a:fld id="{BEED455F-700D-BA4B-B3F6-B4E03929F5E0}" type="slidenum">
              <a:rPr lang="en-US" smtClean="0"/>
              <a:t>2</a:t>
            </a:fld>
            <a:endParaRPr lang="en-US" dirty="0"/>
          </a:p>
        </p:txBody>
      </p:sp>
      <p:sp>
        <p:nvSpPr>
          <p:cNvPr id="5" name="TextBox 4">
            <a:extLst>
              <a:ext uri="{FF2B5EF4-FFF2-40B4-BE49-F238E27FC236}">
                <a16:creationId xmlns:a16="http://schemas.microsoft.com/office/drawing/2014/main" id="{B062979F-07CF-4E2E-BF6F-9A400F630D1F}"/>
              </a:ext>
            </a:extLst>
          </p:cNvPr>
          <p:cNvSpPr txBox="1"/>
          <p:nvPr/>
        </p:nvSpPr>
        <p:spPr>
          <a:xfrm>
            <a:off x="838200" y="1495717"/>
            <a:ext cx="9674048" cy="4358116"/>
          </a:xfrm>
          <a:prstGeom prst="rect">
            <a:avLst/>
          </a:prstGeom>
          <a:noFill/>
        </p:spPr>
        <p:txBody>
          <a:bodyPr wrap="square" lIns="91440" tIns="45720" rIns="91440" bIns="45720" anchor="t">
            <a:spAutoFit/>
          </a:bodyPr>
          <a:lstStyle/>
          <a:p>
            <a:pPr marL="228600">
              <a:lnSpc>
                <a:spcPct val="90000"/>
              </a:lnSpc>
              <a:defRPr/>
            </a:pPr>
            <a:r>
              <a:rPr lang="en-US" sz="2800" b="1" dirty="0">
                <a:latin typeface="Montserrat" panose="00000500000000000000" pitchFamily="2" charset="0"/>
                <a:ea typeface="Calibri"/>
                <a:cs typeface="Arial"/>
              </a:rPr>
              <a:t>Recertification</a:t>
            </a:r>
            <a:r>
              <a:rPr lang="en-US" sz="2800" dirty="0">
                <a:latin typeface="Montserrat" panose="00000500000000000000" pitchFamily="2" charset="0"/>
                <a:ea typeface="Calibri"/>
                <a:cs typeface="Arial"/>
              </a:rPr>
              <a:t> Background and Process</a:t>
            </a:r>
            <a:endParaRPr lang="en-US" sz="2800" b="0" i="0" u="none" strike="noStrike" kern="1200" cap="none" spc="0" normalizeH="0" baseline="0" noProof="0" dirty="0">
              <a:ln>
                <a:noFill/>
              </a:ln>
              <a:effectLst/>
              <a:uLnTx/>
              <a:uFillTx/>
              <a:latin typeface="Montserrat" panose="00000500000000000000" pitchFamily="2" charset="0"/>
              <a:ea typeface="Calibri"/>
              <a:cs typeface="Arial"/>
            </a:endParaRPr>
          </a:p>
          <a:p>
            <a:pPr marL="571500" indent="-342900">
              <a:lnSpc>
                <a:spcPct val="90000"/>
              </a:lnSpc>
              <a:buFont typeface="Wingdings" panose="05000000000000000000" pitchFamily="2" charset="2"/>
              <a:buChar char="§"/>
              <a:defRPr/>
            </a:pPr>
            <a:r>
              <a:rPr lang="en-US" sz="2800" dirty="0">
                <a:latin typeface="Montserrat" panose="00000500000000000000" pitchFamily="2" charset="0"/>
                <a:cs typeface="Arial"/>
              </a:rPr>
              <a:t>Prepping and</a:t>
            </a:r>
            <a:r>
              <a:rPr kumimoji="0" lang="en-US" sz="2800" b="0" i="0" u="none" strike="noStrike" kern="1200" cap="none" spc="0" normalizeH="0" baseline="0" noProof="0" dirty="0">
                <a:ln>
                  <a:noFill/>
                </a:ln>
                <a:effectLst/>
                <a:uLnTx/>
                <a:uFillTx/>
                <a:latin typeface="Montserrat" panose="00000500000000000000" pitchFamily="2" charset="0"/>
                <a:cs typeface="Arial"/>
              </a:rPr>
              <a:t> Planning</a:t>
            </a:r>
            <a:r>
              <a:rPr lang="en-US" sz="2800" dirty="0">
                <a:latin typeface="Montserrat" panose="00000500000000000000" pitchFamily="2" charset="0"/>
                <a:cs typeface="Arial"/>
              </a:rPr>
              <a:t> for PY2024's Recertification</a:t>
            </a:r>
            <a:endParaRPr lang="en-US" sz="2800" dirty="0">
              <a:latin typeface="Montserrat" panose="00000500000000000000" pitchFamily="2" charset="0"/>
              <a:ea typeface="Calibri" panose="020F0502020204030204"/>
              <a:cs typeface="Arial"/>
            </a:endParaRPr>
          </a:p>
          <a:p>
            <a:pPr marL="5715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effectLst/>
                <a:uLnTx/>
                <a:uFillTx/>
                <a:latin typeface="Montserrat" panose="00000500000000000000" pitchFamily="2" charset="0"/>
                <a:cs typeface="Arial"/>
              </a:rPr>
              <a:t>Documentation Requirements</a:t>
            </a:r>
            <a:endParaRPr lang="en-US" sz="2800" b="0" i="0" u="none" strike="noStrike" kern="1200" cap="none" spc="0" normalizeH="0" baseline="0" noProof="0" dirty="0">
              <a:ln>
                <a:noFill/>
              </a:ln>
              <a:effectLst/>
              <a:uLnTx/>
              <a:uFillTx/>
              <a:latin typeface="Montserrat" panose="00000500000000000000" pitchFamily="2" charset="0"/>
              <a:cs typeface="Arial"/>
            </a:endParaRPr>
          </a:p>
          <a:p>
            <a:pPr marL="5715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sz="2800" dirty="0">
                <a:latin typeface="Montserrat" panose="00000500000000000000" pitchFamily="2" charset="0"/>
                <a:cs typeface="Arial"/>
              </a:rPr>
              <a:t>Review of Forms that will be used (found on Center’s website)</a:t>
            </a:r>
          </a:p>
          <a:p>
            <a:pPr marL="571500" indent="-342900">
              <a:lnSpc>
                <a:spcPct val="90000"/>
              </a:lnSpc>
              <a:buFont typeface="Wingdings" panose="05000000000000000000" pitchFamily="2" charset="2"/>
              <a:buChar char="§"/>
              <a:defRPr/>
            </a:pPr>
            <a:r>
              <a:rPr lang="en-US" sz="2800" dirty="0">
                <a:latin typeface="Montserrat" panose="00000500000000000000" pitchFamily="2" charset="0"/>
                <a:cs typeface="Arial"/>
              </a:rPr>
              <a:t>Recertification-related Terminations</a:t>
            </a:r>
          </a:p>
          <a:p>
            <a:pPr marL="571500" indent="-342900">
              <a:lnSpc>
                <a:spcPct val="90000"/>
              </a:lnSpc>
              <a:buFont typeface="Wingdings" panose="05000000000000000000" pitchFamily="2" charset="2"/>
              <a:buChar char="§"/>
              <a:defRPr/>
            </a:pPr>
            <a:r>
              <a:rPr kumimoji="0" lang="en-US" sz="2800" b="0" i="0" u="none" strike="noStrike" kern="1200" cap="none" spc="0" normalizeH="0" baseline="0" noProof="0" dirty="0">
                <a:ln>
                  <a:noFill/>
                </a:ln>
                <a:effectLst/>
                <a:uLnTx/>
                <a:uFillTx/>
                <a:latin typeface="Montserrat" panose="00000500000000000000" pitchFamily="2" charset="0"/>
                <a:cs typeface="Arial" panose="020B0604020202020204" pitchFamily="34" charset="0"/>
              </a:rPr>
              <a:t>GPMS </a:t>
            </a:r>
            <a:r>
              <a:rPr lang="en-US" sz="2800" dirty="0">
                <a:latin typeface="Montserrat" panose="00000500000000000000" pitchFamily="2" charset="0"/>
                <a:cs typeface="Arial" panose="020B0604020202020204" pitchFamily="34" charset="0"/>
              </a:rPr>
              <a:t>Data Entry – Recertifications –</a:t>
            </a:r>
            <a:r>
              <a:rPr lang="en-US" sz="2800" dirty="0">
                <a:latin typeface="Montserrat" panose="00000500000000000000" pitchFamily="2" charset="0"/>
                <a:cs typeface="Arial"/>
              </a:rPr>
              <a:t>Commonly Asked Recertification Questions</a:t>
            </a:r>
          </a:p>
          <a:p>
            <a:pPr marL="228600">
              <a:lnSpc>
                <a:spcPct val="90000"/>
              </a:lnSpc>
              <a:defRPr/>
            </a:pPr>
            <a:r>
              <a:rPr kumimoji="0" lang="en-US" sz="2800" b="1" i="0" u="none" strike="noStrike" kern="1200" cap="none" spc="0" normalizeH="0" baseline="0" noProof="0" dirty="0">
                <a:ln>
                  <a:noFill/>
                </a:ln>
                <a:effectLst/>
                <a:uLnTx/>
                <a:uFillTx/>
                <a:latin typeface="Montserrat" panose="00000500000000000000" pitchFamily="2" charset="0"/>
                <a:cs typeface="Arial"/>
              </a:rPr>
              <a:t>Most</a:t>
            </a:r>
            <a:r>
              <a:rPr lang="en-US" sz="2800" b="1" dirty="0">
                <a:latin typeface="Montserrat" panose="00000500000000000000" pitchFamily="2" charset="0"/>
                <a:cs typeface="Arial"/>
              </a:rPr>
              <a:t>-in-Need</a:t>
            </a:r>
            <a:r>
              <a:rPr lang="en-US" sz="2800" dirty="0">
                <a:latin typeface="Montserrat" panose="00000500000000000000" pitchFamily="2" charset="0"/>
                <a:cs typeface="Arial"/>
              </a:rPr>
              <a:t> (MIN) Background</a:t>
            </a:r>
            <a:endParaRPr lang="en-US" sz="2800" b="0" i="0" u="none" strike="noStrike" kern="1200" cap="none" spc="0" normalizeH="0" baseline="0" noProof="0" dirty="0">
              <a:ln>
                <a:noFill/>
              </a:ln>
              <a:effectLst/>
              <a:uLnTx/>
              <a:uFillTx/>
              <a:latin typeface="Montserrat" panose="00000500000000000000" pitchFamily="2" charset="0"/>
              <a:cs typeface="Arial"/>
            </a:endParaRPr>
          </a:p>
          <a:p>
            <a:pPr marL="571500" indent="-342900">
              <a:lnSpc>
                <a:spcPct val="90000"/>
              </a:lnSpc>
              <a:buFont typeface="Wingdings" panose="05000000000000000000" pitchFamily="2" charset="2"/>
              <a:buChar char="§"/>
              <a:defRPr/>
            </a:pPr>
            <a:r>
              <a:rPr lang="en-US" sz="2800" dirty="0">
                <a:latin typeface="Montserrat" panose="00000500000000000000" pitchFamily="2" charset="0"/>
                <a:ea typeface="Calibri"/>
                <a:cs typeface="Arial"/>
              </a:rPr>
              <a:t>PY2024 Most-in-Need Updates</a:t>
            </a:r>
          </a:p>
        </p:txBody>
      </p:sp>
    </p:spTree>
    <p:extLst>
      <p:ext uri="{BB962C8B-B14F-4D97-AF65-F5344CB8AC3E}">
        <p14:creationId xmlns:p14="http://schemas.microsoft.com/office/powerpoint/2010/main" val="2120521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A99739-7DF7-5CE0-88B8-75B9879D4975}"/>
              </a:ext>
            </a:extLst>
          </p:cNvPr>
          <p:cNvSpPr>
            <a:spLocks noGrp="1"/>
          </p:cNvSpPr>
          <p:nvPr>
            <p:ph type="sldNum" sz="quarter" idx="12"/>
          </p:nvPr>
        </p:nvSpPr>
        <p:spPr/>
        <p:txBody>
          <a:bodyPr/>
          <a:lstStyle/>
          <a:p>
            <a:fld id="{BEED455F-700D-BA4B-B3F6-B4E03929F5E0}" type="slidenum">
              <a:rPr lang="en-US" smtClean="0"/>
              <a:pPr/>
              <a:t>20</a:t>
            </a:fld>
            <a:endParaRPr lang="en-US" dirty="0"/>
          </a:p>
        </p:txBody>
      </p:sp>
      <p:sp>
        <p:nvSpPr>
          <p:cNvPr id="3" name="Title 2">
            <a:extLst>
              <a:ext uri="{FF2B5EF4-FFF2-40B4-BE49-F238E27FC236}">
                <a16:creationId xmlns:a16="http://schemas.microsoft.com/office/drawing/2014/main" id="{8C9BDE3E-3ED7-DCD6-A4E6-B3818D77A520}"/>
              </a:ext>
            </a:extLst>
          </p:cNvPr>
          <p:cNvSpPr>
            <a:spLocks noGrp="1"/>
          </p:cNvSpPr>
          <p:nvPr>
            <p:ph type="title"/>
          </p:nvPr>
        </p:nvSpPr>
        <p:spPr>
          <a:xfrm>
            <a:off x="3145840" y="2949575"/>
            <a:ext cx="7582031" cy="958850"/>
          </a:xfrm>
        </p:spPr>
        <p:txBody>
          <a:bodyPr>
            <a:noAutofit/>
          </a:bodyPr>
          <a:lstStyle/>
          <a:p>
            <a:r>
              <a:rPr lang="en-US" sz="5000" dirty="0"/>
              <a:t>GPMS Data Entry</a:t>
            </a:r>
          </a:p>
        </p:txBody>
      </p:sp>
    </p:spTree>
    <p:extLst>
      <p:ext uri="{BB962C8B-B14F-4D97-AF65-F5344CB8AC3E}">
        <p14:creationId xmlns:p14="http://schemas.microsoft.com/office/powerpoint/2010/main" val="939753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F99C-18A8-4BC1-AED9-CD5A39C1E0CB}"/>
              </a:ext>
            </a:extLst>
          </p:cNvPr>
          <p:cNvSpPr>
            <a:spLocks noGrp="1"/>
          </p:cNvSpPr>
          <p:nvPr>
            <p:ph type="title"/>
          </p:nvPr>
        </p:nvSpPr>
        <p:spPr/>
        <p:txBody>
          <a:bodyPr/>
          <a:lstStyle/>
          <a:p>
            <a:r>
              <a:rPr lang="en-US" dirty="0">
                <a:cs typeface="Arial"/>
              </a:rPr>
              <a:t>Planning for Quality Assurance </a:t>
            </a:r>
            <a:endParaRPr lang="en-US" dirty="0"/>
          </a:p>
        </p:txBody>
      </p:sp>
      <p:sp>
        <p:nvSpPr>
          <p:cNvPr id="3" name="Content Placeholder 2">
            <a:extLst>
              <a:ext uri="{FF2B5EF4-FFF2-40B4-BE49-F238E27FC236}">
                <a16:creationId xmlns:a16="http://schemas.microsoft.com/office/drawing/2014/main" id="{04948D26-67B5-4889-A60F-33BBE7B7958F}"/>
              </a:ext>
            </a:extLst>
          </p:cNvPr>
          <p:cNvSpPr>
            <a:spLocks noGrp="1"/>
          </p:cNvSpPr>
          <p:nvPr>
            <p:ph idx="1"/>
          </p:nvPr>
        </p:nvSpPr>
        <p:spPr>
          <a:xfrm>
            <a:off x="835348" y="1559811"/>
            <a:ext cx="10515600" cy="4351338"/>
          </a:xfrm>
        </p:spPr>
        <p:txBody>
          <a:bodyPr vert="horz" lIns="91440" tIns="45720" rIns="91440" bIns="45720" rtlCol="0" anchor="t">
            <a:normAutofit/>
          </a:bodyPr>
          <a:lstStyle/>
          <a:p>
            <a:pPr marL="457200" indent="-457200" algn="l">
              <a:buFont typeface="Wingdings" panose="05000000000000000000" pitchFamily="2" charset="2"/>
              <a:buChar char="q"/>
              <a:defRPr/>
            </a:pPr>
            <a:r>
              <a:rPr lang="en-US" sz="3200" dirty="0">
                <a:cs typeface="Arial"/>
              </a:rPr>
              <a:t>Entering all data accurately into GPMS is essential for documentation of eligibility and data quality and validation purposes. </a:t>
            </a:r>
          </a:p>
          <a:p>
            <a:pPr marL="457200" indent="-457200" algn="l">
              <a:buFont typeface="Wingdings" panose="05000000000000000000" pitchFamily="2" charset="2"/>
              <a:buChar char="q"/>
              <a:defRPr/>
            </a:pPr>
            <a:r>
              <a:rPr lang="en-US" sz="3200" dirty="0">
                <a:cs typeface="Arial"/>
              </a:rPr>
              <a:t>Develop a system for ensuring quality assurance; if necessary, determine additional staff who will double check the work once entered.</a:t>
            </a:r>
          </a:p>
          <a:p>
            <a:pPr marL="457200" indent="-457200" algn="l">
              <a:buFont typeface="Wingdings" panose="05000000000000000000" pitchFamily="2" charset="2"/>
              <a:buChar char="q"/>
              <a:defRPr/>
            </a:pPr>
            <a:r>
              <a:rPr lang="en-US" sz="3200" dirty="0">
                <a:cs typeface="Arial"/>
              </a:rPr>
              <a:t>Continuous data entry into GPMS is </a:t>
            </a:r>
            <a:r>
              <a:rPr lang="en-US" sz="3200" i="1" dirty="0">
                <a:cs typeface="Arial"/>
              </a:rPr>
              <a:t>strongly encouraged!</a:t>
            </a:r>
            <a:endParaRPr lang="en-US" sz="3200" dirty="0">
              <a:solidFill>
                <a:schemeClr val="tx1"/>
              </a:solidFill>
              <a:cs typeface="Calibri"/>
            </a:endParaRPr>
          </a:p>
          <a:p>
            <a:pPr marL="0" indent="0">
              <a:buNone/>
            </a:pPr>
            <a:endParaRPr lang="en-US" dirty="0"/>
          </a:p>
        </p:txBody>
      </p:sp>
      <p:sp>
        <p:nvSpPr>
          <p:cNvPr id="4" name="Slide Number Placeholder 3">
            <a:extLst>
              <a:ext uri="{FF2B5EF4-FFF2-40B4-BE49-F238E27FC236}">
                <a16:creationId xmlns:a16="http://schemas.microsoft.com/office/drawing/2014/main" id="{441F94B1-98DF-4474-8F53-32D29A52F513}"/>
              </a:ext>
            </a:extLst>
          </p:cNvPr>
          <p:cNvSpPr>
            <a:spLocks noGrp="1"/>
          </p:cNvSpPr>
          <p:nvPr>
            <p:ph type="sldNum" sz="quarter" idx="12"/>
          </p:nvPr>
        </p:nvSpPr>
        <p:spPr/>
        <p:txBody>
          <a:bodyPr/>
          <a:lstStyle/>
          <a:p>
            <a:fld id="{BEED455F-700D-BA4B-B3F6-B4E03929F5E0}" type="slidenum">
              <a:rPr lang="en-US" smtClean="0"/>
              <a:pPr/>
              <a:t>21</a:t>
            </a:fld>
            <a:endParaRPr lang="en-US" dirty="0"/>
          </a:p>
        </p:txBody>
      </p:sp>
    </p:spTree>
    <p:extLst>
      <p:ext uri="{BB962C8B-B14F-4D97-AF65-F5344CB8AC3E}">
        <p14:creationId xmlns:p14="http://schemas.microsoft.com/office/powerpoint/2010/main" val="251943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B545-E5E2-AD6F-EC52-57669D8F8670}"/>
              </a:ext>
            </a:extLst>
          </p:cNvPr>
          <p:cNvSpPr>
            <a:spLocks noGrp="1"/>
          </p:cNvSpPr>
          <p:nvPr>
            <p:ph type="title"/>
          </p:nvPr>
        </p:nvSpPr>
        <p:spPr/>
        <p:txBody>
          <a:bodyPr/>
          <a:lstStyle/>
          <a:p>
            <a:r>
              <a:rPr lang="en-US" dirty="0"/>
              <a:t>GPMS data entry for Recertification</a:t>
            </a:r>
          </a:p>
        </p:txBody>
      </p:sp>
      <p:sp>
        <p:nvSpPr>
          <p:cNvPr id="3" name="Content Placeholder 2">
            <a:extLst>
              <a:ext uri="{FF2B5EF4-FFF2-40B4-BE49-F238E27FC236}">
                <a16:creationId xmlns:a16="http://schemas.microsoft.com/office/drawing/2014/main" id="{683A530E-00F0-CD1C-0259-F3EEE810FD35}"/>
              </a:ext>
            </a:extLst>
          </p:cNvPr>
          <p:cNvSpPr>
            <a:spLocks noGrp="1"/>
          </p:cNvSpPr>
          <p:nvPr>
            <p:ph idx="1"/>
          </p:nvPr>
        </p:nvSpPr>
        <p:spPr>
          <a:xfrm>
            <a:off x="838200" y="2454276"/>
            <a:ext cx="10515600" cy="2493281"/>
          </a:xfrm>
        </p:spPr>
        <p:txBody>
          <a:bodyPr/>
          <a:lstStyle/>
          <a:p>
            <a:r>
              <a:rPr lang="en-US" dirty="0"/>
              <a:t>A user with the role of Case Manager or above may initiate the Recertification Process in GPMS.</a:t>
            </a:r>
          </a:p>
          <a:p>
            <a:r>
              <a:rPr lang="en-US" dirty="0"/>
              <a:t>Users may edit data submitted in the recertification prior to submission approval</a:t>
            </a:r>
          </a:p>
          <a:p>
            <a:r>
              <a:rPr lang="en-US" dirty="0"/>
              <a:t>Recerts will be approved by the Supervisor or higher-level user.</a:t>
            </a:r>
          </a:p>
          <a:p>
            <a:pPr marL="0" indent="0">
              <a:buNone/>
            </a:pPr>
            <a:endParaRPr lang="en-US" dirty="0"/>
          </a:p>
        </p:txBody>
      </p:sp>
      <p:sp>
        <p:nvSpPr>
          <p:cNvPr id="4" name="Slide Number Placeholder 3">
            <a:extLst>
              <a:ext uri="{FF2B5EF4-FFF2-40B4-BE49-F238E27FC236}">
                <a16:creationId xmlns:a16="http://schemas.microsoft.com/office/drawing/2014/main" id="{4C109418-5BA7-7817-69BD-105E0B0B84E0}"/>
              </a:ext>
            </a:extLst>
          </p:cNvPr>
          <p:cNvSpPr>
            <a:spLocks noGrp="1"/>
          </p:cNvSpPr>
          <p:nvPr>
            <p:ph type="sldNum" sz="quarter" idx="12"/>
          </p:nvPr>
        </p:nvSpPr>
        <p:spPr/>
        <p:txBody>
          <a:bodyPr/>
          <a:lstStyle/>
          <a:p>
            <a:fld id="{BEED455F-700D-BA4B-B3F6-B4E03929F5E0}" type="slidenum">
              <a:rPr lang="en-US" smtClean="0"/>
              <a:pPr/>
              <a:t>22</a:t>
            </a:fld>
            <a:endParaRPr lang="en-US" dirty="0"/>
          </a:p>
        </p:txBody>
      </p:sp>
    </p:spTree>
    <p:extLst>
      <p:ext uri="{BB962C8B-B14F-4D97-AF65-F5344CB8AC3E}">
        <p14:creationId xmlns:p14="http://schemas.microsoft.com/office/powerpoint/2010/main" val="2995644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2E7178-94CC-0558-C8F6-465F0F225D5C}"/>
              </a:ext>
            </a:extLst>
          </p:cNvPr>
          <p:cNvSpPr>
            <a:spLocks noGrp="1"/>
          </p:cNvSpPr>
          <p:nvPr>
            <p:ph type="sldNum" sz="quarter" idx="12"/>
          </p:nvPr>
        </p:nvSpPr>
        <p:spPr/>
        <p:txBody>
          <a:bodyPr/>
          <a:lstStyle/>
          <a:p>
            <a:fld id="{BEED455F-700D-BA4B-B3F6-B4E03929F5E0}" type="slidenum">
              <a:rPr lang="en-US" smtClean="0"/>
              <a:pPr/>
              <a:t>23</a:t>
            </a:fld>
            <a:endParaRPr lang="en-US" dirty="0"/>
          </a:p>
        </p:txBody>
      </p:sp>
      <p:sp>
        <p:nvSpPr>
          <p:cNvPr id="3" name="Title 2">
            <a:extLst>
              <a:ext uri="{FF2B5EF4-FFF2-40B4-BE49-F238E27FC236}">
                <a16:creationId xmlns:a16="http://schemas.microsoft.com/office/drawing/2014/main" id="{ECA2696B-DDEA-DE4B-E16E-83C316695BEB}"/>
              </a:ext>
            </a:extLst>
          </p:cNvPr>
          <p:cNvSpPr>
            <a:spLocks noGrp="1"/>
          </p:cNvSpPr>
          <p:nvPr>
            <p:ph type="title"/>
          </p:nvPr>
        </p:nvSpPr>
        <p:spPr/>
        <p:txBody>
          <a:bodyPr/>
          <a:lstStyle/>
          <a:p>
            <a:r>
              <a:rPr lang="en-US" dirty="0"/>
              <a:t>GPMS data entry for Recertification</a:t>
            </a:r>
          </a:p>
        </p:txBody>
      </p:sp>
      <p:sp>
        <p:nvSpPr>
          <p:cNvPr id="4" name="Rectangle 2">
            <a:extLst>
              <a:ext uri="{FF2B5EF4-FFF2-40B4-BE49-F238E27FC236}">
                <a16:creationId xmlns:a16="http://schemas.microsoft.com/office/drawing/2014/main" id="{82F73737-6CB7-7487-0BDD-6DE6667A747E}"/>
              </a:ext>
            </a:extLst>
          </p:cNvPr>
          <p:cNvSpPr>
            <a:spLocks noChangeArrowheads="1"/>
          </p:cNvSpPr>
          <p:nvPr/>
        </p:nvSpPr>
        <p:spPr bwMode="auto">
          <a:xfrm>
            <a:off x="835348" y="1563139"/>
            <a:ext cx="1029137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To begin entering data into GPMS a CM or Supervisor will: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Open your SCSEP Cases and Right click on Job Seeker Name to open link in new tab</a:t>
            </a:r>
          </a:p>
        </p:txBody>
      </p:sp>
      <p:pic>
        <p:nvPicPr>
          <p:cNvPr id="5" name="Picture 4" descr="A screenshot of a computer&#10;&#10;Description automatically generated">
            <a:extLst>
              <a:ext uri="{FF2B5EF4-FFF2-40B4-BE49-F238E27FC236}">
                <a16:creationId xmlns:a16="http://schemas.microsoft.com/office/drawing/2014/main" id="{41D50164-D0AF-0C18-0DDA-0C7C853B853F}"/>
              </a:ext>
            </a:extLst>
          </p:cNvPr>
          <p:cNvPicPr>
            <a:picLocks noChangeAspect="1"/>
          </p:cNvPicPr>
          <p:nvPr/>
        </p:nvPicPr>
        <p:blipFill>
          <a:blip r:embed="rId2"/>
          <a:stretch>
            <a:fillRect/>
          </a:stretch>
        </p:blipFill>
        <p:spPr>
          <a:xfrm>
            <a:off x="1272557" y="2514351"/>
            <a:ext cx="9077036" cy="4137282"/>
          </a:xfrm>
          <a:prstGeom prst="rect">
            <a:avLst/>
          </a:prstGeom>
        </p:spPr>
      </p:pic>
      <p:sp>
        <p:nvSpPr>
          <p:cNvPr id="6" name="Rectangle 5">
            <a:extLst>
              <a:ext uri="{FF2B5EF4-FFF2-40B4-BE49-F238E27FC236}">
                <a16:creationId xmlns:a16="http://schemas.microsoft.com/office/drawing/2014/main" id="{A42BEFA6-E13D-2339-044C-BBBAD863A754}"/>
              </a:ext>
            </a:extLst>
          </p:cNvPr>
          <p:cNvSpPr/>
          <p:nvPr/>
        </p:nvSpPr>
        <p:spPr>
          <a:xfrm>
            <a:off x="2115127" y="5985164"/>
            <a:ext cx="471055"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B1F8502-27D5-6DED-A346-E6D6E041588B}"/>
              </a:ext>
            </a:extLst>
          </p:cNvPr>
          <p:cNvSpPr/>
          <p:nvPr/>
        </p:nvSpPr>
        <p:spPr>
          <a:xfrm>
            <a:off x="2115127" y="6147707"/>
            <a:ext cx="471055"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19E3A3-F4BB-3F88-D3ED-3273F519DAF8}"/>
              </a:ext>
            </a:extLst>
          </p:cNvPr>
          <p:cNvSpPr/>
          <p:nvPr/>
        </p:nvSpPr>
        <p:spPr>
          <a:xfrm>
            <a:off x="2115127" y="6310250"/>
            <a:ext cx="530102"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2DCF5-4E7F-87EA-0524-A98B58E49D6A}"/>
              </a:ext>
            </a:extLst>
          </p:cNvPr>
          <p:cNvSpPr/>
          <p:nvPr/>
        </p:nvSpPr>
        <p:spPr>
          <a:xfrm>
            <a:off x="2174174" y="6472793"/>
            <a:ext cx="412008"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258282-F228-7A51-CEFB-A21FDE8F655A}"/>
              </a:ext>
            </a:extLst>
          </p:cNvPr>
          <p:cNvSpPr/>
          <p:nvPr/>
        </p:nvSpPr>
        <p:spPr>
          <a:xfrm>
            <a:off x="2115127" y="6589617"/>
            <a:ext cx="628073"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F85054-CFFC-8ACD-F8C7-12E764782D9B}"/>
              </a:ext>
            </a:extLst>
          </p:cNvPr>
          <p:cNvSpPr/>
          <p:nvPr/>
        </p:nvSpPr>
        <p:spPr>
          <a:xfrm>
            <a:off x="3004457" y="5985164"/>
            <a:ext cx="318407"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7437DC-82A7-2B94-5545-AC9E6FD72A38}"/>
              </a:ext>
            </a:extLst>
          </p:cNvPr>
          <p:cNvSpPr/>
          <p:nvPr/>
        </p:nvSpPr>
        <p:spPr>
          <a:xfrm>
            <a:off x="3004457" y="6147707"/>
            <a:ext cx="318407"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FD1DE2-0061-70C9-C241-C7FBB64B6493}"/>
              </a:ext>
            </a:extLst>
          </p:cNvPr>
          <p:cNvSpPr/>
          <p:nvPr/>
        </p:nvSpPr>
        <p:spPr>
          <a:xfrm>
            <a:off x="3004457" y="6310250"/>
            <a:ext cx="285256"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362AFF6-503E-E05D-B6CC-2B9D57311296}"/>
              </a:ext>
            </a:extLst>
          </p:cNvPr>
          <p:cNvSpPr/>
          <p:nvPr/>
        </p:nvSpPr>
        <p:spPr>
          <a:xfrm>
            <a:off x="3004457" y="6472793"/>
            <a:ext cx="318407"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88F31C4-14E6-2777-544D-F5F4D6AE3CC8}"/>
              </a:ext>
            </a:extLst>
          </p:cNvPr>
          <p:cNvSpPr/>
          <p:nvPr/>
        </p:nvSpPr>
        <p:spPr>
          <a:xfrm>
            <a:off x="3004457" y="6589617"/>
            <a:ext cx="318407"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45116D-D55D-75A6-497D-448BF4F5E5D3}"/>
              </a:ext>
            </a:extLst>
          </p:cNvPr>
          <p:cNvSpPr/>
          <p:nvPr/>
        </p:nvSpPr>
        <p:spPr>
          <a:xfrm>
            <a:off x="2174174" y="5868340"/>
            <a:ext cx="315933"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318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2E7178-94CC-0558-C8F6-465F0F225D5C}"/>
              </a:ext>
            </a:extLst>
          </p:cNvPr>
          <p:cNvSpPr>
            <a:spLocks noGrp="1"/>
          </p:cNvSpPr>
          <p:nvPr>
            <p:ph type="sldNum" sz="quarter" idx="12"/>
          </p:nvPr>
        </p:nvSpPr>
        <p:spPr/>
        <p:txBody>
          <a:bodyPr/>
          <a:lstStyle/>
          <a:p>
            <a:fld id="{BEED455F-700D-BA4B-B3F6-B4E03929F5E0}" type="slidenum">
              <a:rPr lang="en-US" smtClean="0"/>
              <a:pPr/>
              <a:t>24</a:t>
            </a:fld>
            <a:endParaRPr lang="en-US" dirty="0"/>
          </a:p>
        </p:txBody>
      </p:sp>
      <p:sp>
        <p:nvSpPr>
          <p:cNvPr id="3" name="Title 2">
            <a:extLst>
              <a:ext uri="{FF2B5EF4-FFF2-40B4-BE49-F238E27FC236}">
                <a16:creationId xmlns:a16="http://schemas.microsoft.com/office/drawing/2014/main" id="{ECA2696B-DDEA-DE4B-E16E-83C316695BEB}"/>
              </a:ext>
            </a:extLst>
          </p:cNvPr>
          <p:cNvSpPr>
            <a:spLocks noGrp="1"/>
          </p:cNvSpPr>
          <p:nvPr>
            <p:ph type="title"/>
          </p:nvPr>
        </p:nvSpPr>
        <p:spPr/>
        <p:txBody>
          <a:bodyPr/>
          <a:lstStyle/>
          <a:p>
            <a:r>
              <a:rPr lang="en-US" dirty="0"/>
              <a:t>GPMS data entry for Recertification</a:t>
            </a:r>
          </a:p>
        </p:txBody>
      </p:sp>
      <p:sp>
        <p:nvSpPr>
          <p:cNvPr id="4" name="Rectangle 2">
            <a:extLst>
              <a:ext uri="{FF2B5EF4-FFF2-40B4-BE49-F238E27FC236}">
                <a16:creationId xmlns:a16="http://schemas.microsoft.com/office/drawing/2014/main" id="{4353D4C7-1959-5D19-76F1-B4140258B8B7}"/>
              </a:ext>
            </a:extLst>
          </p:cNvPr>
          <p:cNvSpPr>
            <a:spLocks noChangeArrowheads="1"/>
          </p:cNvSpPr>
          <p:nvPr/>
        </p:nvSpPr>
        <p:spPr bwMode="auto">
          <a:xfrm>
            <a:off x="381775" y="2127346"/>
            <a:ext cx="111311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You now have a new tab open.   Click on new tab</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500" dirty="0">
                <a:latin typeface="Aptos" panose="020B0004020202020204" pitchFamily="34" charset="0"/>
                <a:cs typeface="Times New Roman" panose="02020603050405020304" pitchFamily="18" charset="0"/>
              </a:rPr>
              <a:t>(When  you have completed entering the information, you may close out this tab)</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5" name="Picture 1">
            <a:extLst>
              <a:ext uri="{FF2B5EF4-FFF2-40B4-BE49-F238E27FC236}">
                <a16:creationId xmlns:a16="http://schemas.microsoft.com/office/drawing/2014/main" id="{AF851BBA-6298-21C9-46C6-7EF7E9529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3520651"/>
            <a:ext cx="8863668" cy="754052"/>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38F5BF43-733E-7DAE-8A20-5D5DD9E329F7}"/>
              </a:ext>
            </a:extLst>
          </p:cNvPr>
          <p:cNvSpPr/>
          <p:nvPr/>
        </p:nvSpPr>
        <p:spPr>
          <a:xfrm>
            <a:off x="7431783" y="3081632"/>
            <a:ext cx="236900" cy="3965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E28C81-09B4-2559-4073-5EA1BB8609AD}"/>
              </a:ext>
            </a:extLst>
          </p:cNvPr>
          <p:cNvSpPr/>
          <p:nvPr/>
        </p:nvSpPr>
        <p:spPr>
          <a:xfrm>
            <a:off x="6164036" y="3731079"/>
            <a:ext cx="1420585" cy="1954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001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2E7178-94CC-0558-C8F6-465F0F225D5C}"/>
              </a:ext>
            </a:extLst>
          </p:cNvPr>
          <p:cNvSpPr>
            <a:spLocks noGrp="1"/>
          </p:cNvSpPr>
          <p:nvPr>
            <p:ph type="sldNum" sz="quarter" idx="12"/>
          </p:nvPr>
        </p:nvSpPr>
        <p:spPr/>
        <p:txBody>
          <a:bodyPr/>
          <a:lstStyle/>
          <a:p>
            <a:fld id="{BEED455F-700D-BA4B-B3F6-B4E03929F5E0}" type="slidenum">
              <a:rPr lang="en-US" smtClean="0"/>
              <a:pPr/>
              <a:t>25</a:t>
            </a:fld>
            <a:endParaRPr lang="en-US" dirty="0"/>
          </a:p>
        </p:txBody>
      </p:sp>
      <p:sp>
        <p:nvSpPr>
          <p:cNvPr id="3" name="Title 2">
            <a:extLst>
              <a:ext uri="{FF2B5EF4-FFF2-40B4-BE49-F238E27FC236}">
                <a16:creationId xmlns:a16="http://schemas.microsoft.com/office/drawing/2014/main" id="{ECA2696B-DDEA-DE4B-E16E-83C316695BEB}"/>
              </a:ext>
            </a:extLst>
          </p:cNvPr>
          <p:cNvSpPr>
            <a:spLocks noGrp="1"/>
          </p:cNvSpPr>
          <p:nvPr>
            <p:ph type="title"/>
          </p:nvPr>
        </p:nvSpPr>
        <p:spPr/>
        <p:txBody>
          <a:bodyPr/>
          <a:lstStyle/>
          <a:p>
            <a:r>
              <a:rPr lang="en-US" dirty="0"/>
              <a:t>GPMS data entry for Recertification</a:t>
            </a:r>
          </a:p>
        </p:txBody>
      </p:sp>
      <p:sp>
        <p:nvSpPr>
          <p:cNvPr id="6" name="Rectangle 5">
            <a:extLst>
              <a:ext uri="{FF2B5EF4-FFF2-40B4-BE49-F238E27FC236}">
                <a16:creationId xmlns:a16="http://schemas.microsoft.com/office/drawing/2014/main" id="{A0EF8246-98B4-539D-77C4-952961CA410F}"/>
              </a:ext>
            </a:extLst>
          </p:cNvPr>
          <p:cNvSpPr>
            <a:spLocks noChangeArrowheads="1"/>
          </p:cNvSpPr>
          <p:nvPr/>
        </p:nvSpPr>
        <p:spPr bwMode="auto">
          <a:xfrm>
            <a:off x="1030778" y="2696305"/>
            <a:ext cx="78503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Click on Related Actions to enter the Recert Information</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6" name="Picture 1">
            <a:extLst>
              <a:ext uri="{FF2B5EF4-FFF2-40B4-BE49-F238E27FC236}">
                <a16:creationId xmlns:a16="http://schemas.microsoft.com/office/drawing/2014/main" id="{BD8BDE16-7168-A497-568B-18C0645AB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348" y="3889420"/>
            <a:ext cx="10206547" cy="7087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77BB42-69A5-1AC7-D6F0-F4DBE80677F2}"/>
              </a:ext>
            </a:extLst>
          </p:cNvPr>
          <p:cNvSpPr>
            <a:spLocks noChangeArrowheads="1"/>
          </p:cNvSpPr>
          <p:nvPr/>
        </p:nvSpPr>
        <p:spPr bwMode="auto">
          <a:xfrm>
            <a:off x="1030778" y="36608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Arrow: Down 7">
            <a:extLst>
              <a:ext uri="{FF2B5EF4-FFF2-40B4-BE49-F238E27FC236}">
                <a16:creationId xmlns:a16="http://schemas.microsoft.com/office/drawing/2014/main" id="{E8507A34-7694-26D2-9C14-9E82146AA7C6}"/>
              </a:ext>
            </a:extLst>
          </p:cNvPr>
          <p:cNvSpPr/>
          <p:nvPr/>
        </p:nvSpPr>
        <p:spPr>
          <a:xfrm>
            <a:off x="8712758" y="3660820"/>
            <a:ext cx="336747" cy="4357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706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2E7178-94CC-0558-C8F6-465F0F225D5C}"/>
              </a:ext>
            </a:extLst>
          </p:cNvPr>
          <p:cNvSpPr>
            <a:spLocks noGrp="1"/>
          </p:cNvSpPr>
          <p:nvPr>
            <p:ph type="sldNum" sz="quarter" idx="12"/>
          </p:nvPr>
        </p:nvSpPr>
        <p:spPr/>
        <p:txBody>
          <a:bodyPr/>
          <a:lstStyle/>
          <a:p>
            <a:fld id="{BEED455F-700D-BA4B-B3F6-B4E03929F5E0}" type="slidenum">
              <a:rPr lang="en-US" smtClean="0"/>
              <a:pPr/>
              <a:t>26</a:t>
            </a:fld>
            <a:endParaRPr lang="en-US" dirty="0"/>
          </a:p>
        </p:txBody>
      </p:sp>
      <p:sp>
        <p:nvSpPr>
          <p:cNvPr id="3" name="Title 2">
            <a:extLst>
              <a:ext uri="{FF2B5EF4-FFF2-40B4-BE49-F238E27FC236}">
                <a16:creationId xmlns:a16="http://schemas.microsoft.com/office/drawing/2014/main" id="{ECA2696B-DDEA-DE4B-E16E-83C316695BEB}"/>
              </a:ext>
            </a:extLst>
          </p:cNvPr>
          <p:cNvSpPr>
            <a:spLocks noGrp="1"/>
          </p:cNvSpPr>
          <p:nvPr>
            <p:ph type="title"/>
          </p:nvPr>
        </p:nvSpPr>
        <p:spPr/>
        <p:txBody>
          <a:bodyPr/>
          <a:lstStyle/>
          <a:p>
            <a:r>
              <a:rPr lang="en-US" dirty="0"/>
              <a:t>GPMS data entry for Recertification</a:t>
            </a:r>
          </a:p>
        </p:txBody>
      </p:sp>
      <p:sp>
        <p:nvSpPr>
          <p:cNvPr id="4" name="Rectangle 2">
            <a:extLst>
              <a:ext uri="{FF2B5EF4-FFF2-40B4-BE49-F238E27FC236}">
                <a16:creationId xmlns:a16="http://schemas.microsoft.com/office/drawing/2014/main" id="{AEADB928-6EBA-6074-DA0A-6E578782F097}"/>
              </a:ext>
            </a:extLst>
          </p:cNvPr>
          <p:cNvSpPr>
            <a:spLocks noChangeArrowheads="1"/>
          </p:cNvSpPr>
          <p:nvPr/>
        </p:nvSpPr>
        <p:spPr bwMode="auto">
          <a:xfrm>
            <a:off x="923636" y="1455526"/>
            <a:ext cx="3387530"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Click on Recertify Case</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89" name="Picture 1" descr="A screenshot of a computer&#10;&#10;Description automatically generated">
            <a:extLst>
              <a:ext uri="{FF2B5EF4-FFF2-40B4-BE49-F238E27FC236}">
                <a16:creationId xmlns:a16="http://schemas.microsoft.com/office/drawing/2014/main" id="{D3D628E2-CF24-7A86-8A5B-16818ACAD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686" y="2135366"/>
            <a:ext cx="3790950" cy="4184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3EE9501-D908-4CDC-E149-D33DC91A91D5}"/>
              </a:ext>
            </a:extLst>
          </p:cNvPr>
          <p:cNvSpPr>
            <a:spLocks noChangeArrowheads="1"/>
          </p:cNvSpPr>
          <p:nvPr/>
        </p:nvSpPr>
        <p:spPr bwMode="auto">
          <a:xfrm>
            <a:off x="923636" y="624580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Arrow: Left 5">
            <a:extLst>
              <a:ext uri="{FF2B5EF4-FFF2-40B4-BE49-F238E27FC236}">
                <a16:creationId xmlns:a16="http://schemas.microsoft.com/office/drawing/2014/main" id="{5E89BF15-3FF0-B3A8-534E-318ED8ECC141}"/>
              </a:ext>
            </a:extLst>
          </p:cNvPr>
          <p:cNvSpPr/>
          <p:nvPr/>
        </p:nvSpPr>
        <p:spPr>
          <a:xfrm>
            <a:off x="5190836" y="5449917"/>
            <a:ext cx="387004" cy="25261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320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2E7178-94CC-0558-C8F6-465F0F225D5C}"/>
              </a:ext>
            </a:extLst>
          </p:cNvPr>
          <p:cNvSpPr>
            <a:spLocks noGrp="1"/>
          </p:cNvSpPr>
          <p:nvPr>
            <p:ph type="sldNum" sz="quarter" idx="12"/>
          </p:nvPr>
        </p:nvSpPr>
        <p:spPr/>
        <p:txBody>
          <a:bodyPr/>
          <a:lstStyle/>
          <a:p>
            <a:fld id="{BEED455F-700D-BA4B-B3F6-B4E03929F5E0}" type="slidenum">
              <a:rPr lang="en-US" smtClean="0"/>
              <a:pPr/>
              <a:t>27</a:t>
            </a:fld>
            <a:endParaRPr lang="en-US" dirty="0"/>
          </a:p>
        </p:txBody>
      </p:sp>
      <p:sp>
        <p:nvSpPr>
          <p:cNvPr id="3" name="Title 2">
            <a:extLst>
              <a:ext uri="{FF2B5EF4-FFF2-40B4-BE49-F238E27FC236}">
                <a16:creationId xmlns:a16="http://schemas.microsoft.com/office/drawing/2014/main" id="{ECA2696B-DDEA-DE4B-E16E-83C316695BEB}"/>
              </a:ext>
            </a:extLst>
          </p:cNvPr>
          <p:cNvSpPr>
            <a:spLocks noGrp="1"/>
          </p:cNvSpPr>
          <p:nvPr>
            <p:ph type="title"/>
          </p:nvPr>
        </p:nvSpPr>
        <p:spPr/>
        <p:txBody>
          <a:bodyPr/>
          <a:lstStyle/>
          <a:p>
            <a:r>
              <a:rPr lang="en-US" dirty="0"/>
              <a:t>GPMS data entry for Recertification</a:t>
            </a:r>
          </a:p>
        </p:txBody>
      </p:sp>
      <p:sp>
        <p:nvSpPr>
          <p:cNvPr id="4" name="Rectangle 2">
            <a:extLst>
              <a:ext uri="{FF2B5EF4-FFF2-40B4-BE49-F238E27FC236}">
                <a16:creationId xmlns:a16="http://schemas.microsoft.com/office/drawing/2014/main" id="{6A19A13E-D19F-CF99-D410-4B76DD1AEDA5}"/>
              </a:ext>
            </a:extLst>
          </p:cNvPr>
          <p:cNvSpPr>
            <a:spLocks noChangeArrowheads="1"/>
          </p:cNvSpPr>
          <p:nvPr/>
        </p:nvSpPr>
        <p:spPr bwMode="auto">
          <a:xfrm>
            <a:off x="835348" y="1372444"/>
            <a:ext cx="4687245"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Enter Recertification Information</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337" name="Picture 1" descr="A screenshot of a computer&#10;&#10;Description automatically generated">
            <a:extLst>
              <a:ext uri="{FF2B5EF4-FFF2-40B4-BE49-F238E27FC236}">
                <a16:creationId xmlns:a16="http://schemas.microsoft.com/office/drawing/2014/main" id="{BB90A9F1-3D65-371A-9E22-752C4D55D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348" y="1986383"/>
            <a:ext cx="9426252" cy="46829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C0825C6-0F1F-8455-A565-2547FC115032}"/>
              </a:ext>
            </a:extLst>
          </p:cNvPr>
          <p:cNvSpPr>
            <a:spLocks noChangeArrowheads="1"/>
          </p:cNvSpPr>
          <p:nvPr/>
        </p:nvSpPr>
        <p:spPr bwMode="auto">
          <a:xfrm>
            <a:off x="835348" y="49308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5603FA3E-2F15-60B5-6CA1-5D0E5DC1E2D8}"/>
              </a:ext>
            </a:extLst>
          </p:cNvPr>
          <p:cNvSpPr/>
          <p:nvPr/>
        </p:nvSpPr>
        <p:spPr>
          <a:xfrm>
            <a:off x="922713" y="2443942"/>
            <a:ext cx="498763"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97B684-395D-7AC5-B011-91CB3E00DD7D}"/>
              </a:ext>
            </a:extLst>
          </p:cNvPr>
          <p:cNvSpPr/>
          <p:nvPr/>
        </p:nvSpPr>
        <p:spPr>
          <a:xfrm>
            <a:off x="3325091" y="2443942"/>
            <a:ext cx="556953"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6B35D3-7829-E8AB-F6E3-BFE2B9E4AD2A}"/>
              </a:ext>
            </a:extLst>
          </p:cNvPr>
          <p:cNvSpPr/>
          <p:nvPr/>
        </p:nvSpPr>
        <p:spPr>
          <a:xfrm>
            <a:off x="8138160" y="2383451"/>
            <a:ext cx="382385" cy="1062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934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E94A0F-3B58-2119-DB51-0B92FC537510}"/>
              </a:ext>
            </a:extLst>
          </p:cNvPr>
          <p:cNvSpPr>
            <a:spLocks noGrp="1"/>
          </p:cNvSpPr>
          <p:nvPr>
            <p:ph type="sldNum" sz="quarter" idx="12"/>
          </p:nvPr>
        </p:nvSpPr>
        <p:spPr/>
        <p:txBody>
          <a:bodyPr/>
          <a:lstStyle/>
          <a:p>
            <a:fld id="{BEED455F-700D-BA4B-B3F6-B4E03929F5E0}" type="slidenum">
              <a:rPr lang="en-US" smtClean="0"/>
              <a:pPr/>
              <a:t>28</a:t>
            </a:fld>
            <a:endParaRPr lang="en-US" dirty="0"/>
          </a:p>
        </p:txBody>
      </p:sp>
      <p:sp>
        <p:nvSpPr>
          <p:cNvPr id="3" name="Title 2">
            <a:extLst>
              <a:ext uri="{FF2B5EF4-FFF2-40B4-BE49-F238E27FC236}">
                <a16:creationId xmlns:a16="http://schemas.microsoft.com/office/drawing/2014/main" id="{B333DFD5-3145-60C1-BD31-5EAF91893268}"/>
              </a:ext>
            </a:extLst>
          </p:cNvPr>
          <p:cNvSpPr>
            <a:spLocks noGrp="1"/>
          </p:cNvSpPr>
          <p:nvPr>
            <p:ph type="title"/>
          </p:nvPr>
        </p:nvSpPr>
        <p:spPr/>
        <p:txBody>
          <a:bodyPr>
            <a:normAutofit fontScale="90000"/>
          </a:bodyPr>
          <a:lstStyle/>
          <a:p>
            <a:br>
              <a:rPr lang="en-US" sz="3600" dirty="0"/>
            </a:br>
            <a:r>
              <a:rPr lang="en-US" sz="3600" dirty="0"/>
              <a:t>GPMS data entry for Recertification</a:t>
            </a:r>
            <a:br>
              <a:rPr lang="en-US" sz="3600" dirty="0"/>
            </a:br>
            <a:endParaRPr lang="en-US" dirty="0"/>
          </a:p>
        </p:txBody>
      </p:sp>
      <p:sp>
        <p:nvSpPr>
          <p:cNvPr id="5" name="TextBox 4">
            <a:extLst>
              <a:ext uri="{FF2B5EF4-FFF2-40B4-BE49-F238E27FC236}">
                <a16:creationId xmlns:a16="http://schemas.microsoft.com/office/drawing/2014/main" id="{3F37B0BF-DFD3-8353-1802-9B8F8F573104}"/>
              </a:ext>
            </a:extLst>
          </p:cNvPr>
          <p:cNvSpPr txBox="1"/>
          <p:nvPr/>
        </p:nvSpPr>
        <p:spPr>
          <a:xfrm>
            <a:off x="8445501" y="1632912"/>
            <a:ext cx="3556411" cy="4093428"/>
          </a:xfrm>
          <a:prstGeom prst="rect">
            <a:avLst/>
          </a:prstGeom>
          <a:noFill/>
        </p:spPr>
        <p:txBody>
          <a:bodyPr wrap="square">
            <a:spAutoFit/>
          </a:bodyPr>
          <a:lstStyle/>
          <a:p>
            <a:r>
              <a:rPr lang="en-US" sz="2000" b="1" dirty="0"/>
              <a:t>Enter:</a:t>
            </a:r>
          </a:p>
          <a:p>
            <a:pPr marL="342900" indent="-342900">
              <a:buFont typeface="Arial" panose="020B0604020202020204" pitchFamily="34" charset="0"/>
              <a:buChar char="•"/>
            </a:pPr>
            <a:r>
              <a:rPr lang="en-US" sz="2000" b="1" dirty="0"/>
              <a:t>Recert Date</a:t>
            </a:r>
          </a:p>
          <a:p>
            <a:pPr marL="342900" indent="-342900">
              <a:buFont typeface="Arial" panose="020B0604020202020204" pitchFamily="34" charset="0"/>
              <a:buChar char="•"/>
            </a:pPr>
            <a:r>
              <a:rPr lang="en-US" sz="2000" b="1" dirty="0"/>
              <a:t>Number in Family</a:t>
            </a:r>
          </a:p>
          <a:p>
            <a:pPr marL="342900" indent="-342900">
              <a:buFont typeface="Arial" panose="020B0604020202020204" pitchFamily="34" charset="0"/>
              <a:buChar char="•"/>
            </a:pPr>
            <a:r>
              <a:rPr lang="en-US" sz="2000" b="1" dirty="0"/>
              <a:t>Income for 6 or 12 mos.</a:t>
            </a:r>
          </a:p>
          <a:p>
            <a:pPr marL="342900" indent="-342900">
              <a:buFont typeface="Arial" panose="020B0604020202020204" pitchFamily="34" charset="0"/>
              <a:buChar char="•"/>
            </a:pPr>
            <a:endParaRPr lang="en-US" sz="2000" b="1" dirty="0"/>
          </a:p>
          <a:p>
            <a:r>
              <a:rPr lang="en-US" sz="2000" b="1" dirty="0"/>
              <a:t>Do you have all Signatures?</a:t>
            </a:r>
          </a:p>
          <a:p>
            <a:r>
              <a:rPr lang="en-US" sz="2000" b="1" dirty="0"/>
              <a:t>Yes or NO</a:t>
            </a:r>
          </a:p>
          <a:p>
            <a:endParaRPr lang="en-US" sz="2000" dirty="0"/>
          </a:p>
          <a:p>
            <a:r>
              <a:rPr lang="en-US" sz="2000" i="1" dirty="0"/>
              <a:t>Choosing “yes”  on last two will allow you to SAVE &amp; CONTINUE</a:t>
            </a:r>
          </a:p>
          <a:p>
            <a:endParaRPr lang="en-US" sz="2000" dirty="0"/>
          </a:p>
          <a:p>
            <a:r>
              <a:rPr lang="en-US" sz="2000" i="1" dirty="0"/>
              <a:t>Choosing “no” on last two will not let you SAVE &amp; CONTINUE</a:t>
            </a:r>
          </a:p>
        </p:txBody>
      </p:sp>
      <p:pic>
        <p:nvPicPr>
          <p:cNvPr id="7" name="Picture 6">
            <a:extLst>
              <a:ext uri="{FF2B5EF4-FFF2-40B4-BE49-F238E27FC236}">
                <a16:creationId xmlns:a16="http://schemas.microsoft.com/office/drawing/2014/main" id="{3C93D147-5ABB-61C5-79F8-D143FA09E26B}"/>
              </a:ext>
            </a:extLst>
          </p:cNvPr>
          <p:cNvPicPr>
            <a:picLocks noChangeAspect="1"/>
          </p:cNvPicPr>
          <p:nvPr/>
        </p:nvPicPr>
        <p:blipFill>
          <a:blip r:embed="rId3"/>
          <a:stretch>
            <a:fillRect/>
          </a:stretch>
        </p:blipFill>
        <p:spPr>
          <a:xfrm>
            <a:off x="585439" y="1406558"/>
            <a:ext cx="7736525" cy="5451442"/>
          </a:xfrm>
          <a:prstGeom prst="rect">
            <a:avLst/>
          </a:prstGeom>
        </p:spPr>
      </p:pic>
    </p:spTree>
    <p:extLst>
      <p:ext uri="{BB962C8B-B14F-4D97-AF65-F5344CB8AC3E}">
        <p14:creationId xmlns:p14="http://schemas.microsoft.com/office/powerpoint/2010/main" val="4101753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90DC04-3360-4EDC-7688-BBB30C6C0928}"/>
              </a:ext>
            </a:extLst>
          </p:cNvPr>
          <p:cNvSpPr>
            <a:spLocks noGrp="1"/>
          </p:cNvSpPr>
          <p:nvPr>
            <p:ph type="sldNum" sz="quarter" idx="12"/>
          </p:nvPr>
        </p:nvSpPr>
        <p:spPr/>
        <p:txBody>
          <a:bodyPr/>
          <a:lstStyle/>
          <a:p>
            <a:fld id="{BEED455F-700D-BA4B-B3F6-B4E03929F5E0}" type="slidenum">
              <a:rPr lang="en-US" smtClean="0"/>
              <a:pPr/>
              <a:t>29</a:t>
            </a:fld>
            <a:endParaRPr lang="en-US" dirty="0"/>
          </a:p>
        </p:txBody>
      </p:sp>
      <p:sp>
        <p:nvSpPr>
          <p:cNvPr id="3" name="Title 2">
            <a:extLst>
              <a:ext uri="{FF2B5EF4-FFF2-40B4-BE49-F238E27FC236}">
                <a16:creationId xmlns:a16="http://schemas.microsoft.com/office/drawing/2014/main" id="{1F81CB27-AA78-51D8-3196-704A503E6757}"/>
              </a:ext>
            </a:extLst>
          </p:cNvPr>
          <p:cNvSpPr>
            <a:spLocks noGrp="1"/>
          </p:cNvSpPr>
          <p:nvPr>
            <p:ph type="title"/>
          </p:nvPr>
        </p:nvSpPr>
        <p:spPr/>
        <p:txBody>
          <a:bodyPr/>
          <a:lstStyle/>
          <a:p>
            <a:r>
              <a:rPr lang="en-US" sz="3600" dirty="0"/>
              <a:t>GPMS data entry for Recertification</a:t>
            </a:r>
            <a:endParaRPr lang="en-US" dirty="0"/>
          </a:p>
        </p:txBody>
      </p:sp>
      <p:pic>
        <p:nvPicPr>
          <p:cNvPr id="5" name="Picture 4">
            <a:extLst>
              <a:ext uri="{FF2B5EF4-FFF2-40B4-BE49-F238E27FC236}">
                <a16:creationId xmlns:a16="http://schemas.microsoft.com/office/drawing/2014/main" id="{E8D859D2-BA27-FBE7-4097-5674708DEC61}"/>
              </a:ext>
            </a:extLst>
          </p:cNvPr>
          <p:cNvPicPr>
            <a:picLocks noChangeAspect="1"/>
          </p:cNvPicPr>
          <p:nvPr/>
        </p:nvPicPr>
        <p:blipFill>
          <a:blip r:embed="rId2"/>
          <a:stretch>
            <a:fillRect/>
          </a:stretch>
        </p:blipFill>
        <p:spPr>
          <a:xfrm>
            <a:off x="452314" y="2030362"/>
            <a:ext cx="11074012" cy="3807020"/>
          </a:xfrm>
          <a:prstGeom prst="rect">
            <a:avLst/>
          </a:prstGeom>
        </p:spPr>
      </p:pic>
    </p:spTree>
    <p:extLst>
      <p:ext uri="{BB962C8B-B14F-4D97-AF65-F5344CB8AC3E}">
        <p14:creationId xmlns:p14="http://schemas.microsoft.com/office/powerpoint/2010/main" val="3754746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panose="00000500000000000000" pitchFamily="2" charset="0"/>
            </a:endParaRPr>
          </a:p>
        </p:txBody>
      </p:sp>
      <p:sp>
        <p:nvSpPr>
          <p:cNvPr id="3" name="Title 2">
            <a:extLst>
              <a:ext uri="{FF2B5EF4-FFF2-40B4-BE49-F238E27FC236}">
                <a16:creationId xmlns:a16="http://schemas.microsoft.com/office/drawing/2014/main" id="{70C7BF3B-4E87-40FD-8D34-10C543437BF5}"/>
              </a:ext>
            </a:extLst>
          </p:cNvPr>
          <p:cNvSpPr>
            <a:spLocks noGrp="1"/>
          </p:cNvSpPr>
          <p:nvPr>
            <p:ph type="title"/>
          </p:nvPr>
        </p:nvSpPr>
        <p:spPr>
          <a:xfrm>
            <a:off x="368303" y="1070800"/>
            <a:ext cx="4359742" cy="5583126"/>
          </a:xfrm>
        </p:spPr>
        <p:txBody>
          <a:bodyPr vert="horz" lIns="91440" tIns="45720" rIns="91440" bIns="45720" rtlCol="0" anchor="ctr">
            <a:normAutofit/>
          </a:bodyPr>
          <a:lstStyle/>
          <a:p>
            <a:pPr defTabSz="914400"/>
            <a:r>
              <a:rPr lang="en-US" sz="4000" kern="1200" dirty="0">
                <a:solidFill>
                  <a:schemeClr val="tx1"/>
                </a:solidFill>
                <a:cs typeface="+mj-cs"/>
              </a:rPr>
              <a:t>What is Recertification and why do we conduct it?</a:t>
            </a:r>
          </a:p>
        </p:txBody>
      </p:sp>
      <p:sp>
        <p:nvSpPr>
          <p:cNvPr id="2" name="Slide Number Placeholder 1">
            <a:extLst>
              <a:ext uri="{FF2B5EF4-FFF2-40B4-BE49-F238E27FC236}">
                <a16:creationId xmlns:a16="http://schemas.microsoft.com/office/drawing/2014/main" id="{52EF4891-DD01-4FFA-9C07-C8691566FF0C}"/>
              </a:ext>
            </a:extLst>
          </p:cNvPr>
          <p:cNvSpPr>
            <a:spLocks noGrp="1"/>
          </p:cNvSpPr>
          <p:nvPr>
            <p:ph type="sldNum" sz="quarter" idx="12"/>
          </p:nvPr>
        </p:nvSpPr>
        <p:spPr>
          <a:xfrm>
            <a:off x="8610600" y="320400"/>
            <a:ext cx="2743200" cy="365125"/>
          </a:xfrm>
        </p:spPr>
        <p:txBody>
          <a:bodyPr vert="horz" lIns="91440" tIns="45720" rIns="91440" bIns="45720" rtlCol="0" anchor="ctr">
            <a:normAutofit/>
          </a:bodyPr>
          <a:lstStyle/>
          <a:p>
            <a:pPr>
              <a:spcAft>
                <a:spcPts val="600"/>
              </a:spcAft>
            </a:pPr>
            <a:fld id="{7E6301CB-089A-4061-8BBB-88783F2240A8}" type="slidenum">
              <a:rPr lang="en-US" sz="1200">
                <a:solidFill>
                  <a:schemeClr val="tx1">
                    <a:alpha val="60000"/>
                  </a:schemeClr>
                </a:solidFill>
                <a:cs typeface="+mn-cs"/>
              </a:rPr>
              <a:pPr>
                <a:spcAft>
                  <a:spcPts val="600"/>
                </a:spcAft>
              </a:pPr>
              <a:t>3</a:t>
            </a:fld>
            <a:endParaRPr lang="en-US" sz="1200" dirty="0">
              <a:solidFill>
                <a:schemeClr val="tx1">
                  <a:alpha val="60000"/>
                </a:schemeClr>
              </a:solidFill>
              <a:cs typeface="+mn-cs"/>
            </a:endParaRP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1614732C-6717-E557-5749-FF73B59D33F9}"/>
              </a:ext>
            </a:extLst>
          </p:cNvPr>
          <p:cNvGraphicFramePr>
            <a:graphicFrameLocks noGrp="1"/>
          </p:cNvGraphicFramePr>
          <p:nvPr>
            <p:ph sz="quarter" idx="13"/>
            <p:extLst>
              <p:ext uri="{D42A27DB-BD31-4B8C-83A1-F6EECF244321}">
                <p14:modId xmlns:p14="http://schemas.microsoft.com/office/powerpoint/2010/main" val="292986550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0198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90DC04-3360-4EDC-7688-BBB30C6C0928}"/>
              </a:ext>
            </a:extLst>
          </p:cNvPr>
          <p:cNvSpPr>
            <a:spLocks noGrp="1"/>
          </p:cNvSpPr>
          <p:nvPr>
            <p:ph type="sldNum" sz="quarter" idx="12"/>
          </p:nvPr>
        </p:nvSpPr>
        <p:spPr/>
        <p:txBody>
          <a:bodyPr/>
          <a:lstStyle/>
          <a:p>
            <a:fld id="{BEED455F-700D-BA4B-B3F6-B4E03929F5E0}" type="slidenum">
              <a:rPr lang="en-US" smtClean="0"/>
              <a:pPr/>
              <a:t>30</a:t>
            </a:fld>
            <a:endParaRPr lang="en-US" dirty="0"/>
          </a:p>
        </p:txBody>
      </p:sp>
      <p:sp>
        <p:nvSpPr>
          <p:cNvPr id="3" name="Title 2">
            <a:extLst>
              <a:ext uri="{FF2B5EF4-FFF2-40B4-BE49-F238E27FC236}">
                <a16:creationId xmlns:a16="http://schemas.microsoft.com/office/drawing/2014/main" id="{1F81CB27-AA78-51D8-3196-704A503E6757}"/>
              </a:ext>
            </a:extLst>
          </p:cNvPr>
          <p:cNvSpPr>
            <a:spLocks noGrp="1"/>
          </p:cNvSpPr>
          <p:nvPr>
            <p:ph type="title"/>
          </p:nvPr>
        </p:nvSpPr>
        <p:spPr/>
        <p:txBody>
          <a:bodyPr/>
          <a:lstStyle/>
          <a:p>
            <a:r>
              <a:rPr lang="en-US" sz="3600" dirty="0"/>
              <a:t>GPMS data entry for Recertification</a:t>
            </a:r>
            <a:endParaRPr lang="en-US" dirty="0"/>
          </a:p>
        </p:txBody>
      </p:sp>
      <p:sp>
        <p:nvSpPr>
          <p:cNvPr id="6" name="Rectangle 2">
            <a:extLst>
              <a:ext uri="{FF2B5EF4-FFF2-40B4-BE49-F238E27FC236}">
                <a16:creationId xmlns:a16="http://schemas.microsoft.com/office/drawing/2014/main" id="{7211267D-480C-4E11-A09B-3CADD807EE9D}"/>
              </a:ext>
            </a:extLst>
          </p:cNvPr>
          <p:cNvSpPr>
            <a:spLocks noChangeArrowheads="1"/>
          </p:cNvSpPr>
          <p:nvPr/>
        </p:nvSpPr>
        <p:spPr bwMode="auto">
          <a:xfrm>
            <a:off x="471055" y="1545360"/>
            <a:ext cx="1945609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Open up MY TASKS and click on </a:t>
            </a:r>
            <a:r>
              <a:rPr kumimoji="0" lang="en-US" altLang="en-US" sz="25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+show filters</a:t>
            </a:r>
            <a:endParaRPr kumimoji="0" lang="en-US" altLang="en-US" sz="25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descr="A screenshot of a computer&#10;&#10;Description automatically generated">
            <a:extLst>
              <a:ext uri="{FF2B5EF4-FFF2-40B4-BE49-F238E27FC236}">
                <a16:creationId xmlns:a16="http://schemas.microsoft.com/office/drawing/2014/main" id="{5C04F81C-7D44-E9E1-2B01-BAEC6ECAF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54" y="2095545"/>
            <a:ext cx="9494981" cy="50666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1F1BF16-3958-C0FC-1D36-CA8816E8EEA6}"/>
              </a:ext>
            </a:extLst>
          </p:cNvPr>
          <p:cNvSpPr/>
          <p:nvPr/>
        </p:nvSpPr>
        <p:spPr>
          <a:xfrm>
            <a:off x="739833" y="4008403"/>
            <a:ext cx="1812174" cy="1063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C39EBC7-440C-5867-734D-51D90AF15CF9}"/>
              </a:ext>
            </a:extLst>
          </p:cNvPr>
          <p:cNvSpPr/>
          <p:nvPr/>
        </p:nvSpPr>
        <p:spPr>
          <a:xfrm>
            <a:off x="739832" y="4558588"/>
            <a:ext cx="1812174" cy="1063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2D41A6-57E7-4D5C-94FD-EE5D443F6CEF}"/>
              </a:ext>
            </a:extLst>
          </p:cNvPr>
          <p:cNvSpPr/>
          <p:nvPr/>
        </p:nvSpPr>
        <p:spPr>
          <a:xfrm>
            <a:off x="739832" y="5030868"/>
            <a:ext cx="1812174" cy="1063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AB23E5-3507-252B-643E-CA07B6353543}"/>
              </a:ext>
            </a:extLst>
          </p:cNvPr>
          <p:cNvSpPr/>
          <p:nvPr/>
        </p:nvSpPr>
        <p:spPr>
          <a:xfrm>
            <a:off x="739831" y="5581053"/>
            <a:ext cx="1812174" cy="1063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9C5FC3-C4E4-C4B5-5DD7-7C28E0313795}"/>
              </a:ext>
            </a:extLst>
          </p:cNvPr>
          <p:cNvSpPr/>
          <p:nvPr/>
        </p:nvSpPr>
        <p:spPr>
          <a:xfrm>
            <a:off x="739830" y="6131238"/>
            <a:ext cx="1812174" cy="1063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701A530-2A22-B88D-4B28-0C1B04E7D2EA}"/>
              </a:ext>
            </a:extLst>
          </p:cNvPr>
          <p:cNvSpPr/>
          <p:nvPr/>
        </p:nvSpPr>
        <p:spPr>
          <a:xfrm>
            <a:off x="739829" y="6603518"/>
            <a:ext cx="1812174" cy="779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08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D23C2-8A58-CE5D-FC1D-DAF96EF1B876}"/>
              </a:ext>
            </a:extLst>
          </p:cNvPr>
          <p:cNvSpPr>
            <a:spLocks noGrp="1"/>
          </p:cNvSpPr>
          <p:nvPr>
            <p:ph type="sldNum" sz="quarter" idx="12"/>
          </p:nvPr>
        </p:nvSpPr>
        <p:spPr/>
        <p:txBody>
          <a:bodyPr/>
          <a:lstStyle/>
          <a:p>
            <a:fld id="{BEED455F-700D-BA4B-B3F6-B4E03929F5E0}" type="slidenum">
              <a:rPr lang="en-US" smtClean="0"/>
              <a:pPr/>
              <a:t>31</a:t>
            </a:fld>
            <a:endParaRPr lang="en-US" dirty="0"/>
          </a:p>
        </p:txBody>
      </p:sp>
      <p:sp>
        <p:nvSpPr>
          <p:cNvPr id="3" name="Title 2">
            <a:extLst>
              <a:ext uri="{FF2B5EF4-FFF2-40B4-BE49-F238E27FC236}">
                <a16:creationId xmlns:a16="http://schemas.microsoft.com/office/drawing/2014/main" id="{39AA64DC-E78F-A638-9D37-9B34AF7E711D}"/>
              </a:ext>
            </a:extLst>
          </p:cNvPr>
          <p:cNvSpPr>
            <a:spLocks noGrp="1"/>
          </p:cNvSpPr>
          <p:nvPr>
            <p:ph type="title"/>
          </p:nvPr>
        </p:nvSpPr>
        <p:spPr/>
        <p:txBody>
          <a:bodyPr/>
          <a:lstStyle/>
          <a:p>
            <a:r>
              <a:rPr lang="en-US" sz="3600" dirty="0"/>
              <a:t>GPMS data entry for Recertification</a:t>
            </a:r>
            <a:endParaRPr lang="en-US" dirty="0"/>
          </a:p>
        </p:txBody>
      </p:sp>
      <p:sp>
        <p:nvSpPr>
          <p:cNvPr id="4" name="Rectangle 2">
            <a:extLst>
              <a:ext uri="{FF2B5EF4-FFF2-40B4-BE49-F238E27FC236}">
                <a16:creationId xmlns:a16="http://schemas.microsoft.com/office/drawing/2014/main" id="{90EAE721-40DE-C5F8-C7C3-B9B75519D7AB}"/>
              </a:ext>
            </a:extLst>
          </p:cNvPr>
          <p:cNvSpPr>
            <a:spLocks noChangeArrowheads="1"/>
          </p:cNvSpPr>
          <p:nvPr/>
        </p:nvSpPr>
        <p:spPr bwMode="auto">
          <a:xfrm>
            <a:off x="424871" y="1553175"/>
            <a:ext cx="17316997"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Enter Grantee and Sub Grantee and hit SEARCH</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 descr="A screenshot of a computer&#10;&#10;Description automatically generated">
            <a:extLst>
              <a:ext uri="{FF2B5EF4-FFF2-40B4-BE49-F238E27FC236}">
                <a16:creationId xmlns:a16="http://schemas.microsoft.com/office/drawing/2014/main" id="{38122AFB-C34A-38D2-FC65-D136A0685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55" y="1970116"/>
            <a:ext cx="9242545" cy="48878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1E378CF-441A-6D56-DCFD-59E093A2690F}"/>
              </a:ext>
            </a:extLst>
          </p:cNvPr>
          <p:cNvSpPr>
            <a:spLocks noChangeArrowheads="1"/>
          </p:cNvSpPr>
          <p:nvPr/>
        </p:nvSpPr>
        <p:spPr bwMode="auto">
          <a:xfrm>
            <a:off x="424872" y="5650923"/>
            <a:ext cx="17316997" cy="44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9E83542F-6590-47F2-0580-72C8844CA7EC}"/>
              </a:ext>
            </a:extLst>
          </p:cNvPr>
          <p:cNvSpPr/>
          <p:nvPr/>
        </p:nvSpPr>
        <p:spPr>
          <a:xfrm flipV="1">
            <a:off x="1030778" y="5849485"/>
            <a:ext cx="1753986" cy="1120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B05F1E-8F23-7E79-DC4A-9E0551F24F87}"/>
              </a:ext>
            </a:extLst>
          </p:cNvPr>
          <p:cNvSpPr/>
          <p:nvPr/>
        </p:nvSpPr>
        <p:spPr>
          <a:xfrm>
            <a:off x="1030778" y="6349909"/>
            <a:ext cx="1753986" cy="1007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456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D23C2-8A58-CE5D-FC1D-DAF96EF1B876}"/>
              </a:ext>
            </a:extLst>
          </p:cNvPr>
          <p:cNvSpPr>
            <a:spLocks noGrp="1"/>
          </p:cNvSpPr>
          <p:nvPr>
            <p:ph type="sldNum" sz="quarter" idx="12"/>
          </p:nvPr>
        </p:nvSpPr>
        <p:spPr/>
        <p:txBody>
          <a:bodyPr/>
          <a:lstStyle/>
          <a:p>
            <a:fld id="{BEED455F-700D-BA4B-B3F6-B4E03929F5E0}" type="slidenum">
              <a:rPr lang="en-US" smtClean="0"/>
              <a:pPr/>
              <a:t>32</a:t>
            </a:fld>
            <a:endParaRPr lang="en-US" dirty="0"/>
          </a:p>
        </p:txBody>
      </p:sp>
      <p:sp>
        <p:nvSpPr>
          <p:cNvPr id="3" name="Title 2">
            <a:extLst>
              <a:ext uri="{FF2B5EF4-FFF2-40B4-BE49-F238E27FC236}">
                <a16:creationId xmlns:a16="http://schemas.microsoft.com/office/drawing/2014/main" id="{39AA64DC-E78F-A638-9D37-9B34AF7E711D}"/>
              </a:ext>
            </a:extLst>
          </p:cNvPr>
          <p:cNvSpPr>
            <a:spLocks noGrp="1"/>
          </p:cNvSpPr>
          <p:nvPr>
            <p:ph type="title"/>
          </p:nvPr>
        </p:nvSpPr>
        <p:spPr/>
        <p:txBody>
          <a:bodyPr/>
          <a:lstStyle/>
          <a:p>
            <a:r>
              <a:rPr lang="en-US" sz="3600" dirty="0"/>
              <a:t>GPMS data entry for Recertification</a:t>
            </a:r>
            <a:endParaRPr lang="en-US" dirty="0"/>
          </a:p>
        </p:txBody>
      </p:sp>
      <p:sp>
        <p:nvSpPr>
          <p:cNvPr id="4" name="Rectangle 2">
            <a:extLst>
              <a:ext uri="{FF2B5EF4-FFF2-40B4-BE49-F238E27FC236}">
                <a16:creationId xmlns:a16="http://schemas.microsoft.com/office/drawing/2014/main" id="{361CD7EB-8025-27E3-4EDE-B3EC1EBA4E86}"/>
              </a:ext>
            </a:extLst>
          </p:cNvPr>
          <p:cNvSpPr>
            <a:spLocks noChangeArrowheads="1"/>
          </p:cNvSpPr>
          <p:nvPr/>
        </p:nvSpPr>
        <p:spPr bwMode="auto">
          <a:xfrm>
            <a:off x="397162" y="1466941"/>
            <a:ext cx="9780789"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Scroll down to name of job seeker to be approved and RIGHT click on the name.  A new tab will open up at the top</a:t>
            </a: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1" descr="A screenshot of a computer&#10;&#10;Description automatically generated">
            <a:extLst>
              <a:ext uri="{FF2B5EF4-FFF2-40B4-BE49-F238E27FC236}">
                <a16:creationId xmlns:a16="http://schemas.microsoft.com/office/drawing/2014/main" id="{D3859E0E-75C7-FB4F-970D-A533988DE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363" y="2220788"/>
            <a:ext cx="8388927" cy="46372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9C430C1-1948-649B-DD0C-1CC94CC8C580}"/>
              </a:ext>
            </a:extLst>
          </p:cNvPr>
          <p:cNvSpPr>
            <a:spLocks noChangeArrowheads="1"/>
          </p:cNvSpPr>
          <p:nvPr/>
        </p:nvSpPr>
        <p:spPr bwMode="auto">
          <a:xfrm>
            <a:off x="1318491" y="6264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E2B7AB03-0959-898C-00AC-F51D2BFC3E56}"/>
              </a:ext>
            </a:extLst>
          </p:cNvPr>
          <p:cNvSpPr/>
          <p:nvPr/>
        </p:nvSpPr>
        <p:spPr>
          <a:xfrm>
            <a:off x="1388225" y="3054927"/>
            <a:ext cx="2227811" cy="748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F16A7E-EB40-FB29-9F3C-0DCCDA10ABC0}"/>
              </a:ext>
            </a:extLst>
          </p:cNvPr>
          <p:cNvSpPr/>
          <p:nvPr/>
        </p:nvSpPr>
        <p:spPr>
          <a:xfrm>
            <a:off x="1396538" y="3857105"/>
            <a:ext cx="2227811" cy="748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4CB723-BBCD-1294-71A9-3CAA1A3977AB}"/>
              </a:ext>
            </a:extLst>
          </p:cNvPr>
          <p:cNvSpPr/>
          <p:nvPr/>
        </p:nvSpPr>
        <p:spPr>
          <a:xfrm>
            <a:off x="1396538" y="6168044"/>
            <a:ext cx="756458" cy="962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194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3ACF68-7FFC-1338-6518-82A41A86F6F4}"/>
              </a:ext>
            </a:extLst>
          </p:cNvPr>
          <p:cNvSpPr>
            <a:spLocks noGrp="1"/>
          </p:cNvSpPr>
          <p:nvPr>
            <p:ph type="sldNum" sz="quarter" idx="12"/>
          </p:nvPr>
        </p:nvSpPr>
        <p:spPr/>
        <p:txBody>
          <a:bodyPr/>
          <a:lstStyle/>
          <a:p>
            <a:fld id="{BEED455F-700D-BA4B-B3F6-B4E03929F5E0}" type="slidenum">
              <a:rPr lang="en-US" smtClean="0"/>
              <a:pPr/>
              <a:t>33</a:t>
            </a:fld>
            <a:endParaRPr lang="en-US" dirty="0"/>
          </a:p>
        </p:txBody>
      </p:sp>
      <p:sp>
        <p:nvSpPr>
          <p:cNvPr id="3" name="Title 2">
            <a:extLst>
              <a:ext uri="{FF2B5EF4-FFF2-40B4-BE49-F238E27FC236}">
                <a16:creationId xmlns:a16="http://schemas.microsoft.com/office/drawing/2014/main" id="{AC113A03-C413-4CC4-11B4-117F6FF99126}"/>
              </a:ext>
            </a:extLst>
          </p:cNvPr>
          <p:cNvSpPr>
            <a:spLocks noGrp="1"/>
          </p:cNvSpPr>
          <p:nvPr>
            <p:ph type="title"/>
          </p:nvPr>
        </p:nvSpPr>
        <p:spPr/>
        <p:txBody>
          <a:bodyPr/>
          <a:lstStyle/>
          <a:p>
            <a:r>
              <a:rPr lang="en-US" sz="3600" dirty="0"/>
              <a:t>GPMS data entry for Recertification</a:t>
            </a:r>
            <a:endParaRPr lang="en-US" dirty="0"/>
          </a:p>
        </p:txBody>
      </p:sp>
      <p:pic>
        <p:nvPicPr>
          <p:cNvPr id="4097" name="Picture 1" descr="A screenshot of a computer&#10;&#10;Description automatically generated">
            <a:extLst>
              <a:ext uri="{FF2B5EF4-FFF2-40B4-BE49-F238E27FC236}">
                <a16:creationId xmlns:a16="http://schemas.microsoft.com/office/drawing/2014/main" id="{FDC7FD8F-AAD9-A8DA-B3E9-5C0D6F8D3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007" y="2108419"/>
            <a:ext cx="9054193" cy="4749581"/>
          </a:xfrm>
          <a:prstGeom prst="rect">
            <a:avLst/>
          </a:prstGeom>
          <a:noFill/>
          <a:extLst>
            <a:ext uri="{909E8E84-426E-40DD-AFC4-6F175D3DCCD1}">
              <a14:hiddenFill xmlns:a14="http://schemas.microsoft.com/office/drawing/2010/main">
                <a:solidFill>
                  <a:srgbClr val="FFFFFF"/>
                </a:solidFill>
              </a14:hiddenFill>
            </a:ext>
          </a:extLst>
        </p:spPr>
      </p:pic>
      <p:sp>
        <p:nvSpPr>
          <p:cNvPr id="4" name="Ink 1">
            <a:extLst>
              <a:ext uri="{FF2B5EF4-FFF2-40B4-BE49-F238E27FC236}">
                <a16:creationId xmlns:a16="http://schemas.microsoft.com/office/drawing/2014/main" id="{C4464F62-7057-C6FE-5087-6AD1D4240957}"/>
              </a:ext>
            </a:extLst>
          </p:cNvPr>
          <p:cNvSpPr>
            <a:spLocks noRot="1" noChangeAspect="1" noEditPoints="1" noChangeArrowheads="1" noChangeShapeType="1" noTextEdit="1"/>
          </p:cNvSpPr>
          <p:nvPr/>
        </p:nvSpPr>
        <p:spPr bwMode="auto">
          <a:xfrm>
            <a:off x="1063171" y="2825795"/>
            <a:ext cx="369888" cy="173038"/>
          </a:xfrm>
          <a:prstGeom prst="rect">
            <a:avLst/>
          </a:prstGeom>
          <a:noFill/>
          <a:ln w="18000" cap="rnd"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3">
            <a:extLst>
              <a:ext uri="{FF2B5EF4-FFF2-40B4-BE49-F238E27FC236}">
                <a16:creationId xmlns:a16="http://schemas.microsoft.com/office/drawing/2014/main" id="{BE207F1C-8324-F02A-C6C4-391189986F6F}"/>
              </a:ext>
            </a:extLst>
          </p:cNvPr>
          <p:cNvSpPr>
            <a:spLocks noChangeArrowheads="1"/>
          </p:cNvSpPr>
          <p:nvPr/>
        </p:nvSpPr>
        <p:spPr bwMode="auto">
          <a:xfrm>
            <a:off x="383721" y="1537544"/>
            <a:ext cx="9199763"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Click on the new tab the case will open.  Click on</a:t>
            </a:r>
            <a:r>
              <a:rPr kumimoji="0" lang="en-US" altLang="en-US" sz="25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Recertification</a:t>
            </a: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6B7C91BE-F59D-1FD9-01C9-F6C18DD3708A}"/>
              </a:ext>
            </a:extLst>
          </p:cNvPr>
          <p:cNvSpPr>
            <a:spLocks noChangeArrowheads="1"/>
          </p:cNvSpPr>
          <p:nvPr/>
        </p:nvSpPr>
        <p:spPr bwMode="auto">
          <a:xfrm>
            <a:off x="383721" y="2143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Arrow: Down 15">
            <a:extLst>
              <a:ext uri="{FF2B5EF4-FFF2-40B4-BE49-F238E27FC236}">
                <a16:creationId xmlns:a16="http://schemas.microsoft.com/office/drawing/2014/main" id="{F1C2FA37-887C-2BAD-4925-DE1D578CE4A6}"/>
              </a:ext>
            </a:extLst>
          </p:cNvPr>
          <p:cNvSpPr/>
          <p:nvPr/>
        </p:nvSpPr>
        <p:spPr>
          <a:xfrm>
            <a:off x="2115910" y="2788993"/>
            <a:ext cx="187779" cy="3429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56CE7D-0A3F-C5BD-CC5A-E3CBB5974418}"/>
              </a:ext>
            </a:extLst>
          </p:cNvPr>
          <p:cNvSpPr/>
          <p:nvPr/>
        </p:nvSpPr>
        <p:spPr>
          <a:xfrm>
            <a:off x="1063171" y="3992336"/>
            <a:ext cx="455386" cy="489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72777E-FBE8-D081-D5E2-930AE3131A58}"/>
              </a:ext>
            </a:extLst>
          </p:cNvPr>
          <p:cNvSpPr/>
          <p:nvPr/>
        </p:nvSpPr>
        <p:spPr>
          <a:xfrm>
            <a:off x="3943350" y="3992336"/>
            <a:ext cx="538843" cy="489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580D9C-82EF-D972-AF90-5165EA884020}"/>
              </a:ext>
            </a:extLst>
          </p:cNvPr>
          <p:cNvSpPr/>
          <p:nvPr/>
        </p:nvSpPr>
        <p:spPr>
          <a:xfrm>
            <a:off x="1063171" y="4327072"/>
            <a:ext cx="455386" cy="489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253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3ACF68-7FFC-1338-6518-82A41A86F6F4}"/>
              </a:ext>
            </a:extLst>
          </p:cNvPr>
          <p:cNvSpPr>
            <a:spLocks noGrp="1"/>
          </p:cNvSpPr>
          <p:nvPr>
            <p:ph type="sldNum" sz="quarter" idx="12"/>
          </p:nvPr>
        </p:nvSpPr>
        <p:spPr/>
        <p:txBody>
          <a:bodyPr/>
          <a:lstStyle/>
          <a:p>
            <a:fld id="{BEED455F-700D-BA4B-B3F6-B4E03929F5E0}" type="slidenum">
              <a:rPr lang="en-US" smtClean="0"/>
              <a:pPr/>
              <a:t>34</a:t>
            </a:fld>
            <a:endParaRPr lang="en-US" dirty="0"/>
          </a:p>
        </p:txBody>
      </p:sp>
      <p:sp>
        <p:nvSpPr>
          <p:cNvPr id="3" name="Title 2">
            <a:extLst>
              <a:ext uri="{FF2B5EF4-FFF2-40B4-BE49-F238E27FC236}">
                <a16:creationId xmlns:a16="http://schemas.microsoft.com/office/drawing/2014/main" id="{AC113A03-C413-4CC4-11B4-117F6FF99126}"/>
              </a:ext>
            </a:extLst>
          </p:cNvPr>
          <p:cNvSpPr>
            <a:spLocks noGrp="1"/>
          </p:cNvSpPr>
          <p:nvPr>
            <p:ph type="title"/>
          </p:nvPr>
        </p:nvSpPr>
        <p:spPr/>
        <p:txBody>
          <a:bodyPr/>
          <a:lstStyle/>
          <a:p>
            <a:r>
              <a:rPr lang="en-US" sz="3600" dirty="0"/>
              <a:t>GPMS data entry for Recertification</a:t>
            </a:r>
            <a:endParaRPr lang="en-US" dirty="0"/>
          </a:p>
        </p:txBody>
      </p:sp>
      <p:sp>
        <p:nvSpPr>
          <p:cNvPr id="4" name="Rectangle 2">
            <a:extLst>
              <a:ext uri="{FF2B5EF4-FFF2-40B4-BE49-F238E27FC236}">
                <a16:creationId xmlns:a16="http://schemas.microsoft.com/office/drawing/2014/main" id="{66B6E758-9D40-DC0C-E49B-A4B37E21543C}"/>
              </a:ext>
            </a:extLst>
          </p:cNvPr>
          <p:cNvSpPr>
            <a:spLocks noChangeArrowheads="1"/>
          </p:cNvSpPr>
          <p:nvPr/>
        </p:nvSpPr>
        <p:spPr bwMode="auto">
          <a:xfrm>
            <a:off x="1779778" y="1373933"/>
            <a:ext cx="8200065"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Recertification approval page will open.  Click on EDIT </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1" name="Picture 1" descr="A screenshot of a computer&#10;&#10;Description automatically generated">
            <a:extLst>
              <a:ext uri="{FF2B5EF4-FFF2-40B4-BE49-F238E27FC236}">
                <a16:creationId xmlns:a16="http://schemas.microsoft.com/office/drawing/2014/main" id="{FA60307D-C469-7A4B-84DF-CFC23E375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91" y="1874470"/>
            <a:ext cx="9376641" cy="498353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Down 4">
            <a:extLst>
              <a:ext uri="{FF2B5EF4-FFF2-40B4-BE49-F238E27FC236}">
                <a16:creationId xmlns:a16="http://schemas.microsoft.com/office/drawing/2014/main" id="{9B23BD98-3818-89B1-FC66-E884E84CCA6D}"/>
              </a:ext>
            </a:extLst>
          </p:cNvPr>
          <p:cNvSpPr/>
          <p:nvPr/>
        </p:nvSpPr>
        <p:spPr>
          <a:xfrm>
            <a:off x="9303575" y="4309085"/>
            <a:ext cx="191489" cy="2465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69F822-C05F-7EE0-8DAB-A3C5302B2D8C}"/>
              </a:ext>
            </a:extLst>
          </p:cNvPr>
          <p:cNvSpPr/>
          <p:nvPr/>
        </p:nvSpPr>
        <p:spPr>
          <a:xfrm>
            <a:off x="1314450" y="3543300"/>
            <a:ext cx="530679" cy="489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7775CC-1660-EB73-B2CE-C12E4ED76316}"/>
              </a:ext>
            </a:extLst>
          </p:cNvPr>
          <p:cNvSpPr/>
          <p:nvPr/>
        </p:nvSpPr>
        <p:spPr>
          <a:xfrm>
            <a:off x="3600450" y="3543300"/>
            <a:ext cx="710293" cy="489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FB4BBF-566F-6428-8C29-17DCA88DAAD9}"/>
              </a:ext>
            </a:extLst>
          </p:cNvPr>
          <p:cNvSpPr/>
          <p:nvPr/>
        </p:nvSpPr>
        <p:spPr>
          <a:xfrm>
            <a:off x="8172450" y="3535136"/>
            <a:ext cx="438150" cy="571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B32391-2238-BA80-8C2C-8EC2F7D7416A}"/>
              </a:ext>
            </a:extLst>
          </p:cNvPr>
          <p:cNvSpPr/>
          <p:nvPr/>
        </p:nvSpPr>
        <p:spPr>
          <a:xfrm>
            <a:off x="1314450" y="2449286"/>
            <a:ext cx="1077686" cy="1796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713F3A-126B-70AF-1886-E33DCECD22F1}"/>
              </a:ext>
            </a:extLst>
          </p:cNvPr>
          <p:cNvSpPr/>
          <p:nvPr/>
        </p:nvSpPr>
        <p:spPr>
          <a:xfrm>
            <a:off x="3094264" y="2473779"/>
            <a:ext cx="710293" cy="1551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631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90DC04-3360-4EDC-7688-BBB30C6C0928}"/>
              </a:ext>
            </a:extLst>
          </p:cNvPr>
          <p:cNvSpPr>
            <a:spLocks noGrp="1"/>
          </p:cNvSpPr>
          <p:nvPr>
            <p:ph type="sldNum" sz="quarter" idx="12"/>
          </p:nvPr>
        </p:nvSpPr>
        <p:spPr/>
        <p:txBody>
          <a:bodyPr/>
          <a:lstStyle/>
          <a:p>
            <a:fld id="{BEED455F-700D-BA4B-B3F6-B4E03929F5E0}" type="slidenum">
              <a:rPr lang="en-US" smtClean="0"/>
              <a:pPr/>
              <a:t>35</a:t>
            </a:fld>
            <a:endParaRPr lang="en-US" dirty="0"/>
          </a:p>
        </p:txBody>
      </p:sp>
      <p:sp>
        <p:nvSpPr>
          <p:cNvPr id="3" name="Title 2">
            <a:extLst>
              <a:ext uri="{FF2B5EF4-FFF2-40B4-BE49-F238E27FC236}">
                <a16:creationId xmlns:a16="http://schemas.microsoft.com/office/drawing/2014/main" id="{1F81CB27-AA78-51D8-3196-704A503E6757}"/>
              </a:ext>
            </a:extLst>
          </p:cNvPr>
          <p:cNvSpPr>
            <a:spLocks noGrp="1"/>
          </p:cNvSpPr>
          <p:nvPr>
            <p:ph type="title"/>
          </p:nvPr>
        </p:nvSpPr>
        <p:spPr/>
        <p:txBody>
          <a:bodyPr/>
          <a:lstStyle/>
          <a:p>
            <a:r>
              <a:rPr lang="en-US" sz="3600" dirty="0"/>
              <a:t>GPMS data entry for Recertification</a:t>
            </a:r>
            <a:endParaRPr lang="en-US" dirty="0"/>
          </a:p>
        </p:txBody>
      </p:sp>
      <p:pic>
        <p:nvPicPr>
          <p:cNvPr id="7" name="Picture 6">
            <a:extLst>
              <a:ext uri="{FF2B5EF4-FFF2-40B4-BE49-F238E27FC236}">
                <a16:creationId xmlns:a16="http://schemas.microsoft.com/office/drawing/2014/main" id="{896547DD-4880-1D6C-5CE7-0E855C66928A}"/>
              </a:ext>
            </a:extLst>
          </p:cNvPr>
          <p:cNvPicPr>
            <a:picLocks noChangeAspect="1"/>
          </p:cNvPicPr>
          <p:nvPr/>
        </p:nvPicPr>
        <p:blipFill>
          <a:blip r:embed="rId2"/>
          <a:stretch>
            <a:fillRect/>
          </a:stretch>
        </p:blipFill>
        <p:spPr>
          <a:xfrm>
            <a:off x="-2852" y="2176470"/>
            <a:ext cx="12192000" cy="3470350"/>
          </a:xfrm>
          <a:prstGeom prst="rect">
            <a:avLst/>
          </a:prstGeom>
        </p:spPr>
      </p:pic>
    </p:spTree>
    <p:extLst>
      <p:ext uri="{BB962C8B-B14F-4D97-AF65-F5344CB8AC3E}">
        <p14:creationId xmlns:p14="http://schemas.microsoft.com/office/powerpoint/2010/main" val="2555579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2FE0FA-9157-EED6-EF25-1104EAC34CAD}"/>
              </a:ext>
            </a:extLst>
          </p:cNvPr>
          <p:cNvSpPr>
            <a:spLocks noGrp="1"/>
          </p:cNvSpPr>
          <p:nvPr>
            <p:ph type="sldNum" sz="quarter" idx="12"/>
          </p:nvPr>
        </p:nvSpPr>
        <p:spPr/>
        <p:txBody>
          <a:bodyPr/>
          <a:lstStyle/>
          <a:p>
            <a:fld id="{BEED455F-700D-BA4B-B3F6-B4E03929F5E0}" type="slidenum">
              <a:rPr lang="en-US" smtClean="0"/>
              <a:pPr/>
              <a:t>36</a:t>
            </a:fld>
            <a:endParaRPr lang="en-US" dirty="0"/>
          </a:p>
        </p:txBody>
      </p:sp>
      <p:sp>
        <p:nvSpPr>
          <p:cNvPr id="3" name="Title 2">
            <a:extLst>
              <a:ext uri="{FF2B5EF4-FFF2-40B4-BE49-F238E27FC236}">
                <a16:creationId xmlns:a16="http://schemas.microsoft.com/office/drawing/2014/main" id="{7B643970-9C19-5FEA-5FDC-7C354669B5F1}"/>
              </a:ext>
            </a:extLst>
          </p:cNvPr>
          <p:cNvSpPr>
            <a:spLocks noGrp="1"/>
          </p:cNvSpPr>
          <p:nvPr>
            <p:ph type="title"/>
          </p:nvPr>
        </p:nvSpPr>
        <p:spPr/>
        <p:txBody>
          <a:bodyPr/>
          <a:lstStyle/>
          <a:p>
            <a:r>
              <a:rPr lang="en-US" sz="3600" dirty="0"/>
              <a:t>GPMS data entry for Recertification</a:t>
            </a:r>
            <a:endParaRPr lang="en-US" dirty="0"/>
          </a:p>
        </p:txBody>
      </p:sp>
      <p:sp>
        <p:nvSpPr>
          <p:cNvPr id="4" name="Rectangle 2">
            <a:extLst>
              <a:ext uri="{FF2B5EF4-FFF2-40B4-BE49-F238E27FC236}">
                <a16:creationId xmlns:a16="http://schemas.microsoft.com/office/drawing/2014/main" id="{95E5265A-506D-0ED8-90F7-F7CB717791A1}"/>
              </a:ext>
            </a:extLst>
          </p:cNvPr>
          <p:cNvSpPr>
            <a:spLocks noChangeArrowheads="1"/>
          </p:cNvSpPr>
          <p:nvPr/>
        </p:nvSpPr>
        <p:spPr bwMode="auto">
          <a:xfrm>
            <a:off x="1280160" y="1462575"/>
            <a:ext cx="941000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Scroll to the bottom to </a:t>
            </a:r>
            <a:r>
              <a:rPr kumimoji="0" lang="en-US" altLang="en-US" sz="25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Recertification Signature</a:t>
            </a: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and if all information is correct, click on YES. </a:t>
            </a:r>
            <a:endParaRPr kumimoji="0" lang="en-US" altLang="en-US" sz="2500" b="0" i="0" u="none" strike="noStrike" cap="none" normalizeH="0" baseline="0" dirty="0">
              <a:ln>
                <a:noFill/>
              </a:ln>
              <a:solidFill>
                <a:schemeClr val="tx1"/>
              </a:solidFill>
              <a:effectLst/>
              <a:latin typeface="Arial" panose="020B0604020202020204" pitchFamily="34" charset="0"/>
            </a:endParaRPr>
          </a:p>
        </p:txBody>
      </p:sp>
      <p:pic>
        <p:nvPicPr>
          <p:cNvPr id="7169" name="Picture 1" descr="A white background with black lines&#10;&#10;Description automatically generated">
            <a:extLst>
              <a:ext uri="{FF2B5EF4-FFF2-40B4-BE49-F238E27FC236}">
                <a16:creationId xmlns:a16="http://schemas.microsoft.com/office/drawing/2014/main" id="{9BF8694D-C620-A2A0-EED8-061261D4A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684" y="2435587"/>
            <a:ext cx="9635028" cy="26645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662717F-9869-1C7E-899E-34D20362D4A2}"/>
              </a:ext>
            </a:extLst>
          </p:cNvPr>
          <p:cNvSpPr>
            <a:spLocks noChangeArrowheads="1"/>
          </p:cNvSpPr>
          <p:nvPr/>
        </p:nvSpPr>
        <p:spPr bwMode="auto">
          <a:xfrm>
            <a:off x="2086495" y="5985825"/>
            <a:ext cx="646439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After clicking on YES, click SAVE &amp; CONTINUE</a:t>
            </a:r>
            <a:endParaRPr kumimoji="0" lang="en-US" altLang="en-US" sz="25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6240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2FE0FA-9157-EED6-EF25-1104EAC34CAD}"/>
              </a:ext>
            </a:extLst>
          </p:cNvPr>
          <p:cNvSpPr>
            <a:spLocks noGrp="1"/>
          </p:cNvSpPr>
          <p:nvPr>
            <p:ph type="sldNum" sz="quarter" idx="12"/>
          </p:nvPr>
        </p:nvSpPr>
        <p:spPr/>
        <p:txBody>
          <a:bodyPr/>
          <a:lstStyle/>
          <a:p>
            <a:fld id="{BEED455F-700D-BA4B-B3F6-B4E03929F5E0}" type="slidenum">
              <a:rPr lang="en-US" smtClean="0"/>
              <a:pPr/>
              <a:t>37</a:t>
            </a:fld>
            <a:endParaRPr lang="en-US" dirty="0"/>
          </a:p>
        </p:txBody>
      </p:sp>
      <p:sp>
        <p:nvSpPr>
          <p:cNvPr id="3" name="Title 2">
            <a:extLst>
              <a:ext uri="{FF2B5EF4-FFF2-40B4-BE49-F238E27FC236}">
                <a16:creationId xmlns:a16="http://schemas.microsoft.com/office/drawing/2014/main" id="{7B643970-9C19-5FEA-5FDC-7C354669B5F1}"/>
              </a:ext>
            </a:extLst>
          </p:cNvPr>
          <p:cNvSpPr>
            <a:spLocks noGrp="1"/>
          </p:cNvSpPr>
          <p:nvPr>
            <p:ph type="title"/>
          </p:nvPr>
        </p:nvSpPr>
        <p:spPr/>
        <p:txBody>
          <a:bodyPr/>
          <a:lstStyle/>
          <a:p>
            <a:r>
              <a:rPr lang="en-US" sz="3600" dirty="0"/>
              <a:t>GPMS data entry for Recertification</a:t>
            </a:r>
            <a:endParaRPr lang="en-US" dirty="0"/>
          </a:p>
        </p:txBody>
      </p:sp>
      <p:sp>
        <p:nvSpPr>
          <p:cNvPr id="4" name="Rectangle 2">
            <a:extLst>
              <a:ext uri="{FF2B5EF4-FFF2-40B4-BE49-F238E27FC236}">
                <a16:creationId xmlns:a16="http://schemas.microsoft.com/office/drawing/2014/main" id="{C704F813-1B60-2AD9-0F59-60EB56E0558C}"/>
              </a:ext>
            </a:extLst>
          </p:cNvPr>
          <p:cNvSpPr>
            <a:spLocks noChangeArrowheads="1"/>
          </p:cNvSpPr>
          <p:nvPr/>
        </p:nvSpPr>
        <p:spPr bwMode="auto">
          <a:xfrm>
            <a:off x="2032000" y="1326712"/>
            <a:ext cx="963862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It will open a </a:t>
            </a:r>
            <a:r>
              <a:rPr kumimoji="0" lang="en-US" altLang="en-US" sz="25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Summary Page</a:t>
            </a: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for you to submit the Recertification.  Click on </a:t>
            </a:r>
            <a:r>
              <a:rPr kumimoji="0" lang="en-US" altLang="en-US" sz="25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SUBMIT</a:t>
            </a:r>
            <a:r>
              <a:rPr kumimoji="0" lang="en-US" altLang="en-US" sz="25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the bottom</a:t>
            </a: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3" name="Picture 1" descr="A screenshot of a computer&#10;&#10;Description automatically generated">
            <a:extLst>
              <a:ext uri="{FF2B5EF4-FFF2-40B4-BE49-F238E27FC236}">
                <a16:creationId xmlns:a16="http://schemas.microsoft.com/office/drawing/2014/main" id="{4E3E9FA2-624D-DF03-1A63-9E6BA5D0A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781" y="2189686"/>
            <a:ext cx="9018990" cy="46683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2106F85-FF6D-8CF0-3BB0-E3B2ECABD096}"/>
              </a:ext>
            </a:extLst>
          </p:cNvPr>
          <p:cNvSpPr>
            <a:spLocks noChangeArrowheads="1"/>
          </p:cNvSpPr>
          <p:nvPr/>
        </p:nvSpPr>
        <p:spPr bwMode="auto">
          <a:xfrm>
            <a:off x="1671781" y="50408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5504BCA2-4C56-7430-DAE2-2D543834B1A9}"/>
              </a:ext>
            </a:extLst>
          </p:cNvPr>
          <p:cNvSpPr/>
          <p:nvPr/>
        </p:nvSpPr>
        <p:spPr>
          <a:xfrm>
            <a:off x="1787236" y="2876204"/>
            <a:ext cx="515389" cy="581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E1A28F-44E5-DAB7-B0C4-6C6EFA4058E9}"/>
              </a:ext>
            </a:extLst>
          </p:cNvPr>
          <p:cNvSpPr/>
          <p:nvPr/>
        </p:nvSpPr>
        <p:spPr>
          <a:xfrm>
            <a:off x="3973484" y="2876204"/>
            <a:ext cx="515389" cy="581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54EAF8-55FA-EE57-A8CC-E03BAB6C5B61}"/>
              </a:ext>
            </a:extLst>
          </p:cNvPr>
          <p:cNvSpPr/>
          <p:nvPr/>
        </p:nvSpPr>
        <p:spPr>
          <a:xfrm>
            <a:off x="8370916" y="2876204"/>
            <a:ext cx="423949" cy="581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654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2FE0FA-9157-EED6-EF25-1104EAC34CAD}"/>
              </a:ext>
            </a:extLst>
          </p:cNvPr>
          <p:cNvSpPr>
            <a:spLocks noGrp="1"/>
          </p:cNvSpPr>
          <p:nvPr>
            <p:ph type="sldNum" sz="quarter" idx="12"/>
          </p:nvPr>
        </p:nvSpPr>
        <p:spPr/>
        <p:txBody>
          <a:bodyPr/>
          <a:lstStyle/>
          <a:p>
            <a:fld id="{BEED455F-700D-BA4B-B3F6-B4E03929F5E0}" type="slidenum">
              <a:rPr lang="en-US" smtClean="0"/>
              <a:pPr/>
              <a:t>38</a:t>
            </a:fld>
            <a:endParaRPr lang="en-US" dirty="0"/>
          </a:p>
        </p:txBody>
      </p:sp>
      <p:sp>
        <p:nvSpPr>
          <p:cNvPr id="3" name="Title 2">
            <a:extLst>
              <a:ext uri="{FF2B5EF4-FFF2-40B4-BE49-F238E27FC236}">
                <a16:creationId xmlns:a16="http://schemas.microsoft.com/office/drawing/2014/main" id="{7B643970-9C19-5FEA-5FDC-7C354669B5F1}"/>
              </a:ext>
            </a:extLst>
          </p:cNvPr>
          <p:cNvSpPr>
            <a:spLocks noGrp="1"/>
          </p:cNvSpPr>
          <p:nvPr>
            <p:ph type="title"/>
          </p:nvPr>
        </p:nvSpPr>
        <p:spPr/>
        <p:txBody>
          <a:bodyPr/>
          <a:lstStyle/>
          <a:p>
            <a:r>
              <a:rPr lang="en-US" sz="3600" dirty="0"/>
              <a:t>GPMS data entry for Recertification</a:t>
            </a:r>
            <a:endParaRPr lang="en-US" dirty="0"/>
          </a:p>
        </p:txBody>
      </p:sp>
      <p:sp>
        <p:nvSpPr>
          <p:cNvPr id="4" name="Rectangle 2">
            <a:extLst>
              <a:ext uri="{FF2B5EF4-FFF2-40B4-BE49-F238E27FC236}">
                <a16:creationId xmlns:a16="http://schemas.microsoft.com/office/drawing/2014/main" id="{5AFF2706-FF24-832D-94D7-3B358A771567}"/>
              </a:ext>
            </a:extLst>
          </p:cNvPr>
          <p:cNvSpPr>
            <a:spLocks noChangeArrowheads="1"/>
          </p:cNvSpPr>
          <p:nvPr/>
        </p:nvSpPr>
        <p:spPr bwMode="auto">
          <a:xfrm>
            <a:off x="224443" y="1466941"/>
            <a:ext cx="11306246"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 page comes up asking if you are sure you want to submit the form?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If you want to change anything, click NO   You may then go back and make any changes, or choos</a:t>
            </a:r>
            <a:r>
              <a:rPr lang="en-US" altLang="en-US" sz="2000" dirty="0">
                <a:latin typeface="Aptos" panose="020B0004020202020204" pitchFamily="34" charset="0"/>
                <a:ea typeface="Aptos" panose="020B0004020202020204" pitchFamily="34" charset="0"/>
                <a:cs typeface="Times New Roman" panose="02020603050405020304" pitchFamily="18" charset="0"/>
              </a:rPr>
              <a:t>e why they are no longer eligible</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If you are sure everything is good, click YES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7" name="Picture 1" descr="A screenshot of a computer&#10;&#10;Description automatically generated">
            <a:extLst>
              <a:ext uri="{FF2B5EF4-FFF2-40B4-BE49-F238E27FC236}">
                <a16:creationId xmlns:a16="http://schemas.microsoft.com/office/drawing/2014/main" id="{168047C0-F6DA-CB49-33B9-3915E1FCC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09" y="3129166"/>
            <a:ext cx="10930314" cy="36704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0E310AA-A15D-1DF9-94B7-52D17EBB32AE}"/>
              </a:ext>
            </a:extLst>
          </p:cNvPr>
          <p:cNvSpPr>
            <a:spLocks noChangeArrowheads="1"/>
          </p:cNvSpPr>
          <p:nvPr/>
        </p:nvSpPr>
        <p:spPr bwMode="auto">
          <a:xfrm>
            <a:off x="0" y="2317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17ECA32C-EB20-E83C-B4A7-89A0F8E95876}"/>
              </a:ext>
            </a:extLst>
          </p:cNvPr>
          <p:cNvSpPr/>
          <p:nvPr/>
        </p:nvSpPr>
        <p:spPr>
          <a:xfrm>
            <a:off x="530679" y="4041321"/>
            <a:ext cx="571500" cy="571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D3FA54-20CC-DDFE-908D-3AD446F911F3}"/>
              </a:ext>
            </a:extLst>
          </p:cNvPr>
          <p:cNvSpPr/>
          <p:nvPr/>
        </p:nvSpPr>
        <p:spPr>
          <a:xfrm>
            <a:off x="3151414" y="4041321"/>
            <a:ext cx="571500" cy="571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F2B0F3-BB35-E3E6-A3EE-CB4A90CB0D04}"/>
              </a:ext>
            </a:extLst>
          </p:cNvPr>
          <p:cNvSpPr/>
          <p:nvPr/>
        </p:nvSpPr>
        <p:spPr>
          <a:xfrm>
            <a:off x="8409214" y="4041321"/>
            <a:ext cx="375557" cy="571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58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90DC04-3360-4EDC-7688-BBB30C6C0928}"/>
              </a:ext>
            </a:extLst>
          </p:cNvPr>
          <p:cNvSpPr>
            <a:spLocks noGrp="1"/>
          </p:cNvSpPr>
          <p:nvPr>
            <p:ph type="sldNum" sz="quarter" idx="12"/>
          </p:nvPr>
        </p:nvSpPr>
        <p:spPr/>
        <p:txBody>
          <a:bodyPr/>
          <a:lstStyle/>
          <a:p>
            <a:fld id="{BEED455F-700D-BA4B-B3F6-B4E03929F5E0}" type="slidenum">
              <a:rPr lang="en-US" smtClean="0"/>
              <a:pPr/>
              <a:t>39</a:t>
            </a:fld>
            <a:endParaRPr lang="en-US" dirty="0"/>
          </a:p>
        </p:txBody>
      </p:sp>
      <p:sp>
        <p:nvSpPr>
          <p:cNvPr id="3" name="Title 2">
            <a:extLst>
              <a:ext uri="{FF2B5EF4-FFF2-40B4-BE49-F238E27FC236}">
                <a16:creationId xmlns:a16="http://schemas.microsoft.com/office/drawing/2014/main" id="{1F81CB27-AA78-51D8-3196-704A503E6757}"/>
              </a:ext>
            </a:extLst>
          </p:cNvPr>
          <p:cNvSpPr>
            <a:spLocks noGrp="1"/>
          </p:cNvSpPr>
          <p:nvPr>
            <p:ph type="title"/>
          </p:nvPr>
        </p:nvSpPr>
        <p:spPr/>
        <p:txBody>
          <a:bodyPr/>
          <a:lstStyle/>
          <a:p>
            <a:r>
              <a:rPr lang="en-US" sz="3600" dirty="0"/>
              <a:t>GPMS data entry for Recertification</a:t>
            </a:r>
            <a:endParaRPr lang="en-US" dirty="0"/>
          </a:p>
        </p:txBody>
      </p:sp>
      <p:pic>
        <p:nvPicPr>
          <p:cNvPr id="5" name="Picture 4">
            <a:extLst>
              <a:ext uri="{FF2B5EF4-FFF2-40B4-BE49-F238E27FC236}">
                <a16:creationId xmlns:a16="http://schemas.microsoft.com/office/drawing/2014/main" id="{AD7300B5-D143-CE52-D832-B3473F616C37}"/>
              </a:ext>
            </a:extLst>
          </p:cNvPr>
          <p:cNvPicPr>
            <a:picLocks noChangeAspect="1"/>
          </p:cNvPicPr>
          <p:nvPr/>
        </p:nvPicPr>
        <p:blipFill>
          <a:blip r:embed="rId2"/>
          <a:stretch>
            <a:fillRect/>
          </a:stretch>
        </p:blipFill>
        <p:spPr>
          <a:xfrm>
            <a:off x="835348" y="1473891"/>
            <a:ext cx="10145541" cy="5437507"/>
          </a:xfrm>
          <a:prstGeom prst="rect">
            <a:avLst/>
          </a:prstGeom>
        </p:spPr>
      </p:pic>
      <p:sp>
        <p:nvSpPr>
          <p:cNvPr id="4" name="Rectangle 3">
            <a:extLst>
              <a:ext uri="{FF2B5EF4-FFF2-40B4-BE49-F238E27FC236}">
                <a16:creationId xmlns:a16="http://schemas.microsoft.com/office/drawing/2014/main" id="{17171871-38B9-708D-6186-ECBB1DD3ED13}"/>
              </a:ext>
            </a:extLst>
          </p:cNvPr>
          <p:cNvSpPr/>
          <p:nvPr/>
        </p:nvSpPr>
        <p:spPr>
          <a:xfrm>
            <a:off x="1387929" y="4188279"/>
            <a:ext cx="669471" cy="1551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0D25FEC-CDEF-5A99-2966-A3E2091F06B1}"/>
              </a:ext>
            </a:extLst>
          </p:cNvPr>
          <p:cNvSpPr/>
          <p:nvPr/>
        </p:nvSpPr>
        <p:spPr>
          <a:xfrm>
            <a:off x="2530929" y="4195229"/>
            <a:ext cx="1526721" cy="1551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27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3" name="Title 2">
            <a:extLst>
              <a:ext uri="{FF2B5EF4-FFF2-40B4-BE49-F238E27FC236}">
                <a16:creationId xmlns:a16="http://schemas.microsoft.com/office/drawing/2014/main" id="{70C7BF3B-4E87-40FD-8D34-10C543437BF5}"/>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defTabSz="914400"/>
            <a:r>
              <a:rPr lang="en-US" sz="4100" kern="1200" dirty="0">
                <a:solidFill>
                  <a:srgbClr val="FFFFFF"/>
                </a:solidFill>
                <a:latin typeface="+mj-lt"/>
                <a:ea typeface="+mj-ea"/>
                <a:cs typeface="+mj-cs"/>
              </a:rPr>
              <a:t>The Center for Workforce Inclusion’s Annual Recertification Process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ontserrat" panose="00000500000000000000" pitchFamily="2" charset="0"/>
            </a:endParaRPr>
          </a:p>
        </p:txBody>
      </p:sp>
      <p:sp>
        <p:nvSpPr>
          <p:cNvPr id="4" name="Content Placeholder 3">
            <a:extLst>
              <a:ext uri="{FF2B5EF4-FFF2-40B4-BE49-F238E27FC236}">
                <a16:creationId xmlns:a16="http://schemas.microsoft.com/office/drawing/2014/main" id="{87CAE3C1-FFF0-4813-8D7A-A8913C38A68E}"/>
              </a:ext>
            </a:extLst>
          </p:cNvPr>
          <p:cNvSpPr>
            <a:spLocks noGrp="1"/>
          </p:cNvSpPr>
          <p:nvPr>
            <p:ph sz="quarter" idx="13"/>
          </p:nvPr>
        </p:nvSpPr>
        <p:spPr>
          <a:xfrm>
            <a:off x="4447308" y="591344"/>
            <a:ext cx="6906491" cy="5585619"/>
          </a:xfrm>
        </p:spPr>
        <p:txBody>
          <a:bodyPr vert="horz" lIns="91440" tIns="45720" rIns="91440" bIns="45720" rtlCol="0" anchor="ctr">
            <a:normAutofit/>
          </a:bodyPr>
          <a:lstStyle/>
          <a:p>
            <a:pPr indent="-228600" defTabSz="914400"/>
            <a:r>
              <a:rPr lang="en-US" sz="2000" dirty="0">
                <a:cs typeface="+mn-cs"/>
              </a:rPr>
              <a:t>To streamline Recertification and ensure compliance amongst our large subgrantee network, the Center for Workforce Inclusion has instituted a defined period when all Recertifications must take place each Program Year.</a:t>
            </a:r>
          </a:p>
          <a:p>
            <a:pPr indent="-228600" defTabSz="914400"/>
            <a:r>
              <a:rPr lang="en-US" sz="2000" dirty="0">
                <a:cs typeface="+mn-cs"/>
              </a:rPr>
              <a:t>Every Center for Workforce Inclusion subgrantee must conduct all Recertifications between </a:t>
            </a:r>
            <a:r>
              <a:rPr lang="en-US" sz="2000" b="1" dirty="0">
                <a:cs typeface="+mn-cs"/>
              </a:rPr>
              <a:t>August   1 – September 30, 2024.</a:t>
            </a:r>
          </a:p>
          <a:p>
            <a:pPr lvl="1" indent="-228600" defTabSz="914400"/>
            <a:r>
              <a:rPr lang="en-US" sz="2000" dirty="0">
                <a:cs typeface="+mn-cs"/>
              </a:rPr>
              <a:t>This time frame allows us to complete the process shortly after the start of the Program Year (July 1) and collect and record the data required to obtain credit for the Most-in-Need performance measure.</a:t>
            </a:r>
          </a:p>
          <a:p>
            <a:pPr indent="-228600" defTabSz="914400"/>
            <a:endParaRPr lang="en-US" dirty="0">
              <a:cs typeface="+mn-cs"/>
            </a:endParaRPr>
          </a:p>
        </p:txBody>
      </p:sp>
      <p:sp>
        <p:nvSpPr>
          <p:cNvPr id="2" name="Slide Number Placeholder 1">
            <a:extLst>
              <a:ext uri="{FF2B5EF4-FFF2-40B4-BE49-F238E27FC236}">
                <a16:creationId xmlns:a16="http://schemas.microsoft.com/office/drawing/2014/main" id="{52EF4891-DD01-4FFA-9C07-C8691566FF0C}"/>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7E6301CB-089A-4061-8BBB-88783F2240A8}" type="slidenum">
              <a:rPr lang="en-US" sz="1200" smtClean="0">
                <a:cs typeface="+mn-cs"/>
              </a:rPr>
              <a:pPr>
                <a:spcAft>
                  <a:spcPts val="600"/>
                </a:spcAft>
              </a:pPr>
              <a:t>4</a:t>
            </a:fld>
            <a:endParaRPr lang="en-US" sz="1200" dirty="0">
              <a:cs typeface="+mn-cs"/>
            </a:endParaRPr>
          </a:p>
        </p:txBody>
      </p:sp>
    </p:spTree>
    <p:extLst>
      <p:ext uri="{BB962C8B-B14F-4D97-AF65-F5344CB8AC3E}">
        <p14:creationId xmlns:p14="http://schemas.microsoft.com/office/powerpoint/2010/main" val="1661703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3D20-BEDA-349E-FEB0-E7E749ACF29A}"/>
              </a:ext>
            </a:extLst>
          </p:cNvPr>
          <p:cNvSpPr>
            <a:spLocks noGrp="1"/>
          </p:cNvSpPr>
          <p:nvPr>
            <p:ph type="ctrTitle"/>
          </p:nvPr>
        </p:nvSpPr>
        <p:spPr/>
        <p:txBody>
          <a:bodyPr/>
          <a:lstStyle/>
          <a:p>
            <a:r>
              <a:rPr lang="en-US" dirty="0"/>
              <a:t>Commonly Asked Recertification Questions</a:t>
            </a:r>
          </a:p>
        </p:txBody>
      </p:sp>
    </p:spTree>
    <p:extLst>
      <p:ext uri="{BB962C8B-B14F-4D97-AF65-F5344CB8AC3E}">
        <p14:creationId xmlns:p14="http://schemas.microsoft.com/office/powerpoint/2010/main" val="1424261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5C4330-C44A-435E-8E7B-CF183E4CB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1" name="Rectangle 10">
            <a:extLst>
              <a:ext uri="{FF2B5EF4-FFF2-40B4-BE49-F238E27FC236}">
                <a16:creationId xmlns:a16="http://schemas.microsoft.com/office/drawing/2014/main" id="{16B9FAF4-4B18-4D7E-AF38-5EDDA8A6A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3" name="Content Placeholder 2">
            <a:extLst>
              <a:ext uri="{FF2B5EF4-FFF2-40B4-BE49-F238E27FC236}">
                <a16:creationId xmlns:a16="http://schemas.microsoft.com/office/drawing/2014/main" id="{40D406A9-75BD-4016-ABBE-BDAE2C7FC9B2}"/>
              </a:ext>
            </a:extLst>
          </p:cNvPr>
          <p:cNvSpPr>
            <a:spLocks noGrp="1"/>
          </p:cNvSpPr>
          <p:nvPr>
            <p:ph idx="1"/>
          </p:nvPr>
        </p:nvSpPr>
        <p:spPr>
          <a:xfrm>
            <a:off x="757711" y="851496"/>
            <a:ext cx="4813749" cy="5504854"/>
          </a:xfrm>
        </p:spPr>
        <p:txBody>
          <a:bodyPr vert="horz" lIns="91440" tIns="45720" rIns="91440" bIns="45720" rtlCol="0" anchor="ctr">
            <a:normAutofit/>
          </a:bodyPr>
          <a:lstStyle/>
          <a:p>
            <a:pPr marL="0" indent="0">
              <a:buNone/>
              <a:defRPr/>
            </a:pPr>
            <a:r>
              <a:rPr lang="en-US" sz="2000" b="1" dirty="0">
                <a:cs typeface="Arial"/>
              </a:rPr>
              <a:t>Question 1: </a:t>
            </a:r>
          </a:p>
          <a:p>
            <a:pPr marL="0" indent="0">
              <a:buNone/>
              <a:defRPr/>
            </a:pPr>
            <a:r>
              <a:rPr lang="en-US" sz="2000" b="1" dirty="0">
                <a:cs typeface="Arial"/>
              </a:rPr>
              <a:t>For job seekers who receive Social Security Disability Income (SSD(), should this income benefit be counted when they turn 65?</a:t>
            </a:r>
          </a:p>
          <a:p>
            <a:pPr marL="0" indent="0">
              <a:buNone/>
              <a:defRPr/>
            </a:pPr>
            <a:endParaRPr lang="en-US" sz="2000" b="1" dirty="0"/>
          </a:p>
          <a:p>
            <a:pPr marL="0" indent="0">
              <a:buNone/>
              <a:defRPr/>
            </a:pPr>
            <a:r>
              <a:rPr lang="en-US" sz="2000" b="1" dirty="0">
                <a:cs typeface="Arial"/>
              </a:rPr>
              <a:t>Answer:</a:t>
            </a:r>
          </a:p>
          <a:p>
            <a:pPr marL="0" indent="0">
              <a:buNone/>
              <a:defRPr/>
            </a:pPr>
            <a:r>
              <a:rPr lang="en-US" sz="2000" b="1" dirty="0">
                <a:cs typeface="Arial"/>
              </a:rPr>
              <a:t>No. </a:t>
            </a:r>
          </a:p>
          <a:p>
            <a:pPr>
              <a:defRPr/>
            </a:pPr>
            <a:r>
              <a:rPr lang="en-US" sz="2000" dirty="0">
                <a:cs typeface="Arial"/>
              </a:rPr>
              <a:t>SSDI benefits convert to Retirement Benefits the month the job seeker reaches Full Retirement Age.</a:t>
            </a:r>
          </a:p>
          <a:p>
            <a:pPr>
              <a:defRPr/>
            </a:pPr>
            <a:r>
              <a:rPr lang="en-US" sz="2000" b="1" dirty="0">
                <a:cs typeface="Arial"/>
              </a:rPr>
              <a:t>The Full Retirement Age is no longer 65.</a:t>
            </a:r>
            <a:endParaRPr lang="en-US" sz="2000" b="1" dirty="0">
              <a:highlight>
                <a:srgbClr val="FFFF00"/>
              </a:highlight>
              <a:cs typeface="Arial"/>
            </a:endParaRPr>
          </a:p>
          <a:p>
            <a:endParaRPr lang="en-US" sz="2000" dirty="0">
              <a:solidFill>
                <a:srgbClr val="595959"/>
              </a:solidFill>
            </a:endParaRPr>
          </a:p>
        </p:txBody>
      </p:sp>
      <p:sp>
        <p:nvSpPr>
          <p:cNvPr id="4" name="Slide Number Placeholder 3">
            <a:extLst>
              <a:ext uri="{FF2B5EF4-FFF2-40B4-BE49-F238E27FC236}">
                <a16:creationId xmlns:a16="http://schemas.microsoft.com/office/drawing/2014/main" id="{C359A0F1-85D7-4B17-AAA4-CDB008D70BEB}"/>
              </a:ext>
            </a:extLst>
          </p:cNvPr>
          <p:cNvSpPr>
            <a:spLocks noGrp="1"/>
          </p:cNvSpPr>
          <p:nvPr>
            <p:ph type="sldNum" sz="quarter" idx="12"/>
          </p:nvPr>
        </p:nvSpPr>
        <p:spPr>
          <a:xfrm>
            <a:off x="9180576" y="6356350"/>
            <a:ext cx="2743200" cy="365125"/>
          </a:xfrm>
        </p:spPr>
        <p:txBody>
          <a:bodyPr>
            <a:normAutofit/>
          </a:bodyPr>
          <a:lstStyle/>
          <a:p>
            <a:pPr>
              <a:spcAft>
                <a:spcPts val="600"/>
              </a:spcAft>
            </a:pPr>
            <a:fld id="{BEED455F-700D-BA4B-B3F6-B4E03929F5E0}" type="slidenum">
              <a:rPr lang="en-US" sz="900">
                <a:solidFill>
                  <a:srgbClr val="595959"/>
                </a:solidFill>
              </a:rPr>
              <a:pPr>
                <a:spcAft>
                  <a:spcPts val="600"/>
                </a:spcAft>
              </a:pPr>
              <a:t>41</a:t>
            </a:fld>
            <a:endParaRPr lang="en-US" sz="900" dirty="0">
              <a:solidFill>
                <a:srgbClr val="595959"/>
              </a:solidFill>
            </a:endParaRPr>
          </a:p>
        </p:txBody>
      </p:sp>
      <p:graphicFrame>
        <p:nvGraphicFramePr>
          <p:cNvPr id="6" name="Table 5">
            <a:extLst>
              <a:ext uri="{FF2B5EF4-FFF2-40B4-BE49-F238E27FC236}">
                <a16:creationId xmlns:a16="http://schemas.microsoft.com/office/drawing/2014/main" id="{69AB1CB4-6F3A-1828-CEB5-32256922A019}"/>
              </a:ext>
            </a:extLst>
          </p:cNvPr>
          <p:cNvGraphicFramePr>
            <a:graphicFrameLocks noGrp="1"/>
          </p:cNvGraphicFramePr>
          <p:nvPr>
            <p:extLst>
              <p:ext uri="{D42A27DB-BD31-4B8C-83A1-F6EECF244321}">
                <p14:modId xmlns:p14="http://schemas.microsoft.com/office/powerpoint/2010/main" val="689804569"/>
              </p:ext>
            </p:extLst>
          </p:nvPr>
        </p:nvGraphicFramePr>
        <p:xfrm>
          <a:off x="6535942" y="1311612"/>
          <a:ext cx="5387834" cy="5120640"/>
        </p:xfrm>
        <a:graphic>
          <a:graphicData uri="http://schemas.openxmlformats.org/drawingml/2006/table">
            <a:tbl>
              <a:tblPr firstRow="1" lastRow="1" bandRow="1">
                <a:tableStyleId>{5C22544A-7EE6-4342-B048-85BDC9FD1C3A}</a:tableStyleId>
              </a:tblPr>
              <a:tblGrid>
                <a:gridCol w="1908291">
                  <a:extLst>
                    <a:ext uri="{9D8B030D-6E8A-4147-A177-3AD203B41FA5}">
                      <a16:colId xmlns:a16="http://schemas.microsoft.com/office/drawing/2014/main" val="3499862821"/>
                    </a:ext>
                  </a:extLst>
                </a:gridCol>
                <a:gridCol w="3479543">
                  <a:extLst>
                    <a:ext uri="{9D8B030D-6E8A-4147-A177-3AD203B41FA5}">
                      <a16:colId xmlns:a16="http://schemas.microsoft.com/office/drawing/2014/main" val="3388409287"/>
                    </a:ext>
                  </a:extLst>
                </a:gridCol>
              </a:tblGrid>
              <a:tr h="364295">
                <a:tc>
                  <a:txBody>
                    <a:bodyPr/>
                    <a:lstStyle/>
                    <a:p>
                      <a:r>
                        <a:rPr lang="en-US" sz="1800" dirty="0">
                          <a:latin typeface="Montserrat" panose="00000500000000000000" pitchFamily="2" charset="0"/>
                        </a:rPr>
                        <a:t>Birth Year</a:t>
                      </a:r>
                    </a:p>
                  </a:txBody>
                  <a:tcPr>
                    <a:solidFill>
                      <a:schemeClr val="tx2"/>
                    </a:solidFill>
                  </a:tcPr>
                </a:tc>
                <a:tc>
                  <a:txBody>
                    <a:bodyPr/>
                    <a:lstStyle/>
                    <a:p>
                      <a:r>
                        <a:rPr lang="en-US" sz="1800" dirty="0">
                          <a:solidFill>
                            <a:schemeClr val="bg1"/>
                          </a:solidFill>
                          <a:latin typeface="Montserrat" panose="00000500000000000000" pitchFamily="2" charset="0"/>
                        </a:rPr>
                        <a:t>Full Retirement Age</a:t>
                      </a:r>
                    </a:p>
                  </a:txBody>
                  <a:tcPr>
                    <a:solidFill>
                      <a:schemeClr val="tx2"/>
                    </a:solidFill>
                  </a:tcPr>
                </a:tc>
                <a:extLst>
                  <a:ext uri="{0D108BD9-81ED-4DB2-BD59-A6C34878D82A}">
                    <a16:rowId xmlns:a16="http://schemas.microsoft.com/office/drawing/2014/main" val="1772794030"/>
                  </a:ext>
                </a:extLst>
              </a:tr>
              <a:tr h="359304">
                <a:tc>
                  <a:txBody>
                    <a:bodyPr/>
                    <a:lstStyle/>
                    <a:p>
                      <a:r>
                        <a:rPr lang="en-US" sz="1800" dirty="0">
                          <a:latin typeface="Montserrat" panose="00000500000000000000" pitchFamily="2" charset="0"/>
                        </a:rPr>
                        <a:t>1937</a:t>
                      </a:r>
                    </a:p>
                  </a:txBody>
                  <a:tcPr>
                    <a:solidFill>
                      <a:schemeClr val="tx2">
                        <a:lumMod val="20000"/>
                        <a:lumOff val="80000"/>
                      </a:schemeClr>
                    </a:solidFill>
                  </a:tcPr>
                </a:tc>
                <a:tc>
                  <a:txBody>
                    <a:bodyPr/>
                    <a:lstStyle/>
                    <a:p>
                      <a:r>
                        <a:rPr lang="en-US" sz="1800" dirty="0">
                          <a:latin typeface="Montserrat" panose="00000500000000000000" pitchFamily="2" charset="0"/>
                        </a:rPr>
                        <a:t>65</a:t>
                      </a:r>
                    </a:p>
                  </a:txBody>
                  <a:tcPr>
                    <a:solidFill>
                      <a:schemeClr val="tx2">
                        <a:lumMod val="20000"/>
                        <a:lumOff val="80000"/>
                      </a:schemeClr>
                    </a:solidFill>
                  </a:tcPr>
                </a:tc>
                <a:extLst>
                  <a:ext uri="{0D108BD9-81ED-4DB2-BD59-A6C34878D82A}">
                    <a16:rowId xmlns:a16="http://schemas.microsoft.com/office/drawing/2014/main" val="1698804206"/>
                  </a:ext>
                </a:extLst>
              </a:tr>
              <a:tr h="364295">
                <a:tc>
                  <a:txBody>
                    <a:bodyPr/>
                    <a:lstStyle/>
                    <a:p>
                      <a:r>
                        <a:rPr lang="en-US" sz="1800" dirty="0">
                          <a:latin typeface="Montserrat" panose="00000500000000000000" pitchFamily="2" charset="0"/>
                        </a:rPr>
                        <a:t>1938</a:t>
                      </a:r>
                    </a:p>
                  </a:txBody>
                  <a:tcPr>
                    <a:solidFill>
                      <a:schemeClr val="tx2">
                        <a:lumMod val="40000"/>
                        <a:lumOff val="60000"/>
                      </a:schemeClr>
                    </a:solidFill>
                  </a:tcPr>
                </a:tc>
                <a:tc>
                  <a:txBody>
                    <a:bodyPr/>
                    <a:lstStyle/>
                    <a:p>
                      <a:r>
                        <a:rPr lang="en-US" sz="1800" dirty="0">
                          <a:latin typeface="Montserrat" panose="00000500000000000000" pitchFamily="2" charset="0"/>
                        </a:rPr>
                        <a:t>65 and 2 months</a:t>
                      </a:r>
                    </a:p>
                  </a:txBody>
                  <a:tcPr>
                    <a:solidFill>
                      <a:schemeClr val="tx2">
                        <a:lumMod val="40000"/>
                        <a:lumOff val="60000"/>
                      </a:schemeClr>
                    </a:solidFill>
                  </a:tcPr>
                </a:tc>
                <a:extLst>
                  <a:ext uri="{0D108BD9-81ED-4DB2-BD59-A6C34878D82A}">
                    <a16:rowId xmlns:a16="http://schemas.microsoft.com/office/drawing/2014/main" val="4204393840"/>
                  </a:ext>
                </a:extLst>
              </a:tr>
              <a:tr h="364295">
                <a:tc>
                  <a:txBody>
                    <a:bodyPr/>
                    <a:lstStyle/>
                    <a:p>
                      <a:r>
                        <a:rPr lang="en-US" sz="1800" dirty="0">
                          <a:latin typeface="Montserrat" panose="00000500000000000000" pitchFamily="2" charset="0"/>
                        </a:rPr>
                        <a:t>1939</a:t>
                      </a:r>
                    </a:p>
                  </a:txBody>
                  <a:tcPr>
                    <a:solidFill>
                      <a:schemeClr val="tx2">
                        <a:lumMod val="20000"/>
                        <a:lumOff val="80000"/>
                      </a:schemeClr>
                    </a:solidFill>
                  </a:tcPr>
                </a:tc>
                <a:tc>
                  <a:txBody>
                    <a:bodyPr/>
                    <a:lstStyle/>
                    <a:p>
                      <a:r>
                        <a:rPr lang="en-US" sz="1800" dirty="0">
                          <a:latin typeface="Montserrat" panose="00000500000000000000" pitchFamily="2" charset="0"/>
                        </a:rPr>
                        <a:t>65 and 4 months</a:t>
                      </a:r>
                    </a:p>
                  </a:txBody>
                  <a:tcPr>
                    <a:solidFill>
                      <a:schemeClr val="tx2">
                        <a:lumMod val="20000"/>
                        <a:lumOff val="80000"/>
                      </a:schemeClr>
                    </a:solidFill>
                  </a:tcPr>
                </a:tc>
                <a:extLst>
                  <a:ext uri="{0D108BD9-81ED-4DB2-BD59-A6C34878D82A}">
                    <a16:rowId xmlns:a16="http://schemas.microsoft.com/office/drawing/2014/main" val="127159586"/>
                  </a:ext>
                </a:extLst>
              </a:tr>
              <a:tr h="364295">
                <a:tc>
                  <a:txBody>
                    <a:bodyPr/>
                    <a:lstStyle/>
                    <a:p>
                      <a:r>
                        <a:rPr lang="en-US" sz="1800" dirty="0">
                          <a:latin typeface="Montserrat" panose="00000500000000000000" pitchFamily="2" charset="0"/>
                        </a:rPr>
                        <a:t>1940</a:t>
                      </a:r>
                    </a:p>
                  </a:txBody>
                  <a:tcPr>
                    <a:solidFill>
                      <a:schemeClr val="tx2">
                        <a:lumMod val="40000"/>
                        <a:lumOff val="60000"/>
                      </a:schemeClr>
                    </a:solidFill>
                  </a:tcPr>
                </a:tc>
                <a:tc>
                  <a:txBody>
                    <a:bodyPr/>
                    <a:lstStyle/>
                    <a:p>
                      <a:r>
                        <a:rPr lang="en-US" sz="1800" dirty="0">
                          <a:latin typeface="Montserrat" panose="00000500000000000000" pitchFamily="2" charset="0"/>
                        </a:rPr>
                        <a:t>65 and 6 months</a:t>
                      </a:r>
                    </a:p>
                  </a:txBody>
                  <a:tcPr>
                    <a:solidFill>
                      <a:schemeClr val="tx2">
                        <a:lumMod val="40000"/>
                        <a:lumOff val="60000"/>
                      </a:schemeClr>
                    </a:solidFill>
                  </a:tcPr>
                </a:tc>
                <a:extLst>
                  <a:ext uri="{0D108BD9-81ED-4DB2-BD59-A6C34878D82A}">
                    <a16:rowId xmlns:a16="http://schemas.microsoft.com/office/drawing/2014/main" val="4101853602"/>
                  </a:ext>
                </a:extLst>
              </a:tr>
              <a:tr h="364295">
                <a:tc>
                  <a:txBody>
                    <a:bodyPr/>
                    <a:lstStyle/>
                    <a:p>
                      <a:r>
                        <a:rPr lang="en-US" sz="1800" dirty="0">
                          <a:latin typeface="Montserrat" panose="00000500000000000000" pitchFamily="2" charset="0"/>
                        </a:rPr>
                        <a:t>1941</a:t>
                      </a:r>
                    </a:p>
                  </a:txBody>
                  <a:tcPr>
                    <a:solidFill>
                      <a:schemeClr val="tx2">
                        <a:lumMod val="20000"/>
                        <a:lumOff val="80000"/>
                      </a:schemeClr>
                    </a:solidFill>
                  </a:tcPr>
                </a:tc>
                <a:tc>
                  <a:txBody>
                    <a:bodyPr/>
                    <a:lstStyle/>
                    <a:p>
                      <a:r>
                        <a:rPr lang="en-US" sz="1800" dirty="0">
                          <a:latin typeface="Montserrat" panose="00000500000000000000" pitchFamily="2" charset="0"/>
                        </a:rPr>
                        <a:t>65 and 8 months</a:t>
                      </a:r>
                    </a:p>
                  </a:txBody>
                  <a:tcPr>
                    <a:solidFill>
                      <a:schemeClr val="tx2">
                        <a:lumMod val="20000"/>
                        <a:lumOff val="80000"/>
                      </a:schemeClr>
                    </a:solidFill>
                  </a:tcPr>
                </a:tc>
                <a:extLst>
                  <a:ext uri="{0D108BD9-81ED-4DB2-BD59-A6C34878D82A}">
                    <a16:rowId xmlns:a16="http://schemas.microsoft.com/office/drawing/2014/main" val="1737008765"/>
                  </a:ext>
                </a:extLst>
              </a:tr>
              <a:tr h="364295">
                <a:tc>
                  <a:txBody>
                    <a:bodyPr/>
                    <a:lstStyle/>
                    <a:p>
                      <a:r>
                        <a:rPr lang="en-US" sz="1800" dirty="0">
                          <a:latin typeface="Montserrat" panose="00000500000000000000" pitchFamily="2" charset="0"/>
                        </a:rPr>
                        <a:t>1942</a:t>
                      </a:r>
                    </a:p>
                  </a:txBody>
                  <a:tcPr>
                    <a:solidFill>
                      <a:schemeClr val="tx2">
                        <a:lumMod val="40000"/>
                        <a:lumOff val="60000"/>
                      </a:schemeClr>
                    </a:solidFill>
                  </a:tcPr>
                </a:tc>
                <a:tc>
                  <a:txBody>
                    <a:bodyPr/>
                    <a:lstStyle/>
                    <a:p>
                      <a:r>
                        <a:rPr lang="en-US" sz="1800" dirty="0">
                          <a:latin typeface="Montserrat" panose="00000500000000000000" pitchFamily="2" charset="0"/>
                        </a:rPr>
                        <a:t>65 and 10 months</a:t>
                      </a:r>
                    </a:p>
                  </a:txBody>
                  <a:tcPr>
                    <a:solidFill>
                      <a:schemeClr val="tx2">
                        <a:lumMod val="40000"/>
                        <a:lumOff val="60000"/>
                      </a:schemeClr>
                    </a:solidFill>
                  </a:tcPr>
                </a:tc>
                <a:extLst>
                  <a:ext uri="{0D108BD9-81ED-4DB2-BD59-A6C34878D82A}">
                    <a16:rowId xmlns:a16="http://schemas.microsoft.com/office/drawing/2014/main" val="2180981858"/>
                  </a:ext>
                </a:extLst>
              </a:tr>
              <a:tr h="359304">
                <a:tc>
                  <a:txBody>
                    <a:bodyPr/>
                    <a:lstStyle/>
                    <a:p>
                      <a:r>
                        <a:rPr lang="en-US" sz="1800" dirty="0">
                          <a:latin typeface="Montserrat" panose="00000500000000000000" pitchFamily="2" charset="0"/>
                        </a:rPr>
                        <a:t>1943 - 1954</a:t>
                      </a:r>
                    </a:p>
                  </a:txBody>
                  <a:tcPr>
                    <a:solidFill>
                      <a:schemeClr val="tx2">
                        <a:lumMod val="20000"/>
                        <a:lumOff val="80000"/>
                      </a:schemeClr>
                    </a:solidFill>
                  </a:tcPr>
                </a:tc>
                <a:tc>
                  <a:txBody>
                    <a:bodyPr/>
                    <a:lstStyle/>
                    <a:p>
                      <a:r>
                        <a:rPr lang="en-US" sz="1800" dirty="0">
                          <a:latin typeface="Montserrat" panose="00000500000000000000" pitchFamily="2" charset="0"/>
                        </a:rPr>
                        <a:t>66</a:t>
                      </a:r>
                    </a:p>
                  </a:txBody>
                  <a:tcPr>
                    <a:solidFill>
                      <a:schemeClr val="tx2">
                        <a:lumMod val="20000"/>
                        <a:lumOff val="80000"/>
                      </a:schemeClr>
                    </a:solidFill>
                  </a:tcPr>
                </a:tc>
                <a:extLst>
                  <a:ext uri="{0D108BD9-81ED-4DB2-BD59-A6C34878D82A}">
                    <a16:rowId xmlns:a16="http://schemas.microsoft.com/office/drawing/2014/main" val="3571467514"/>
                  </a:ext>
                </a:extLst>
              </a:tr>
              <a:tr h="359304">
                <a:tc>
                  <a:txBody>
                    <a:bodyPr/>
                    <a:lstStyle/>
                    <a:p>
                      <a:r>
                        <a:rPr lang="en-US" sz="1800" dirty="0">
                          <a:latin typeface="Montserrat" panose="00000500000000000000" pitchFamily="2" charset="0"/>
                        </a:rPr>
                        <a:t>1955</a:t>
                      </a:r>
                    </a:p>
                  </a:txBody>
                  <a:tcPr>
                    <a:solidFill>
                      <a:schemeClr val="tx2">
                        <a:lumMod val="40000"/>
                        <a:lumOff val="60000"/>
                      </a:schemeClr>
                    </a:solidFill>
                  </a:tcPr>
                </a:tc>
                <a:tc>
                  <a:txBody>
                    <a:bodyPr/>
                    <a:lstStyle/>
                    <a:p>
                      <a:r>
                        <a:rPr lang="en-US" sz="1800" dirty="0">
                          <a:latin typeface="Montserrat" panose="00000500000000000000" pitchFamily="2" charset="0"/>
                        </a:rPr>
                        <a:t>66 and 2 months</a:t>
                      </a:r>
                    </a:p>
                  </a:txBody>
                  <a:tcPr>
                    <a:solidFill>
                      <a:schemeClr val="tx2">
                        <a:lumMod val="40000"/>
                        <a:lumOff val="60000"/>
                      </a:schemeClr>
                    </a:solidFill>
                  </a:tcPr>
                </a:tc>
                <a:extLst>
                  <a:ext uri="{0D108BD9-81ED-4DB2-BD59-A6C34878D82A}">
                    <a16:rowId xmlns:a16="http://schemas.microsoft.com/office/drawing/2014/main" val="4085535865"/>
                  </a:ext>
                </a:extLst>
              </a:tr>
              <a:tr h="359304">
                <a:tc>
                  <a:txBody>
                    <a:bodyPr/>
                    <a:lstStyle/>
                    <a:p>
                      <a:r>
                        <a:rPr lang="en-US" sz="1800" dirty="0">
                          <a:latin typeface="Montserrat" panose="00000500000000000000" pitchFamily="2" charset="0"/>
                        </a:rPr>
                        <a:t>1956</a:t>
                      </a:r>
                    </a:p>
                  </a:txBody>
                  <a:tcPr>
                    <a:solidFill>
                      <a:schemeClr val="tx2">
                        <a:lumMod val="20000"/>
                        <a:lumOff val="80000"/>
                      </a:schemeClr>
                    </a:solidFill>
                  </a:tcPr>
                </a:tc>
                <a:tc>
                  <a:txBody>
                    <a:bodyPr/>
                    <a:lstStyle/>
                    <a:p>
                      <a:r>
                        <a:rPr lang="en-US" sz="1800" dirty="0">
                          <a:latin typeface="Montserrat" panose="00000500000000000000" pitchFamily="2" charset="0"/>
                        </a:rPr>
                        <a:t>66 and 4 months</a:t>
                      </a:r>
                    </a:p>
                  </a:txBody>
                  <a:tcPr>
                    <a:solidFill>
                      <a:schemeClr val="tx2">
                        <a:lumMod val="20000"/>
                        <a:lumOff val="80000"/>
                      </a:schemeClr>
                    </a:solidFill>
                  </a:tcPr>
                </a:tc>
                <a:extLst>
                  <a:ext uri="{0D108BD9-81ED-4DB2-BD59-A6C34878D82A}">
                    <a16:rowId xmlns:a16="http://schemas.microsoft.com/office/drawing/2014/main" val="2390701342"/>
                  </a:ext>
                </a:extLst>
              </a:tr>
              <a:tr h="359304">
                <a:tc>
                  <a:txBody>
                    <a:bodyPr/>
                    <a:lstStyle/>
                    <a:p>
                      <a:r>
                        <a:rPr lang="en-US" sz="1800" dirty="0">
                          <a:latin typeface="Montserrat" panose="00000500000000000000" pitchFamily="2" charset="0"/>
                        </a:rPr>
                        <a:t>1957</a:t>
                      </a:r>
                    </a:p>
                  </a:txBody>
                  <a:tcPr>
                    <a:solidFill>
                      <a:schemeClr val="tx2">
                        <a:lumMod val="40000"/>
                        <a:lumOff val="60000"/>
                      </a:schemeClr>
                    </a:solidFill>
                  </a:tcPr>
                </a:tc>
                <a:tc>
                  <a:txBody>
                    <a:bodyPr/>
                    <a:lstStyle/>
                    <a:p>
                      <a:r>
                        <a:rPr lang="en-US" sz="1800" dirty="0">
                          <a:latin typeface="Montserrat" panose="00000500000000000000" pitchFamily="2" charset="0"/>
                        </a:rPr>
                        <a:t>66 and 6 months</a:t>
                      </a:r>
                    </a:p>
                  </a:txBody>
                  <a:tcPr>
                    <a:solidFill>
                      <a:schemeClr val="tx2">
                        <a:lumMod val="40000"/>
                        <a:lumOff val="60000"/>
                      </a:schemeClr>
                    </a:solidFill>
                  </a:tcPr>
                </a:tc>
                <a:extLst>
                  <a:ext uri="{0D108BD9-81ED-4DB2-BD59-A6C34878D82A}">
                    <a16:rowId xmlns:a16="http://schemas.microsoft.com/office/drawing/2014/main" val="4119066623"/>
                  </a:ext>
                </a:extLst>
              </a:tr>
              <a:tr h="359304">
                <a:tc>
                  <a:txBody>
                    <a:bodyPr/>
                    <a:lstStyle/>
                    <a:p>
                      <a:r>
                        <a:rPr lang="en-US" sz="1800" dirty="0">
                          <a:latin typeface="Montserrat" panose="00000500000000000000" pitchFamily="2" charset="0"/>
                        </a:rPr>
                        <a:t>1958</a:t>
                      </a:r>
                    </a:p>
                  </a:txBody>
                  <a:tcPr>
                    <a:solidFill>
                      <a:schemeClr val="tx2">
                        <a:lumMod val="20000"/>
                        <a:lumOff val="80000"/>
                      </a:schemeClr>
                    </a:solidFill>
                  </a:tcPr>
                </a:tc>
                <a:tc>
                  <a:txBody>
                    <a:bodyPr/>
                    <a:lstStyle/>
                    <a:p>
                      <a:r>
                        <a:rPr lang="en-US" sz="1800" dirty="0">
                          <a:latin typeface="Montserrat" panose="00000500000000000000" pitchFamily="2" charset="0"/>
                        </a:rPr>
                        <a:t>66 and 8 months</a:t>
                      </a:r>
                    </a:p>
                  </a:txBody>
                  <a:tcPr>
                    <a:solidFill>
                      <a:schemeClr val="tx2">
                        <a:lumMod val="20000"/>
                        <a:lumOff val="80000"/>
                      </a:schemeClr>
                    </a:solidFill>
                  </a:tcPr>
                </a:tc>
                <a:extLst>
                  <a:ext uri="{0D108BD9-81ED-4DB2-BD59-A6C34878D82A}">
                    <a16:rowId xmlns:a16="http://schemas.microsoft.com/office/drawing/2014/main" val="3365017283"/>
                  </a:ext>
                </a:extLst>
              </a:tr>
              <a:tr h="359304">
                <a:tc>
                  <a:txBody>
                    <a:bodyPr/>
                    <a:lstStyle/>
                    <a:p>
                      <a:r>
                        <a:rPr lang="en-US" sz="1800" dirty="0">
                          <a:latin typeface="Montserrat" panose="00000500000000000000" pitchFamily="2" charset="0"/>
                        </a:rPr>
                        <a:t>1959</a:t>
                      </a:r>
                    </a:p>
                  </a:txBody>
                  <a:tcPr>
                    <a:solidFill>
                      <a:schemeClr val="tx2">
                        <a:lumMod val="40000"/>
                        <a:lumOff val="60000"/>
                      </a:schemeClr>
                    </a:solidFill>
                  </a:tcPr>
                </a:tc>
                <a:tc>
                  <a:txBody>
                    <a:bodyPr/>
                    <a:lstStyle/>
                    <a:p>
                      <a:r>
                        <a:rPr lang="en-US" sz="1800" dirty="0">
                          <a:latin typeface="Montserrat" panose="00000500000000000000" pitchFamily="2" charset="0"/>
                        </a:rPr>
                        <a:t>66 and 10 months</a:t>
                      </a:r>
                    </a:p>
                  </a:txBody>
                  <a:tcPr>
                    <a:solidFill>
                      <a:schemeClr val="tx2">
                        <a:lumMod val="40000"/>
                        <a:lumOff val="60000"/>
                      </a:schemeClr>
                    </a:solidFill>
                  </a:tcPr>
                </a:tc>
                <a:extLst>
                  <a:ext uri="{0D108BD9-81ED-4DB2-BD59-A6C34878D82A}">
                    <a16:rowId xmlns:a16="http://schemas.microsoft.com/office/drawing/2014/main" val="3986618433"/>
                  </a:ext>
                </a:extLst>
              </a:tr>
              <a:tr h="359304">
                <a:tc>
                  <a:txBody>
                    <a:bodyPr/>
                    <a:lstStyle/>
                    <a:p>
                      <a:r>
                        <a:rPr lang="en-US" sz="1800" b="0" dirty="0">
                          <a:solidFill>
                            <a:schemeClr val="tx1"/>
                          </a:solidFill>
                          <a:latin typeface="Montserrat" panose="00000500000000000000" pitchFamily="2" charset="0"/>
                        </a:rPr>
                        <a:t>1960 and Later</a:t>
                      </a:r>
                    </a:p>
                  </a:txBody>
                  <a:tcPr>
                    <a:solidFill>
                      <a:schemeClr val="tx2">
                        <a:lumMod val="20000"/>
                        <a:lumOff val="80000"/>
                      </a:schemeClr>
                    </a:solidFill>
                  </a:tcPr>
                </a:tc>
                <a:tc>
                  <a:txBody>
                    <a:bodyPr/>
                    <a:lstStyle/>
                    <a:p>
                      <a:r>
                        <a:rPr lang="en-US" sz="1800" b="0" dirty="0">
                          <a:solidFill>
                            <a:schemeClr val="tx1"/>
                          </a:solidFill>
                          <a:latin typeface="Montserrat" panose="00000500000000000000" pitchFamily="2" charset="0"/>
                        </a:rPr>
                        <a:t>67</a:t>
                      </a:r>
                    </a:p>
                  </a:txBody>
                  <a:tcPr>
                    <a:solidFill>
                      <a:schemeClr val="tx2">
                        <a:lumMod val="20000"/>
                        <a:lumOff val="80000"/>
                      </a:schemeClr>
                    </a:solidFill>
                  </a:tcPr>
                </a:tc>
                <a:extLst>
                  <a:ext uri="{0D108BD9-81ED-4DB2-BD59-A6C34878D82A}">
                    <a16:rowId xmlns:a16="http://schemas.microsoft.com/office/drawing/2014/main" val="4084648181"/>
                  </a:ext>
                </a:extLst>
              </a:tr>
            </a:tbl>
          </a:graphicData>
        </a:graphic>
      </p:graphicFrame>
      <p:sp>
        <p:nvSpPr>
          <p:cNvPr id="8" name="TextBox 7">
            <a:extLst>
              <a:ext uri="{FF2B5EF4-FFF2-40B4-BE49-F238E27FC236}">
                <a16:creationId xmlns:a16="http://schemas.microsoft.com/office/drawing/2014/main" id="{DA52FE30-BF9D-9D25-F4FA-6A0815DA4C6D}"/>
              </a:ext>
            </a:extLst>
          </p:cNvPr>
          <p:cNvSpPr txBox="1"/>
          <p:nvPr/>
        </p:nvSpPr>
        <p:spPr>
          <a:xfrm>
            <a:off x="7250660" y="701198"/>
            <a:ext cx="6124352" cy="369332"/>
          </a:xfrm>
          <a:prstGeom prst="rect">
            <a:avLst/>
          </a:prstGeom>
          <a:noFill/>
        </p:spPr>
        <p:txBody>
          <a:bodyPr wrap="square">
            <a:spAutoFit/>
          </a:bodyPr>
          <a:lstStyle/>
          <a:p>
            <a:r>
              <a:rPr lang="en-US" sz="1800" b="1" dirty="0">
                <a:solidFill>
                  <a:schemeClr val="tx1"/>
                </a:solidFill>
                <a:latin typeface="Montserrat" panose="00000500000000000000" pitchFamily="2" charset="0"/>
              </a:rPr>
              <a:t>SSDI &amp; Full Retirement Age</a:t>
            </a:r>
            <a:endParaRPr lang="en-US" b="1" dirty="0">
              <a:latin typeface="Montserrat" panose="00000500000000000000" pitchFamily="2" charset="0"/>
            </a:endParaRPr>
          </a:p>
        </p:txBody>
      </p:sp>
    </p:spTree>
    <p:extLst>
      <p:ext uri="{BB962C8B-B14F-4D97-AF65-F5344CB8AC3E}">
        <p14:creationId xmlns:p14="http://schemas.microsoft.com/office/powerpoint/2010/main" val="3196136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406A9-75BD-4016-ABBE-BDAE2C7FC9B2}"/>
              </a:ext>
            </a:extLst>
          </p:cNvPr>
          <p:cNvSpPr>
            <a:spLocks noGrp="1"/>
          </p:cNvSpPr>
          <p:nvPr>
            <p:ph idx="1"/>
          </p:nvPr>
        </p:nvSpPr>
        <p:spPr>
          <a:xfrm>
            <a:off x="346510" y="1308029"/>
            <a:ext cx="10655168" cy="6026422"/>
          </a:xfrm>
        </p:spPr>
        <p:txBody>
          <a:bodyPr>
            <a:normAutofit fontScale="25000" lnSpcReduction="20000"/>
          </a:bodyPr>
          <a:lstStyle/>
          <a:p>
            <a:pPr marL="0" indent="0" algn="l" rtl="0" eaLnBrk="1" fontAlgn="t" latinLnBrk="0" hangingPunct="1">
              <a:spcBef>
                <a:spcPts val="0"/>
              </a:spcBef>
              <a:spcAft>
                <a:spcPts val="0"/>
              </a:spcAft>
              <a:buNone/>
            </a:pPr>
            <a:endParaRPr lang="en-US" sz="6400" b="0" i="0" u="none" strike="noStrike" dirty="0">
              <a:effectLst/>
            </a:endParaRPr>
          </a:p>
          <a:p>
            <a:pPr marL="0" indent="0" algn="l">
              <a:buNone/>
              <a:defRPr/>
            </a:pPr>
            <a:r>
              <a:rPr lang="en-US" sz="6400" b="1" dirty="0">
                <a:solidFill>
                  <a:schemeClr val="tx1"/>
                </a:solidFill>
              </a:rPr>
              <a:t>Question 2: </a:t>
            </a:r>
          </a:p>
          <a:p>
            <a:pPr marL="0" indent="0" algn="l">
              <a:buNone/>
              <a:defRPr/>
            </a:pPr>
            <a:r>
              <a:rPr lang="en-US" sz="6400" b="1" dirty="0">
                <a:solidFill>
                  <a:schemeClr val="tx1"/>
                </a:solidFill>
              </a:rPr>
              <a:t>If I’m recertifying someone on </a:t>
            </a:r>
            <a:r>
              <a:rPr lang="en-US" sz="6400" b="1" dirty="0"/>
              <a:t>September </a:t>
            </a:r>
            <a:r>
              <a:rPr lang="en-US" sz="6400" b="1" dirty="0">
                <a:highlight>
                  <a:srgbClr val="FFFF00"/>
                </a:highlight>
              </a:rPr>
              <a:t>15</a:t>
            </a:r>
            <a:r>
              <a:rPr lang="en-US" sz="6400" b="1" baseline="30000" dirty="0">
                <a:highlight>
                  <a:srgbClr val="FFFF00"/>
                </a:highlight>
              </a:rPr>
              <a:t>th</a:t>
            </a:r>
            <a:r>
              <a:rPr lang="en-US" sz="6400" b="1" dirty="0">
                <a:highlight>
                  <a:srgbClr val="FFFF00"/>
                </a:highlight>
              </a:rPr>
              <a:t> </a:t>
            </a:r>
            <a:r>
              <a:rPr lang="en-US" sz="6400" b="1" dirty="0"/>
              <a:t> and they will receive their Social Security check on September </a:t>
            </a:r>
            <a:r>
              <a:rPr lang="en-US" sz="6400" b="1" dirty="0">
                <a:highlight>
                  <a:srgbClr val="FFFF00"/>
                </a:highlight>
              </a:rPr>
              <a:t>27</a:t>
            </a:r>
            <a:r>
              <a:rPr lang="en-US" sz="6400" b="1" baseline="30000" dirty="0">
                <a:highlight>
                  <a:srgbClr val="FFFF00"/>
                </a:highlight>
              </a:rPr>
              <a:t>th</a:t>
            </a:r>
            <a:r>
              <a:rPr lang="en-US" sz="6400" b="1" dirty="0"/>
              <a:t>, how do we count it on the worksheet? </a:t>
            </a:r>
          </a:p>
          <a:p>
            <a:pPr marL="0" indent="0" algn="l">
              <a:buNone/>
              <a:defRPr/>
            </a:pPr>
            <a:r>
              <a:rPr lang="en-US" sz="6400" b="1" dirty="0"/>
              <a:t>Do we put $0 for September? </a:t>
            </a:r>
          </a:p>
          <a:p>
            <a:pPr marL="0" indent="0" algn="l">
              <a:buNone/>
              <a:defRPr/>
            </a:pPr>
            <a:r>
              <a:rPr lang="en-US" sz="6400" b="1" dirty="0"/>
              <a:t>Would this person have 5 months of Social Security if I’m using the 6-month </a:t>
            </a:r>
            <a:r>
              <a:rPr lang="en-US" sz="6400" b="1" dirty="0">
                <a:solidFill>
                  <a:schemeClr val="tx1"/>
                </a:solidFill>
              </a:rPr>
              <a:t>annualized method?</a:t>
            </a:r>
          </a:p>
          <a:p>
            <a:pPr algn="l">
              <a:defRPr/>
            </a:pPr>
            <a:endParaRPr lang="en-US" sz="6400" b="1" dirty="0">
              <a:solidFill>
                <a:schemeClr val="tx1"/>
              </a:solidFill>
            </a:endParaRPr>
          </a:p>
          <a:p>
            <a:pPr marL="0" indent="0" algn="l">
              <a:buNone/>
              <a:defRPr/>
            </a:pPr>
            <a:r>
              <a:rPr lang="en-US" sz="6400" b="1" dirty="0">
                <a:solidFill>
                  <a:schemeClr val="tx1"/>
                </a:solidFill>
              </a:rPr>
              <a:t>Answer: </a:t>
            </a:r>
          </a:p>
          <a:p>
            <a:pPr marL="0" indent="0" algn="just">
              <a:lnSpc>
                <a:spcPct val="107000"/>
              </a:lnSpc>
              <a:spcBef>
                <a:spcPts val="0"/>
              </a:spcBef>
              <a:buNone/>
            </a:pPr>
            <a:r>
              <a:rPr lang="en-US" sz="6400" b="1" dirty="0">
                <a:solidFill>
                  <a:schemeClr val="tx1"/>
                </a:solidFill>
              </a:rPr>
              <a:t>No. </a:t>
            </a:r>
            <a:r>
              <a:rPr lang="en-US" sz="6400" dirty="0">
                <a:solidFill>
                  <a:schemeClr val="tx1"/>
                </a:solidFill>
              </a:rPr>
              <a:t>The lookback months are not the same as calendar </a:t>
            </a:r>
            <a:r>
              <a:rPr lang="en-US" sz="6400" dirty="0"/>
              <a:t>m</a:t>
            </a:r>
            <a:r>
              <a:rPr lang="en-US" sz="6400" dirty="0">
                <a:solidFill>
                  <a:schemeClr val="tx1"/>
                </a:solidFill>
              </a:rPr>
              <a:t>onths; they will nearly always bridge two calendar </a:t>
            </a:r>
            <a:r>
              <a:rPr lang="en-US" sz="6400" dirty="0"/>
              <a:t>m</a:t>
            </a:r>
            <a:r>
              <a:rPr lang="en-US" sz="6400" dirty="0">
                <a:solidFill>
                  <a:schemeClr val="tx1"/>
                </a:solidFill>
              </a:rPr>
              <a:t>onths. </a:t>
            </a:r>
          </a:p>
          <a:p>
            <a:pPr marL="0" marR="0" indent="0" algn="just">
              <a:lnSpc>
                <a:spcPct val="107000"/>
              </a:lnSpc>
              <a:spcBef>
                <a:spcPts val="0"/>
              </a:spcBef>
              <a:spcAft>
                <a:spcPts val="0"/>
              </a:spcAft>
              <a:buNone/>
            </a:pPr>
            <a:endParaRPr lang="en-US" sz="64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A job seeker’s income is computed by calculating the includable income received during the </a:t>
            </a:r>
          </a:p>
          <a:p>
            <a:pPr marL="0" marR="0" indent="0" algn="just">
              <a:lnSpc>
                <a:spcPct val="107000"/>
              </a:lnSpc>
              <a:spcBef>
                <a:spcPts val="0"/>
              </a:spcBef>
              <a:spcAft>
                <a:spcPts val="0"/>
              </a:spcAft>
              <a:buNone/>
            </a:pPr>
            <a:r>
              <a:rPr lang="en-US" sz="6400" b="1" dirty="0">
                <a:effectLst/>
                <a:ea typeface="Calibri" panose="020F0502020204030204" pitchFamily="34" charset="0"/>
                <a:cs typeface="Times New Roman" panose="02020603050405020304" pitchFamily="18" charset="0"/>
              </a:rPr>
              <a:t>12-month</a:t>
            </a:r>
            <a:r>
              <a:rPr lang="en-US" sz="6400" dirty="0">
                <a:effectLst/>
                <a:ea typeface="Calibri" panose="020F0502020204030204" pitchFamily="34" charset="0"/>
                <a:cs typeface="Times New Roman" panose="02020603050405020304" pitchFamily="18" charset="0"/>
              </a:rPr>
              <a:t> period ending on the date of Recertification OR annualized income for the </a:t>
            </a:r>
            <a:r>
              <a:rPr lang="en-US" sz="6400" b="1" dirty="0">
                <a:effectLst/>
                <a:ea typeface="Calibri" panose="020F0502020204030204" pitchFamily="34" charset="0"/>
                <a:cs typeface="Times New Roman" panose="02020603050405020304" pitchFamily="18" charset="0"/>
              </a:rPr>
              <a:t>6-month</a:t>
            </a:r>
            <a:r>
              <a:rPr lang="en-US" sz="6400" dirty="0">
                <a:effectLst/>
                <a:ea typeface="Calibri" panose="020F0502020204030204" pitchFamily="34" charset="0"/>
                <a:cs typeface="Times New Roman" panose="02020603050405020304" pitchFamily="18" charset="0"/>
              </a:rPr>
              <a:t> period ending on the date of Recertification. </a:t>
            </a:r>
          </a:p>
          <a:p>
            <a:pPr marL="0" marR="0" indent="0" algn="just">
              <a:lnSpc>
                <a:spcPct val="107000"/>
              </a:lnSpc>
              <a:spcBef>
                <a:spcPts val="0"/>
              </a:spcBef>
              <a:spcAft>
                <a:spcPts val="0"/>
              </a:spcAft>
              <a:buNone/>
            </a:pPr>
            <a:endParaRPr lang="en-US" sz="6400" dirty="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Annualizing means taking the figure </a:t>
            </a:r>
            <a:r>
              <a:rPr lang="en-US" sz="6400" dirty="0">
                <a:ea typeface="Calibri" panose="020F0502020204030204" pitchFamily="34" charset="0"/>
                <a:cs typeface="Times New Roman" panose="02020603050405020304" pitchFamily="18" charset="0"/>
              </a:rPr>
              <a:t>calculated for 6-months and multiplying it by two on the Income Worksheet.</a:t>
            </a:r>
          </a:p>
          <a:p>
            <a:pPr marL="0" marR="0" indent="0" algn="just">
              <a:lnSpc>
                <a:spcPct val="107000"/>
              </a:lnSpc>
              <a:spcBef>
                <a:spcPts val="0"/>
              </a:spcBef>
              <a:spcAft>
                <a:spcPts val="0"/>
              </a:spcAft>
              <a:buNone/>
            </a:pPr>
            <a:endParaRPr lang="en-US" sz="6400" dirty="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6400" b="1" dirty="0">
                <a:effectLst/>
                <a:ea typeface="Calibri" panose="020F0502020204030204" pitchFamily="34" charset="0"/>
                <a:cs typeface="Times New Roman" panose="02020603050405020304" pitchFamily="18" charset="0"/>
              </a:rPr>
              <a:t>DOL requires subgrantees to use whichever method is more favorable to the individual.</a:t>
            </a:r>
          </a:p>
          <a:p>
            <a:pPr marL="0" marR="0" indent="0" algn="just">
              <a:lnSpc>
                <a:spcPct val="107000"/>
              </a:lnSpc>
              <a:spcBef>
                <a:spcPts val="0"/>
              </a:spcBef>
              <a:spcAft>
                <a:spcPts val="0"/>
              </a:spcAft>
              <a:buNone/>
            </a:pPr>
            <a:endParaRPr lang="en-US" sz="6400" b="1" dirty="0">
              <a:solidFill>
                <a:schemeClr val="tx1"/>
              </a:solidFill>
            </a:endParaRPr>
          </a:p>
          <a:p>
            <a:pPr marL="0" algn="l" rtl="0" eaLnBrk="1" fontAlgn="t" latinLnBrk="0" hangingPunct="1">
              <a:spcBef>
                <a:spcPts val="0"/>
              </a:spcBef>
              <a:spcAft>
                <a:spcPts val="0"/>
              </a:spcAft>
            </a:pPr>
            <a:endParaRPr lang="en-US" sz="1800" b="0" i="0" u="none" strike="noStrike" dirty="0">
              <a:effectLst/>
            </a:endParaRPr>
          </a:p>
          <a:p>
            <a:pPr marL="0" algn="l" rtl="0" eaLnBrk="1" fontAlgn="t" latinLnBrk="0" hangingPunct="1">
              <a:spcBef>
                <a:spcPts val="0"/>
              </a:spcBef>
              <a:spcAft>
                <a:spcPts val="0"/>
              </a:spcAft>
            </a:pPr>
            <a:r>
              <a:rPr lang="en-US" sz="2400" b="1" i="0" u="none" strike="noStrike" kern="1200" dirty="0">
                <a:solidFill>
                  <a:srgbClr val="FFFFFF"/>
                </a:solidFill>
                <a:effectLst/>
              </a:rPr>
              <a:t>1938</a:t>
            </a:r>
            <a:endParaRPr lang="en-US" sz="2400" b="0" i="0" u="none" strike="noStrike" dirty="0">
              <a:effectLst/>
            </a:endParaRPr>
          </a:p>
          <a:p>
            <a:pPr marL="0" algn="l" rtl="0" eaLnBrk="1" fontAlgn="t" latinLnBrk="0" hangingPunct="1">
              <a:spcBef>
                <a:spcPts val="0"/>
              </a:spcBef>
              <a:spcAft>
                <a:spcPts val="0"/>
              </a:spcAft>
            </a:pPr>
            <a:r>
              <a:rPr lang="en-US" sz="2400" b="1" i="0" u="none" strike="noStrike" kern="1200" dirty="0">
                <a:solidFill>
                  <a:srgbClr val="FFFFFF"/>
                </a:solidFill>
                <a:effectLst/>
              </a:rPr>
              <a:t>65 and 2 months</a:t>
            </a:r>
            <a:endParaRPr lang="en-US" sz="2400" b="0" i="0" u="none" strike="noStrike" dirty="0">
              <a:effectLst/>
            </a:endParaRPr>
          </a:p>
          <a:p>
            <a:pPr marL="0" indent="0" algn="l">
              <a:buNone/>
              <a:defRPr/>
            </a:pPr>
            <a:endParaRPr lang="en-US" sz="2400" b="1" dirty="0">
              <a:solidFill>
                <a:schemeClr val="tx1"/>
              </a:solidFill>
            </a:endParaRPr>
          </a:p>
        </p:txBody>
      </p:sp>
      <p:sp>
        <p:nvSpPr>
          <p:cNvPr id="4" name="Slide Number Placeholder 3">
            <a:extLst>
              <a:ext uri="{FF2B5EF4-FFF2-40B4-BE49-F238E27FC236}">
                <a16:creationId xmlns:a16="http://schemas.microsoft.com/office/drawing/2014/main" id="{C359A0F1-85D7-4B17-AAA4-CDB008D70BEB}"/>
              </a:ext>
            </a:extLst>
          </p:cNvPr>
          <p:cNvSpPr>
            <a:spLocks noGrp="1"/>
          </p:cNvSpPr>
          <p:nvPr>
            <p:ph type="sldNum" sz="quarter" idx="12"/>
          </p:nvPr>
        </p:nvSpPr>
        <p:spPr/>
        <p:txBody>
          <a:bodyPr/>
          <a:lstStyle/>
          <a:p>
            <a:fld id="{BEED455F-700D-BA4B-B3F6-B4E03929F5E0}" type="slidenum">
              <a:rPr lang="en-US" smtClean="0"/>
              <a:pPr/>
              <a:t>42</a:t>
            </a:fld>
            <a:endParaRPr lang="en-US" dirty="0"/>
          </a:p>
        </p:txBody>
      </p:sp>
    </p:spTree>
    <p:extLst>
      <p:ext uri="{BB962C8B-B14F-4D97-AF65-F5344CB8AC3E}">
        <p14:creationId xmlns:p14="http://schemas.microsoft.com/office/powerpoint/2010/main" val="1579407455"/>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493731-1DDF-4633-AD7F-BD9369562ABE}"/>
              </a:ext>
            </a:extLst>
          </p:cNvPr>
          <p:cNvSpPr txBox="1"/>
          <p:nvPr/>
        </p:nvSpPr>
        <p:spPr>
          <a:xfrm>
            <a:off x="0" y="-5161"/>
            <a:ext cx="12192000" cy="474896"/>
          </a:xfrm>
          <a:prstGeom prst="rect">
            <a:avLst/>
          </a:prstGeom>
          <a:solidFill>
            <a:schemeClr val="accent1"/>
          </a:solidFill>
        </p:spPr>
        <p:txBody>
          <a:bodyPr wrap="square" rtlCol="0">
            <a:spAutoFit/>
          </a:bodyPr>
          <a:lstStyle/>
          <a:p>
            <a:endParaRPr lang="en-US" sz="1200" dirty="0">
              <a:latin typeface="Montserrat" panose="00000500000000000000" pitchFamily="2" charset="0"/>
            </a:endParaRPr>
          </a:p>
          <a:p>
            <a:endParaRPr lang="en-US" sz="1200" dirty="0">
              <a:latin typeface="Montserrat" panose="00000500000000000000" pitchFamily="2" charset="0"/>
            </a:endParaRPr>
          </a:p>
        </p:txBody>
      </p:sp>
      <p:sp>
        <p:nvSpPr>
          <p:cNvPr id="8" name="Title 1">
            <a:extLst>
              <a:ext uri="{FF2B5EF4-FFF2-40B4-BE49-F238E27FC236}">
                <a16:creationId xmlns:a16="http://schemas.microsoft.com/office/drawing/2014/main" id="{AACAEEC5-987C-4A87-AD74-AA483DCD1FFC}"/>
              </a:ext>
            </a:extLst>
          </p:cNvPr>
          <p:cNvSpPr txBox="1">
            <a:spLocks/>
          </p:cNvSpPr>
          <p:nvPr/>
        </p:nvSpPr>
        <p:spPr>
          <a:xfrm>
            <a:off x="660400" y="416572"/>
            <a:ext cx="9009522" cy="787730"/>
          </a:xfrm>
          <a:prstGeom prst="rect">
            <a:avLst/>
          </a:prstGeom>
          <a:scene3d>
            <a:camera prst="orthographicFront"/>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i="0" kern="1200">
                <a:solidFill>
                  <a:srgbClr val="0056D4"/>
                </a:solidFill>
                <a:latin typeface="Arial"/>
                <a:ea typeface="+mj-ea"/>
                <a:cs typeface="Arial"/>
              </a:defRPr>
            </a:lvl1pPr>
          </a:lstStyle>
          <a:p>
            <a:pPr algn="l" defTabSz="914400">
              <a:lnSpc>
                <a:spcPct val="90000"/>
              </a:lnSpc>
              <a:spcAft>
                <a:spcPts val="600"/>
              </a:spcAft>
            </a:pPr>
            <a:r>
              <a:rPr lang="en-US" sz="4000" dirty="0">
                <a:solidFill>
                  <a:schemeClr val="tx1"/>
                </a:solidFill>
                <a:latin typeface="Montserrat" panose="00000500000000000000" pitchFamily="2" charset="0"/>
              </a:rPr>
              <a:t>Lookback Period</a:t>
            </a:r>
            <a:endParaRPr lang="en-US" sz="4000" dirty="0">
              <a:solidFill>
                <a:schemeClr val="tx1"/>
              </a:solidFill>
              <a:highlight>
                <a:srgbClr val="FFFF00"/>
              </a:highlight>
              <a:latin typeface="Montserrat" panose="00000500000000000000" pitchFamily="2" charset="0"/>
            </a:endParaRPr>
          </a:p>
        </p:txBody>
      </p:sp>
      <p:sp>
        <p:nvSpPr>
          <p:cNvPr id="10" name="Content Placeholder 1">
            <a:extLst>
              <a:ext uri="{FF2B5EF4-FFF2-40B4-BE49-F238E27FC236}">
                <a16:creationId xmlns:a16="http://schemas.microsoft.com/office/drawing/2014/main" id="{98A43EDE-46F2-40FF-B78B-830165518D2A}"/>
              </a:ext>
            </a:extLst>
          </p:cNvPr>
          <p:cNvSpPr txBox="1">
            <a:spLocks/>
          </p:cNvSpPr>
          <p:nvPr/>
        </p:nvSpPr>
        <p:spPr>
          <a:xfrm>
            <a:off x="660400" y="1141674"/>
            <a:ext cx="9531350" cy="7877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2400" dirty="0">
                <a:solidFill>
                  <a:schemeClr val="tx1"/>
                </a:solidFill>
                <a:latin typeface="Montserrat" panose="00000500000000000000" pitchFamily="2" charset="0"/>
              </a:rPr>
              <a:t>When completing an eligibility determination conducted on September 15</a:t>
            </a:r>
            <a:r>
              <a:rPr lang="en-US" sz="2400" baseline="30000" dirty="0">
                <a:solidFill>
                  <a:schemeClr val="tx1"/>
                </a:solidFill>
                <a:latin typeface="Montserrat" panose="00000500000000000000" pitchFamily="2" charset="0"/>
              </a:rPr>
              <a:t>th</a:t>
            </a:r>
            <a:r>
              <a:rPr lang="en-US" sz="2400" dirty="0">
                <a:solidFill>
                  <a:schemeClr val="tx1"/>
                </a:solidFill>
                <a:latin typeface="Montserrat" panose="00000500000000000000" pitchFamily="2" charset="0"/>
              </a:rPr>
              <a:t>, 2024, the income worksheet for a 6-month lookback should be completed as follows:</a:t>
            </a:r>
          </a:p>
        </p:txBody>
      </p:sp>
      <p:graphicFrame>
        <p:nvGraphicFramePr>
          <p:cNvPr id="7" name="Content Placeholder 10">
            <a:extLst>
              <a:ext uri="{FF2B5EF4-FFF2-40B4-BE49-F238E27FC236}">
                <a16:creationId xmlns:a16="http://schemas.microsoft.com/office/drawing/2014/main" id="{024B1391-0A8B-4314-8F56-A55964178B9E}"/>
              </a:ext>
            </a:extLst>
          </p:cNvPr>
          <p:cNvGraphicFramePr>
            <a:graphicFrameLocks/>
          </p:cNvGraphicFramePr>
          <p:nvPr>
            <p:extLst>
              <p:ext uri="{D42A27DB-BD31-4B8C-83A1-F6EECF244321}">
                <p14:modId xmlns:p14="http://schemas.microsoft.com/office/powerpoint/2010/main" val="1887422901"/>
              </p:ext>
            </p:extLst>
          </p:nvPr>
        </p:nvGraphicFramePr>
        <p:xfrm>
          <a:off x="1993900" y="2424540"/>
          <a:ext cx="8197850" cy="3991042"/>
        </p:xfrm>
        <a:graphic>
          <a:graphicData uri="http://schemas.openxmlformats.org/drawingml/2006/table">
            <a:tbl>
              <a:tblPr firstRow="1" firstCol="1" bandRow="1">
                <a:tableStyleId>{5C22544A-7EE6-4342-B048-85BDC9FD1C3A}</a:tableStyleId>
              </a:tblPr>
              <a:tblGrid>
                <a:gridCol w="632342">
                  <a:extLst>
                    <a:ext uri="{9D8B030D-6E8A-4147-A177-3AD203B41FA5}">
                      <a16:colId xmlns:a16="http://schemas.microsoft.com/office/drawing/2014/main" val="20000"/>
                    </a:ext>
                  </a:extLst>
                </a:gridCol>
                <a:gridCol w="3844900">
                  <a:extLst>
                    <a:ext uri="{9D8B030D-6E8A-4147-A177-3AD203B41FA5}">
                      <a16:colId xmlns:a16="http://schemas.microsoft.com/office/drawing/2014/main" val="20001"/>
                    </a:ext>
                  </a:extLst>
                </a:gridCol>
                <a:gridCol w="3720608">
                  <a:extLst>
                    <a:ext uri="{9D8B030D-6E8A-4147-A177-3AD203B41FA5}">
                      <a16:colId xmlns:a16="http://schemas.microsoft.com/office/drawing/2014/main" val="20002"/>
                    </a:ext>
                  </a:extLst>
                </a:gridCol>
              </a:tblGrid>
              <a:tr h="279353">
                <a:tc>
                  <a:txBody>
                    <a:bodyPr/>
                    <a:lstStyle/>
                    <a:p>
                      <a:pPr marL="0" marR="0">
                        <a:lnSpc>
                          <a:spcPct val="115000"/>
                        </a:lnSpc>
                        <a:spcBef>
                          <a:spcPts val="0"/>
                        </a:spcBef>
                        <a:spcAft>
                          <a:spcPts val="0"/>
                        </a:spcAft>
                      </a:pPr>
                      <a:r>
                        <a:rPr lang="en-US" sz="1400" dirty="0">
                          <a:effectLst/>
                          <a:latin typeface="Montserrat" panose="00000500000000000000" pitchFamily="2" charset="0"/>
                        </a:rPr>
                        <a:t>Month</a:t>
                      </a:r>
                      <a:endParaRPr lang="en-US" sz="1400" dirty="0">
                        <a:effectLst/>
                        <a:latin typeface="Montserrat" panose="00000500000000000000" pitchFamily="2" charset="0"/>
                        <a:ea typeface="Calibri"/>
                        <a:cs typeface="Times New Roman"/>
                      </a:endParaRPr>
                    </a:p>
                  </a:txBody>
                  <a:tcPr marL="59099" marR="59099" marT="0" marB="0">
                    <a:solidFill>
                      <a:schemeClr val="tx2"/>
                    </a:solidFill>
                  </a:tcPr>
                </a:tc>
                <a:tc>
                  <a:txBody>
                    <a:bodyPr/>
                    <a:lstStyle/>
                    <a:p>
                      <a:pPr marL="0" marR="0">
                        <a:lnSpc>
                          <a:spcPct val="115000"/>
                        </a:lnSpc>
                        <a:spcBef>
                          <a:spcPts val="0"/>
                        </a:spcBef>
                        <a:spcAft>
                          <a:spcPts val="0"/>
                        </a:spcAft>
                      </a:pPr>
                      <a:r>
                        <a:rPr lang="en-US" sz="1400" dirty="0">
                          <a:effectLst/>
                          <a:latin typeface="Montserrat" panose="00000500000000000000" pitchFamily="2" charset="0"/>
                        </a:rPr>
                        <a:t>Dates</a:t>
                      </a:r>
                      <a:endParaRPr lang="en-US" sz="1400" dirty="0">
                        <a:effectLst/>
                        <a:latin typeface="Montserrat" panose="00000500000000000000" pitchFamily="2" charset="0"/>
                        <a:ea typeface="Calibri"/>
                        <a:cs typeface="Times New Roman"/>
                      </a:endParaRPr>
                    </a:p>
                  </a:txBody>
                  <a:tcPr marL="59099" marR="59099" marT="0" marB="0">
                    <a:solidFill>
                      <a:schemeClr val="tx2"/>
                    </a:solidFill>
                  </a:tcPr>
                </a:tc>
                <a:tc>
                  <a:txBody>
                    <a:bodyPr/>
                    <a:lstStyle/>
                    <a:p>
                      <a:pPr marL="0" marR="0">
                        <a:lnSpc>
                          <a:spcPct val="115000"/>
                        </a:lnSpc>
                        <a:spcBef>
                          <a:spcPts val="0"/>
                        </a:spcBef>
                        <a:spcAft>
                          <a:spcPts val="0"/>
                        </a:spcAft>
                      </a:pPr>
                      <a:r>
                        <a:rPr lang="en-US" sz="1400" dirty="0">
                          <a:effectLst/>
                          <a:latin typeface="Montserrat" panose="00000500000000000000" pitchFamily="2" charset="0"/>
                        </a:rPr>
                        <a:t>Income to be included:</a:t>
                      </a:r>
                      <a:endParaRPr lang="en-US" sz="1400" dirty="0">
                        <a:effectLst/>
                        <a:latin typeface="Montserrat" panose="00000500000000000000" pitchFamily="2" charset="0"/>
                        <a:ea typeface="Calibri"/>
                        <a:cs typeface="Times New Roman"/>
                      </a:endParaRPr>
                    </a:p>
                  </a:txBody>
                  <a:tcPr marL="59099" marR="59099" marT="0" marB="0">
                    <a:solidFill>
                      <a:schemeClr val="tx2"/>
                    </a:solidFill>
                  </a:tcPr>
                </a:tc>
                <a:extLst>
                  <a:ext uri="{0D108BD9-81ED-4DB2-BD59-A6C34878D82A}">
                    <a16:rowId xmlns:a16="http://schemas.microsoft.com/office/drawing/2014/main" val="10000"/>
                  </a:ext>
                </a:extLst>
              </a:tr>
              <a:tr h="559804">
                <a:tc>
                  <a:txBody>
                    <a:bodyPr/>
                    <a:lstStyle/>
                    <a:p>
                      <a:pPr marL="0" marR="0">
                        <a:lnSpc>
                          <a:spcPct val="115000"/>
                        </a:lnSpc>
                        <a:spcBef>
                          <a:spcPts val="0"/>
                        </a:spcBef>
                        <a:spcAft>
                          <a:spcPts val="0"/>
                        </a:spcAft>
                      </a:pPr>
                      <a:r>
                        <a:rPr lang="en-US" sz="1400" dirty="0">
                          <a:effectLst/>
                          <a:latin typeface="Montserrat" panose="00000500000000000000" pitchFamily="2" charset="0"/>
                        </a:rPr>
                        <a:t>1</a:t>
                      </a:r>
                      <a:endParaRPr lang="en-US" sz="1400" dirty="0">
                        <a:effectLst/>
                        <a:latin typeface="Montserrat" panose="00000500000000000000" pitchFamily="2" charset="0"/>
                        <a:ea typeface="Calibri"/>
                        <a:cs typeface="Times New Roman"/>
                      </a:endParaRPr>
                    </a:p>
                  </a:txBody>
                  <a:tcPr marL="59099" marR="59099" marT="0" marB="0">
                    <a:solidFill>
                      <a:schemeClr val="tx2"/>
                    </a:solidFill>
                  </a:tcPr>
                </a:tc>
                <a:tc>
                  <a:txBody>
                    <a:bodyPr/>
                    <a:lstStyle/>
                    <a:p>
                      <a:pPr marL="0" marR="0">
                        <a:lnSpc>
                          <a:spcPct val="115000"/>
                        </a:lnSpc>
                        <a:spcBef>
                          <a:spcPts val="0"/>
                        </a:spcBef>
                        <a:spcAft>
                          <a:spcPts val="0"/>
                        </a:spcAft>
                      </a:pPr>
                      <a:r>
                        <a:rPr lang="en-US" sz="1400" dirty="0">
                          <a:effectLst/>
                          <a:latin typeface="Montserrat"/>
                        </a:rPr>
                        <a:t>Sep 15</a:t>
                      </a:r>
                      <a:r>
                        <a:rPr lang="en-US" sz="1400" baseline="30000" dirty="0">
                          <a:effectLst/>
                          <a:latin typeface="Montserrat"/>
                        </a:rPr>
                        <a:t>th,</a:t>
                      </a:r>
                      <a:r>
                        <a:rPr lang="en-US" sz="1400" dirty="0">
                          <a:effectLst/>
                          <a:latin typeface="Montserrat"/>
                        </a:rPr>
                        <a:t> 2024- Aug 16</a:t>
                      </a:r>
                      <a:r>
                        <a:rPr lang="en-US" sz="1400" baseline="30000" dirty="0">
                          <a:effectLst/>
                          <a:latin typeface="Montserrat"/>
                        </a:rPr>
                        <a:t>th</a:t>
                      </a:r>
                      <a:r>
                        <a:rPr lang="en-US" sz="1400" dirty="0">
                          <a:effectLst/>
                          <a:latin typeface="Montserrat"/>
                        </a:rPr>
                        <a:t>, 2024</a:t>
                      </a:r>
                      <a:endParaRPr lang="en-US" sz="1400" dirty="0">
                        <a:effectLst/>
                        <a:latin typeface="Montserrat" panose="00000500000000000000" pitchFamily="2" charset="0"/>
                        <a:ea typeface="Calibri"/>
                        <a:cs typeface="Times New Roman"/>
                      </a:endParaRPr>
                    </a:p>
                  </a:txBody>
                  <a:tcPr marL="59099" marR="59099" marT="0" marB="0">
                    <a:solidFill>
                      <a:schemeClr val="tx2">
                        <a:lumMod val="40000"/>
                        <a:lumOff val="60000"/>
                      </a:schemeClr>
                    </a:solidFill>
                  </a:tcPr>
                </a:tc>
                <a:tc>
                  <a:txBody>
                    <a:bodyPr/>
                    <a:lstStyle/>
                    <a:p>
                      <a:pPr marL="0" marR="0">
                        <a:lnSpc>
                          <a:spcPct val="115000"/>
                        </a:lnSpc>
                        <a:spcBef>
                          <a:spcPts val="0"/>
                        </a:spcBef>
                        <a:spcAft>
                          <a:spcPts val="0"/>
                        </a:spcAft>
                      </a:pPr>
                      <a:r>
                        <a:rPr lang="en-US" sz="1400" dirty="0">
                          <a:effectLst/>
                          <a:latin typeface="Montserrat"/>
                        </a:rPr>
                        <a:t>All income received between 09/15/24  and 08/16/24</a:t>
                      </a:r>
                      <a:endParaRPr lang="en-US" sz="1400" dirty="0">
                        <a:effectLst/>
                        <a:latin typeface="Montserrat"/>
                        <a:ea typeface="Calibri"/>
                        <a:cs typeface="Times New Roman"/>
                      </a:endParaRPr>
                    </a:p>
                  </a:txBody>
                  <a:tcPr marL="59099" marR="59099" marT="0" marB="0">
                    <a:solidFill>
                      <a:schemeClr val="tx2">
                        <a:lumMod val="40000"/>
                        <a:lumOff val="60000"/>
                      </a:schemeClr>
                    </a:solidFill>
                  </a:tcPr>
                </a:tc>
                <a:extLst>
                  <a:ext uri="{0D108BD9-81ED-4DB2-BD59-A6C34878D82A}">
                    <a16:rowId xmlns:a16="http://schemas.microsoft.com/office/drawing/2014/main" val="10001"/>
                  </a:ext>
                </a:extLst>
              </a:tr>
              <a:tr h="559804">
                <a:tc>
                  <a:txBody>
                    <a:bodyPr/>
                    <a:lstStyle/>
                    <a:p>
                      <a:pPr marL="0" marR="0">
                        <a:lnSpc>
                          <a:spcPct val="115000"/>
                        </a:lnSpc>
                        <a:spcBef>
                          <a:spcPts val="0"/>
                        </a:spcBef>
                        <a:spcAft>
                          <a:spcPts val="0"/>
                        </a:spcAft>
                      </a:pPr>
                      <a:r>
                        <a:rPr lang="en-US" sz="1400" dirty="0">
                          <a:effectLst/>
                          <a:latin typeface="Montserrat" panose="00000500000000000000" pitchFamily="2" charset="0"/>
                        </a:rPr>
                        <a:t>2</a:t>
                      </a:r>
                      <a:endParaRPr lang="en-US" sz="1400" dirty="0">
                        <a:effectLst/>
                        <a:latin typeface="Montserrat" panose="00000500000000000000" pitchFamily="2" charset="0"/>
                        <a:ea typeface="Calibri"/>
                        <a:cs typeface="Times New Roman"/>
                      </a:endParaRPr>
                    </a:p>
                  </a:txBody>
                  <a:tcPr marL="59099" marR="59099" marT="0" marB="0">
                    <a:solidFill>
                      <a:schemeClr val="tx2"/>
                    </a:solidFill>
                  </a:tcPr>
                </a:tc>
                <a:tc>
                  <a:txBody>
                    <a:bodyPr/>
                    <a:lstStyle/>
                    <a:p>
                      <a:pPr marL="0" marR="0">
                        <a:lnSpc>
                          <a:spcPct val="115000"/>
                        </a:lnSpc>
                        <a:spcBef>
                          <a:spcPts val="0"/>
                        </a:spcBef>
                        <a:spcAft>
                          <a:spcPts val="0"/>
                        </a:spcAft>
                      </a:pPr>
                      <a:r>
                        <a:rPr lang="en-US" sz="1400" dirty="0">
                          <a:effectLst/>
                          <a:latin typeface="Montserrat"/>
                        </a:rPr>
                        <a:t>Aug 15</a:t>
                      </a:r>
                      <a:r>
                        <a:rPr lang="en-US" sz="1400" baseline="30000" dirty="0">
                          <a:effectLst/>
                          <a:latin typeface="Montserrat"/>
                        </a:rPr>
                        <a:t>th</a:t>
                      </a:r>
                      <a:r>
                        <a:rPr lang="en-US" sz="1400" dirty="0">
                          <a:effectLst/>
                          <a:latin typeface="Montserrat"/>
                        </a:rPr>
                        <a:t>, 2024 – Jul 16</a:t>
                      </a:r>
                      <a:r>
                        <a:rPr lang="en-US" sz="1400" baseline="30000" dirty="0">
                          <a:effectLst/>
                          <a:latin typeface="Montserrat"/>
                        </a:rPr>
                        <a:t>th</a:t>
                      </a:r>
                      <a:r>
                        <a:rPr lang="en-US" sz="1400" dirty="0">
                          <a:effectLst/>
                          <a:latin typeface="Montserrat"/>
                        </a:rPr>
                        <a:t>, 2024</a:t>
                      </a:r>
                      <a:endParaRPr lang="en-US" sz="1400" dirty="0">
                        <a:effectLst/>
                        <a:latin typeface="Montserrat"/>
                        <a:ea typeface="Calibri"/>
                        <a:cs typeface="Times New Roman"/>
                      </a:endParaRPr>
                    </a:p>
                  </a:txBody>
                  <a:tcPr marL="59099" marR="59099" marT="0" marB="0">
                    <a:solidFill>
                      <a:schemeClr val="tx2">
                        <a:lumMod val="20000"/>
                        <a:lumOff val="80000"/>
                      </a:schemeClr>
                    </a:solidFill>
                  </a:tcPr>
                </a:tc>
                <a:tc>
                  <a:txBody>
                    <a:bodyPr/>
                    <a:lstStyle/>
                    <a:p>
                      <a:pPr marL="0" marR="0">
                        <a:lnSpc>
                          <a:spcPct val="115000"/>
                        </a:lnSpc>
                        <a:spcBef>
                          <a:spcPts val="0"/>
                        </a:spcBef>
                        <a:spcAft>
                          <a:spcPts val="0"/>
                        </a:spcAft>
                      </a:pPr>
                      <a:r>
                        <a:rPr lang="en-US" sz="1400" dirty="0">
                          <a:effectLst/>
                          <a:latin typeface="Montserrat"/>
                        </a:rPr>
                        <a:t>All income received between 08/15/24</a:t>
                      </a:r>
                      <a:r>
                        <a:rPr lang="en-US" sz="1400" baseline="0" dirty="0">
                          <a:effectLst/>
                          <a:latin typeface="Montserrat"/>
                        </a:rPr>
                        <a:t> </a:t>
                      </a:r>
                      <a:r>
                        <a:rPr lang="en-US" sz="1400" dirty="0">
                          <a:effectLst/>
                          <a:latin typeface="Montserrat"/>
                        </a:rPr>
                        <a:t>and 07/16/24</a:t>
                      </a:r>
                      <a:endParaRPr lang="en-US" sz="1400" dirty="0">
                        <a:effectLst/>
                        <a:latin typeface="Montserrat"/>
                        <a:ea typeface="Calibri"/>
                        <a:cs typeface="Times New Roman"/>
                      </a:endParaRPr>
                    </a:p>
                  </a:txBody>
                  <a:tcPr marL="59099" marR="59099" marT="0" marB="0">
                    <a:solidFill>
                      <a:schemeClr val="tx2">
                        <a:lumMod val="20000"/>
                        <a:lumOff val="80000"/>
                      </a:schemeClr>
                    </a:solidFill>
                  </a:tcPr>
                </a:tc>
                <a:extLst>
                  <a:ext uri="{0D108BD9-81ED-4DB2-BD59-A6C34878D82A}">
                    <a16:rowId xmlns:a16="http://schemas.microsoft.com/office/drawing/2014/main" val="10002"/>
                  </a:ext>
                </a:extLst>
              </a:tr>
              <a:tr h="559804">
                <a:tc>
                  <a:txBody>
                    <a:bodyPr/>
                    <a:lstStyle/>
                    <a:p>
                      <a:pPr marL="0" marR="0">
                        <a:lnSpc>
                          <a:spcPct val="115000"/>
                        </a:lnSpc>
                        <a:spcBef>
                          <a:spcPts val="0"/>
                        </a:spcBef>
                        <a:spcAft>
                          <a:spcPts val="0"/>
                        </a:spcAft>
                      </a:pPr>
                      <a:r>
                        <a:rPr lang="en-US" sz="1400" dirty="0">
                          <a:effectLst/>
                          <a:latin typeface="Montserrat" panose="00000500000000000000" pitchFamily="2" charset="0"/>
                        </a:rPr>
                        <a:t>3</a:t>
                      </a:r>
                      <a:endParaRPr lang="en-US" sz="1400" dirty="0">
                        <a:effectLst/>
                        <a:latin typeface="Montserrat" panose="00000500000000000000" pitchFamily="2" charset="0"/>
                        <a:ea typeface="Calibri"/>
                        <a:cs typeface="Times New Roman"/>
                      </a:endParaRPr>
                    </a:p>
                  </a:txBody>
                  <a:tcPr marL="59099" marR="59099" marT="0" marB="0">
                    <a:solidFill>
                      <a:schemeClr val="tx2"/>
                    </a:solidFill>
                  </a:tcPr>
                </a:tc>
                <a:tc>
                  <a:txBody>
                    <a:bodyPr/>
                    <a:lstStyle/>
                    <a:p>
                      <a:pPr marL="0" marR="0">
                        <a:lnSpc>
                          <a:spcPct val="115000"/>
                        </a:lnSpc>
                        <a:spcBef>
                          <a:spcPts val="0"/>
                        </a:spcBef>
                        <a:spcAft>
                          <a:spcPts val="0"/>
                        </a:spcAft>
                      </a:pPr>
                      <a:r>
                        <a:rPr lang="en-US" sz="1400" dirty="0">
                          <a:effectLst/>
                          <a:latin typeface="Montserrat"/>
                        </a:rPr>
                        <a:t>Jul 15</a:t>
                      </a:r>
                      <a:r>
                        <a:rPr lang="en-US" sz="1400" baseline="30000" dirty="0">
                          <a:effectLst/>
                          <a:latin typeface="Montserrat"/>
                        </a:rPr>
                        <a:t>th</a:t>
                      </a:r>
                      <a:r>
                        <a:rPr lang="en-US" sz="1400" dirty="0">
                          <a:effectLst/>
                          <a:latin typeface="Montserrat"/>
                        </a:rPr>
                        <a:t>, 2024– Jun16</a:t>
                      </a:r>
                      <a:r>
                        <a:rPr lang="en-US" sz="1400" baseline="30000" dirty="0">
                          <a:effectLst/>
                          <a:latin typeface="Montserrat"/>
                        </a:rPr>
                        <a:t>th</a:t>
                      </a:r>
                      <a:r>
                        <a:rPr lang="en-US" sz="1400" dirty="0">
                          <a:effectLst/>
                          <a:latin typeface="Montserrat"/>
                        </a:rPr>
                        <a:t>, 2024</a:t>
                      </a:r>
                      <a:endParaRPr lang="en-US" sz="1400" dirty="0">
                        <a:effectLst/>
                        <a:latin typeface="Montserrat"/>
                        <a:ea typeface="Calibri"/>
                        <a:cs typeface="Times New Roman"/>
                      </a:endParaRPr>
                    </a:p>
                  </a:txBody>
                  <a:tcPr marL="59099" marR="59099" marT="0" marB="0">
                    <a:solidFill>
                      <a:schemeClr val="tx2">
                        <a:lumMod val="40000"/>
                        <a:lumOff val="60000"/>
                      </a:schemeClr>
                    </a:solidFill>
                  </a:tcPr>
                </a:tc>
                <a:tc>
                  <a:txBody>
                    <a:bodyPr/>
                    <a:lstStyle/>
                    <a:p>
                      <a:pPr marL="0" marR="0">
                        <a:lnSpc>
                          <a:spcPct val="115000"/>
                        </a:lnSpc>
                        <a:spcBef>
                          <a:spcPts val="0"/>
                        </a:spcBef>
                        <a:spcAft>
                          <a:spcPts val="0"/>
                        </a:spcAft>
                      </a:pPr>
                      <a:r>
                        <a:rPr lang="en-US" sz="1400" dirty="0">
                          <a:effectLst/>
                          <a:latin typeface="Montserrat"/>
                        </a:rPr>
                        <a:t>All income received between 07/15/24</a:t>
                      </a:r>
                      <a:r>
                        <a:rPr lang="en-US" sz="1400" baseline="0" dirty="0">
                          <a:effectLst/>
                          <a:latin typeface="Montserrat"/>
                        </a:rPr>
                        <a:t> </a:t>
                      </a:r>
                      <a:r>
                        <a:rPr lang="en-US" sz="1400" dirty="0">
                          <a:effectLst/>
                          <a:latin typeface="Montserrat"/>
                        </a:rPr>
                        <a:t>and 06/16/24</a:t>
                      </a:r>
                      <a:endParaRPr lang="en-US" sz="1400" dirty="0">
                        <a:effectLst/>
                        <a:latin typeface="Montserrat"/>
                        <a:ea typeface="Calibri"/>
                        <a:cs typeface="Times New Roman"/>
                      </a:endParaRPr>
                    </a:p>
                  </a:txBody>
                  <a:tcPr marL="59099" marR="59099" marT="0" marB="0">
                    <a:solidFill>
                      <a:schemeClr val="tx2">
                        <a:lumMod val="40000"/>
                        <a:lumOff val="60000"/>
                      </a:schemeClr>
                    </a:solidFill>
                  </a:tcPr>
                </a:tc>
                <a:extLst>
                  <a:ext uri="{0D108BD9-81ED-4DB2-BD59-A6C34878D82A}">
                    <a16:rowId xmlns:a16="http://schemas.microsoft.com/office/drawing/2014/main" val="10003"/>
                  </a:ext>
                </a:extLst>
              </a:tr>
              <a:tr h="559804">
                <a:tc>
                  <a:txBody>
                    <a:bodyPr/>
                    <a:lstStyle/>
                    <a:p>
                      <a:pPr marL="0" marR="0">
                        <a:lnSpc>
                          <a:spcPct val="115000"/>
                        </a:lnSpc>
                        <a:spcBef>
                          <a:spcPts val="0"/>
                        </a:spcBef>
                        <a:spcAft>
                          <a:spcPts val="0"/>
                        </a:spcAft>
                      </a:pPr>
                      <a:r>
                        <a:rPr lang="en-US" sz="1400" dirty="0">
                          <a:effectLst/>
                          <a:latin typeface="Montserrat" panose="00000500000000000000" pitchFamily="2" charset="0"/>
                        </a:rPr>
                        <a:t>4</a:t>
                      </a:r>
                      <a:endParaRPr lang="en-US" sz="1400" dirty="0">
                        <a:effectLst/>
                        <a:latin typeface="Montserrat" panose="00000500000000000000" pitchFamily="2" charset="0"/>
                        <a:ea typeface="Calibri"/>
                        <a:cs typeface="Times New Roman"/>
                      </a:endParaRPr>
                    </a:p>
                  </a:txBody>
                  <a:tcPr marL="59099" marR="59099" marT="0" marB="0">
                    <a:solidFill>
                      <a:schemeClr val="tx2"/>
                    </a:solidFill>
                  </a:tcPr>
                </a:tc>
                <a:tc>
                  <a:txBody>
                    <a:bodyPr/>
                    <a:lstStyle/>
                    <a:p>
                      <a:pPr marL="0" marR="0">
                        <a:lnSpc>
                          <a:spcPct val="115000"/>
                        </a:lnSpc>
                        <a:spcBef>
                          <a:spcPts val="0"/>
                        </a:spcBef>
                        <a:spcAft>
                          <a:spcPts val="0"/>
                        </a:spcAft>
                      </a:pPr>
                      <a:r>
                        <a:rPr lang="en-US" sz="1400" dirty="0">
                          <a:effectLst/>
                          <a:latin typeface="Montserrat"/>
                        </a:rPr>
                        <a:t>Jun15</a:t>
                      </a:r>
                      <a:r>
                        <a:rPr lang="en-US" sz="1400" baseline="30000" dirty="0">
                          <a:effectLst/>
                          <a:latin typeface="Montserrat"/>
                        </a:rPr>
                        <a:t>th</a:t>
                      </a:r>
                      <a:r>
                        <a:rPr lang="en-US" sz="1400" dirty="0">
                          <a:effectLst/>
                          <a:latin typeface="Montserrat"/>
                        </a:rPr>
                        <a:t>, 2024</a:t>
                      </a:r>
                      <a:r>
                        <a:rPr lang="en-US" sz="1400" baseline="0" dirty="0">
                          <a:effectLst/>
                          <a:latin typeface="Montserrat"/>
                        </a:rPr>
                        <a:t> </a:t>
                      </a:r>
                      <a:r>
                        <a:rPr lang="en-US" sz="1400" dirty="0">
                          <a:effectLst/>
                          <a:latin typeface="Montserrat"/>
                        </a:rPr>
                        <a:t>– May16</a:t>
                      </a:r>
                      <a:r>
                        <a:rPr lang="en-US" sz="1400" baseline="30000" dirty="0">
                          <a:effectLst/>
                          <a:latin typeface="Montserrat"/>
                        </a:rPr>
                        <a:t>th</a:t>
                      </a:r>
                      <a:r>
                        <a:rPr lang="en-US" sz="1400" dirty="0">
                          <a:effectLst/>
                          <a:latin typeface="Montserrat"/>
                        </a:rPr>
                        <a:t>, 2024</a:t>
                      </a:r>
                      <a:endParaRPr lang="en-US" sz="1400" dirty="0">
                        <a:effectLst/>
                        <a:latin typeface="Montserrat"/>
                        <a:ea typeface="Calibri"/>
                        <a:cs typeface="Times New Roman"/>
                      </a:endParaRPr>
                    </a:p>
                  </a:txBody>
                  <a:tcPr marL="59099" marR="59099" marT="0" marB="0">
                    <a:solidFill>
                      <a:schemeClr val="tx2">
                        <a:lumMod val="20000"/>
                        <a:lumOff val="80000"/>
                      </a:schemeClr>
                    </a:solidFill>
                  </a:tcPr>
                </a:tc>
                <a:tc>
                  <a:txBody>
                    <a:bodyPr/>
                    <a:lstStyle/>
                    <a:p>
                      <a:pPr marL="0" marR="0">
                        <a:lnSpc>
                          <a:spcPct val="115000"/>
                        </a:lnSpc>
                        <a:spcBef>
                          <a:spcPts val="0"/>
                        </a:spcBef>
                        <a:spcAft>
                          <a:spcPts val="0"/>
                        </a:spcAft>
                      </a:pPr>
                      <a:r>
                        <a:rPr lang="en-US" sz="1400" dirty="0">
                          <a:effectLst/>
                          <a:latin typeface="Montserrat"/>
                        </a:rPr>
                        <a:t>All income received </a:t>
                      </a:r>
                      <a:r>
                        <a:rPr lang="en-US" sz="1400" b="0" i="0" u="none" strike="noStrike" noProof="0" dirty="0">
                          <a:solidFill>
                            <a:srgbClr val="000000"/>
                          </a:solidFill>
                          <a:effectLst/>
                          <a:latin typeface="Montserrat"/>
                        </a:rPr>
                        <a:t>between 06/15/24</a:t>
                      </a:r>
                      <a:endParaRPr lang="en-US" sz="1400" dirty="0">
                        <a:effectLst/>
                        <a:latin typeface="Montserrat"/>
                        <a:ea typeface="Calibri"/>
                        <a:cs typeface="Times New Roman"/>
                      </a:endParaRPr>
                    </a:p>
                    <a:p>
                      <a:pPr marL="0" marR="0" lvl="0">
                        <a:lnSpc>
                          <a:spcPct val="114999"/>
                        </a:lnSpc>
                        <a:spcBef>
                          <a:spcPts val="0"/>
                        </a:spcBef>
                        <a:spcAft>
                          <a:spcPts val="0"/>
                        </a:spcAft>
                        <a:buNone/>
                      </a:pPr>
                      <a:r>
                        <a:rPr lang="en-US" sz="1400" dirty="0">
                          <a:effectLst/>
                          <a:latin typeface="Montserrat"/>
                        </a:rPr>
                        <a:t>  and 05/16/24</a:t>
                      </a:r>
                      <a:endParaRPr lang="en-US" sz="1400" dirty="0">
                        <a:effectLst/>
                        <a:latin typeface="Montserrat"/>
                        <a:ea typeface="Calibri"/>
                        <a:cs typeface="Times New Roman"/>
                      </a:endParaRPr>
                    </a:p>
                  </a:txBody>
                  <a:tcPr marL="59099" marR="59099" marT="0" marB="0">
                    <a:solidFill>
                      <a:schemeClr val="tx2">
                        <a:lumMod val="20000"/>
                        <a:lumOff val="80000"/>
                      </a:schemeClr>
                    </a:solidFill>
                  </a:tcPr>
                </a:tc>
                <a:extLst>
                  <a:ext uri="{0D108BD9-81ED-4DB2-BD59-A6C34878D82A}">
                    <a16:rowId xmlns:a16="http://schemas.microsoft.com/office/drawing/2014/main" val="10004"/>
                  </a:ext>
                </a:extLst>
              </a:tr>
              <a:tr h="559804">
                <a:tc>
                  <a:txBody>
                    <a:bodyPr/>
                    <a:lstStyle/>
                    <a:p>
                      <a:pPr marL="0" marR="0">
                        <a:lnSpc>
                          <a:spcPct val="115000"/>
                        </a:lnSpc>
                        <a:spcBef>
                          <a:spcPts val="0"/>
                        </a:spcBef>
                        <a:spcAft>
                          <a:spcPts val="0"/>
                        </a:spcAft>
                      </a:pPr>
                      <a:r>
                        <a:rPr lang="en-US" sz="1400" dirty="0">
                          <a:effectLst/>
                          <a:latin typeface="Montserrat" panose="00000500000000000000" pitchFamily="2" charset="0"/>
                        </a:rPr>
                        <a:t>5</a:t>
                      </a:r>
                      <a:endParaRPr lang="en-US" sz="1400" dirty="0">
                        <a:effectLst/>
                        <a:latin typeface="Montserrat" panose="00000500000000000000" pitchFamily="2" charset="0"/>
                        <a:ea typeface="Calibri"/>
                        <a:cs typeface="Times New Roman"/>
                      </a:endParaRPr>
                    </a:p>
                  </a:txBody>
                  <a:tcPr marL="59099" marR="59099" marT="0" marB="0">
                    <a:solidFill>
                      <a:schemeClr val="tx2"/>
                    </a:solidFill>
                  </a:tcPr>
                </a:tc>
                <a:tc>
                  <a:txBody>
                    <a:bodyPr/>
                    <a:lstStyle/>
                    <a:p>
                      <a:pPr marL="0" marR="0">
                        <a:lnSpc>
                          <a:spcPct val="115000"/>
                        </a:lnSpc>
                        <a:spcBef>
                          <a:spcPts val="0"/>
                        </a:spcBef>
                        <a:spcAft>
                          <a:spcPts val="0"/>
                        </a:spcAft>
                      </a:pPr>
                      <a:r>
                        <a:rPr lang="en-US" sz="1400" dirty="0">
                          <a:effectLst/>
                          <a:latin typeface="Montserrat"/>
                        </a:rPr>
                        <a:t>May 15</a:t>
                      </a:r>
                      <a:r>
                        <a:rPr lang="en-US" sz="1400" baseline="30000" dirty="0">
                          <a:effectLst/>
                          <a:latin typeface="Montserrat"/>
                        </a:rPr>
                        <a:t>th</a:t>
                      </a:r>
                      <a:r>
                        <a:rPr lang="en-US" sz="1400" dirty="0">
                          <a:effectLst/>
                          <a:latin typeface="Montserrat"/>
                        </a:rPr>
                        <a:t>, 2024 – Apr16</a:t>
                      </a:r>
                      <a:r>
                        <a:rPr lang="en-US" sz="1400" baseline="30000" dirty="0">
                          <a:effectLst/>
                          <a:latin typeface="Montserrat"/>
                        </a:rPr>
                        <a:t>th</a:t>
                      </a:r>
                      <a:r>
                        <a:rPr lang="en-US" sz="1400" dirty="0">
                          <a:effectLst/>
                          <a:latin typeface="Montserrat"/>
                        </a:rPr>
                        <a:t>, 2024</a:t>
                      </a:r>
                      <a:endParaRPr lang="en-US" sz="1400" dirty="0">
                        <a:effectLst/>
                        <a:latin typeface="Montserrat"/>
                        <a:ea typeface="Calibri"/>
                        <a:cs typeface="Times New Roman"/>
                      </a:endParaRPr>
                    </a:p>
                  </a:txBody>
                  <a:tcPr marL="59099" marR="59099" marT="0" marB="0">
                    <a:solidFill>
                      <a:schemeClr val="tx2">
                        <a:lumMod val="40000"/>
                        <a:lumOff val="60000"/>
                      </a:schemeClr>
                    </a:solidFill>
                  </a:tcPr>
                </a:tc>
                <a:tc>
                  <a:txBody>
                    <a:bodyPr/>
                    <a:lstStyle/>
                    <a:p>
                      <a:pPr marL="0" marR="0">
                        <a:lnSpc>
                          <a:spcPct val="115000"/>
                        </a:lnSpc>
                        <a:spcBef>
                          <a:spcPts val="0"/>
                        </a:spcBef>
                        <a:spcAft>
                          <a:spcPts val="0"/>
                        </a:spcAft>
                      </a:pPr>
                      <a:r>
                        <a:rPr lang="en-US" sz="1400" dirty="0">
                          <a:effectLst/>
                          <a:latin typeface="Montserrat"/>
                        </a:rPr>
                        <a:t>All income received between </a:t>
                      </a:r>
                      <a:r>
                        <a:rPr lang="en-US" sz="1400" b="0" i="0" u="none" strike="noStrike" noProof="0" dirty="0">
                          <a:solidFill>
                            <a:srgbClr val="000000"/>
                          </a:solidFill>
                          <a:effectLst/>
                          <a:latin typeface="Montserrat"/>
                        </a:rPr>
                        <a:t>05/15/24</a:t>
                      </a:r>
                      <a:r>
                        <a:rPr lang="en-US" sz="1400" dirty="0">
                          <a:effectLst/>
                          <a:latin typeface="Montserrat"/>
                        </a:rPr>
                        <a:t>  and 04/16/24</a:t>
                      </a:r>
                      <a:endParaRPr lang="en-US" sz="1400" dirty="0">
                        <a:effectLst/>
                        <a:latin typeface="Montserrat"/>
                        <a:ea typeface="Calibri"/>
                        <a:cs typeface="Times New Roman"/>
                      </a:endParaRPr>
                    </a:p>
                  </a:txBody>
                  <a:tcPr marL="59099" marR="59099" marT="0" marB="0">
                    <a:solidFill>
                      <a:schemeClr val="tx2">
                        <a:lumMod val="40000"/>
                        <a:lumOff val="60000"/>
                      </a:schemeClr>
                    </a:solidFill>
                  </a:tcPr>
                </a:tc>
                <a:extLst>
                  <a:ext uri="{0D108BD9-81ED-4DB2-BD59-A6C34878D82A}">
                    <a16:rowId xmlns:a16="http://schemas.microsoft.com/office/drawing/2014/main" val="10005"/>
                  </a:ext>
                </a:extLst>
              </a:tr>
              <a:tr h="559804">
                <a:tc>
                  <a:txBody>
                    <a:bodyPr/>
                    <a:lstStyle/>
                    <a:p>
                      <a:pPr marL="0" marR="0">
                        <a:lnSpc>
                          <a:spcPct val="115000"/>
                        </a:lnSpc>
                        <a:spcBef>
                          <a:spcPts val="0"/>
                        </a:spcBef>
                        <a:spcAft>
                          <a:spcPts val="0"/>
                        </a:spcAft>
                      </a:pPr>
                      <a:r>
                        <a:rPr lang="en-US" sz="1400" dirty="0">
                          <a:effectLst/>
                          <a:latin typeface="Montserrat" panose="00000500000000000000" pitchFamily="2" charset="0"/>
                        </a:rPr>
                        <a:t>6</a:t>
                      </a:r>
                      <a:endParaRPr lang="en-US" sz="1400" dirty="0">
                        <a:effectLst/>
                        <a:latin typeface="Montserrat" panose="00000500000000000000" pitchFamily="2" charset="0"/>
                        <a:ea typeface="Calibri"/>
                        <a:cs typeface="Times New Roman"/>
                      </a:endParaRPr>
                    </a:p>
                  </a:txBody>
                  <a:tcPr marL="59099" marR="59099" marT="0" marB="0">
                    <a:solidFill>
                      <a:schemeClr val="tx2"/>
                    </a:solidFill>
                  </a:tcPr>
                </a:tc>
                <a:tc>
                  <a:txBody>
                    <a:bodyPr/>
                    <a:lstStyle/>
                    <a:p>
                      <a:pPr marL="0" marR="0">
                        <a:lnSpc>
                          <a:spcPct val="115000"/>
                        </a:lnSpc>
                        <a:spcBef>
                          <a:spcPts val="0"/>
                        </a:spcBef>
                        <a:spcAft>
                          <a:spcPts val="0"/>
                        </a:spcAft>
                      </a:pPr>
                      <a:r>
                        <a:rPr lang="en-US" sz="1400" dirty="0">
                          <a:effectLst/>
                          <a:latin typeface="Montserrat"/>
                        </a:rPr>
                        <a:t>Apr15</a:t>
                      </a:r>
                      <a:r>
                        <a:rPr lang="en-US" sz="1400" baseline="30000" dirty="0">
                          <a:effectLst/>
                          <a:latin typeface="Montserrat"/>
                        </a:rPr>
                        <a:t>th</a:t>
                      </a:r>
                      <a:r>
                        <a:rPr lang="en-US" sz="1400" dirty="0">
                          <a:effectLst/>
                          <a:latin typeface="Montserrat"/>
                        </a:rPr>
                        <a:t>, 2024– Mar16</a:t>
                      </a:r>
                      <a:r>
                        <a:rPr lang="en-US" sz="1400" baseline="30000" dirty="0">
                          <a:effectLst/>
                          <a:latin typeface="Montserrat"/>
                        </a:rPr>
                        <a:t>th</a:t>
                      </a:r>
                      <a:r>
                        <a:rPr lang="en-US" sz="1400" dirty="0">
                          <a:effectLst/>
                          <a:latin typeface="Montserrat"/>
                        </a:rPr>
                        <a:t>, 2024</a:t>
                      </a:r>
                      <a:endParaRPr lang="en-US" sz="1400" dirty="0">
                        <a:effectLst/>
                        <a:latin typeface="Montserrat"/>
                        <a:ea typeface="Calibri"/>
                        <a:cs typeface="Times New Roman"/>
                      </a:endParaRPr>
                    </a:p>
                  </a:txBody>
                  <a:tcPr marL="59099" marR="59099" marT="0" marB="0">
                    <a:solidFill>
                      <a:schemeClr val="tx2">
                        <a:lumMod val="20000"/>
                        <a:lumOff val="80000"/>
                      </a:schemeClr>
                    </a:solidFill>
                  </a:tcPr>
                </a:tc>
                <a:tc>
                  <a:txBody>
                    <a:bodyPr/>
                    <a:lstStyle/>
                    <a:p>
                      <a:pPr marL="0" marR="0">
                        <a:lnSpc>
                          <a:spcPct val="115000"/>
                        </a:lnSpc>
                        <a:spcBef>
                          <a:spcPts val="0"/>
                        </a:spcBef>
                        <a:spcAft>
                          <a:spcPts val="0"/>
                        </a:spcAft>
                      </a:pPr>
                      <a:r>
                        <a:rPr lang="en-US" sz="1400" dirty="0">
                          <a:effectLst/>
                          <a:latin typeface="Montserrat"/>
                        </a:rPr>
                        <a:t>All income received between 04/15/24</a:t>
                      </a:r>
                      <a:r>
                        <a:rPr lang="en-US" sz="1400" baseline="0" dirty="0">
                          <a:effectLst/>
                          <a:latin typeface="Montserrat"/>
                        </a:rPr>
                        <a:t> </a:t>
                      </a:r>
                      <a:r>
                        <a:rPr lang="en-US" sz="1400" dirty="0">
                          <a:effectLst/>
                          <a:latin typeface="Montserrat"/>
                        </a:rPr>
                        <a:t>and 03/16/24</a:t>
                      </a:r>
                      <a:endParaRPr lang="en-US" sz="1400" dirty="0">
                        <a:effectLst/>
                        <a:latin typeface="Montserrat"/>
                        <a:ea typeface="Calibri"/>
                        <a:cs typeface="Times New Roman"/>
                      </a:endParaRPr>
                    </a:p>
                  </a:txBody>
                  <a:tcPr marL="59099" marR="59099" marT="0" marB="0">
                    <a:solidFill>
                      <a:schemeClr val="tx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1598421"/>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C79FC-2A5A-4FAE-92CF-55F92E21794D}"/>
              </a:ext>
            </a:extLst>
          </p:cNvPr>
          <p:cNvSpPr>
            <a:spLocks noGrp="1"/>
          </p:cNvSpPr>
          <p:nvPr>
            <p:ph idx="1"/>
          </p:nvPr>
        </p:nvSpPr>
        <p:spPr>
          <a:xfrm>
            <a:off x="838200" y="1641566"/>
            <a:ext cx="10515600" cy="4351338"/>
          </a:xfrm>
        </p:spPr>
        <p:txBody>
          <a:bodyPr vert="horz" lIns="91440" tIns="45720" rIns="91440" bIns="45720" rtlCol="0" anchor="t">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cs typeface="+mn-cs"/>
              </a:rPr>
              <a:t>Question </a:t>
            </a:r>
            <a:r>
              <a:rPr lang="en-US" sz="3200" b="1" dirty="0">
                <a:cs typeface="+mn-cs"/>
              </a:rPr>
              <a:t>3</a:t>
            </a:r>
            <a:r>
              <a:rPr kumimoji="0" lang="en-US" sz="3200" b="1" i="0" u="none" strike="noStrike" kern="1200" cap="none" spc="0" normalizeH="0" baseline="0" noProof="0" dirty="0">
                <a:ln>
                  <a:noFill/>
                </a:ln>
                <a:effectLst/>
                <a:uLnTx/>
                <a:uFillTx/>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cs typeface="+mn-cs"/>
              </a:rPr>
              <a:t>How do I properly round a Social Security benefit amount that includes cents?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effectLst/>
              <a:uLnTx/>
              <a:uFillTx/>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cs typeface="+mn-cs"/>
              </a:rPr>
              <a:t>Answer </a:t>
            </a:r>
            <a:r>
              <a:rPr lang="en-US" sz="3200" b="1" dirty="0">
                <a:cs typeface="+mn-cs"/>
              </a:rPr>
              <a:t>using an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cs typeface="+mn-cs"/>
              </a:rPr>
              <a:t>The</a:t>
            </a:r>
            <a:r>
              <a:rPr lang="en-US" sz="3200" dirty="0">
                <a:cs typeface="+mn-cs"/>
              </a:rPr>
              <a:t> job seeker's</a:t>
            </a:r>
            <a:r>
              <a:rPr kumimoji="0" lang="en-US" sz="3200" b="0" i="0" u="none" strike="noStrike" kern="1200" cap="none" spc="0" normalizeH="0" baseline="0" noProof="0" dirty="0">
                <a:ln>
                  <a:noFill/>
                </a:ln>
                <a:effectLst/>
                <a:uLnTx/>
                <a:uFillTx/>
                <a:cs typeface="+mn-cs"/>
              </a:rPr>
              <a:t> full monthly Social Security benefit before any deductions is $1563.70</a:t>
            </a:r>
            <a:endParaRPr kumimoji="0" lang="en-US" sz="3200" b="0" i="0" u="none" strike="noStrike" kern="1200" cap="none" spc="0" normalizeH="0" baseline="0" noProof="0" dirty="0">
              <a:ln>
                <a:noFill/>
              </a:ln>
              <a:effectLst/>
              <a:uLnTx/>
              <a:uFillTx/>
              <a:cs typeface="Calibri"/>
            </a:endParaRPr>
          </a:p>
          <a:p>
            <a:pPr marL="342900" indent="-342900">
              <a:lnSpc>
                <a:spcPct val="100000"/>
              </a:lnSpc>
              <a:spcBef>
                <a:spcPts val="0"/>
              </a:spcBef>
              <a:defRPr/>
            </a:pPr>
            <a:r>
              <a:rPr kumimoji="0" lang="en-US" sz="3200" b="0" i="0" u="none" strike="noStrike" kern="1200" cap="none" spc="0" normalizeH="0" baseline="0" noProof="0" dirty="0">
                <a:ln>
                  <a:noFill/>
                </a:ln>
                <a:effectLst/>
                <a:uLnTx/>
                <a:uFillTx/>
                <a:cs typeface="+mn-cs"/>
              </a:rPr>
              <a:t>Round $1563.70 </a:t>
            </a:r>
            <a:r>
              <a:rPr kumimoji="0" lang="en-US" sz="3200" b="1" i="0" u="none" strike="noStrike" kern="1200" cap="none" spc="0" normalizeH="0" baseline="0" noProof="0" dirty="0">
                <a:ln>
                  <a:noFill/>
                </a:ln>
                <a:effectLst/>
                <a:uLnTx/>
                <a:uFillTx/>
                <a:cs typeface="+mn-cs"/>
              </a:rPr>
              <a:t>down</a:t>
            </a:r>
            <a:r>
              <a:rPr kumimoji="0" lang="en-US" sz="3200" b="0" i="0" u="none" strike="noStrike" kern="1200" cap="none" spc="0" normalizeH="0" baseline="0" noProof="0" dirty="0">
                <a:ln>
                  <a:noFill/>
                </a:ln>
                <a:effectLst/>
                <a:uLnTx/>
                <a:uFillTx/>
                <a:cs typeface="+mn-cs"/>
              </a:rPr>
              <a:t> to the nearest dollar = $1,563 </a:t>
            </a:r>
            <a:r>
              <a:rPr lang="en-US" sz="3200" dirty="0">
                <a:cs typeface="+mn-cs"/>
              </a:rPr>
              <a:t> </a:t>
            </a:r>
            <a:endParaRPr kumimoji="0" lang="en-US" sz="3200" b="0" i="0" u="none" strike="noStrike" kern="1200" cap="none" spc="0" normalizeH="0" baseline="0" noProof="0" dirty="0">
              <a:ln>
                <a:noFill/>
              </a:ln>
              <a:solidFill>
                <a:prstClr val="black"/>
              </a:solidFill>
              <a:effectLst/>
              <a:uLnTx/>
              <a:uFillTx/>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cs typeface="+mn-cs"/>
              </a:rPr>
              <a:t>Record the rounded amount of $1,563 on the Income Worksheet</a:t>
            </a:r>
            <a:endParaRPr kumimoji="0" lang="en-US" sz="3200" b="0" i="0" u="none" strike="noStrike" kern="1200" cap="none" spc="0" normalizeH="0" baseline="0" noProof="0" dirty="0">
              <a:ln>
                <a:noFill/>
              </a:ln>
              <a:effectLst/>
              <a:uLnTx/>
              <a:uFillTx/>
              <a:cs typeface="Calibri"/>
            </a:endParaRPr>
          </a:p>
          <a:p>
            <a:pPr marL="0" marR="0" lvl="0" indent="0" algn="ctr" defTabSz="914400" rtl="0" eaLnBrk="1" fontAlgn="auto" latinLnBrk="0" hangingPunct="1">
              <a:lnSpc>
                <a:spcPct val="100000"/>
              </a:lnSpc>
              <a:spcBef>
                <a:spcPts val="0"/>
              </a:spcBef>
              <a:spcAft>
                <a:spcPts val="0"/>
              </a:spcAft>
              <a:buClrTx/>
              <a:buSzTx/>
              <a:buNone/>
              <a:tabLst/>
              <a:defRPr/>
            </a:pPr>
            <a:r>
              <a:rPr kumimoji="0" lang="en-US" sz="3200" b="1" i="0" u="none" strike="noStrike" kern="1200" cap="none" spc="0" normalizeH="0" baseline="0" noProof="0" dirty="0">
                <a:ln>
                  <a:noFill/>
                </a:ln>
                <a:effectLst/>
                <a:uLnTx/>
                <a:uFillTx/>
                <a:cs typeface="+mn-cs"/>
              </a:rPr>
              <a:t>REMEMBER</a:t>
            </a:r>
            <a:r>
              <a:rPr kumimoji="0" lang="en-US" sz="3200" b="0" i="0" u="none" strike="noStrike" kern="1200" cap="none" spc="0" normalizeH="0" baseline="0" noProof="0" dirty="0">
                <a:ln>
                  <a:noFill/>
                </a:ln>
                <a:effectLst/>
                <a:uLnTx/>
                <a:uFillTx/>
                <a:cs typeface="+mn-cs"/>
              </a:rPr>
              <a:t>:  </a:t>
            </a:r>
            <a:r>
              <a:rPr kumimoji="0" lang="en-US" sz="3200" b="0" i="1" u="none" strike="noStrike" kern="1200" cap="none" spc="0" normalizeH="0" baseline="0" noProof="0" dirty="0">
                <a:ln>
                  <a:noFill/>
                </a:ln>
                <a:effectLst/>
                <a:uLnTx/>
                <a:uFillTx/>
                <a:cs typeface="+mn-cs"/>
              </a:rPr>
              <a:t>This is the only time you round!</a:t>
            </a:r>
            <a:endParaRPr kumimoji="0" lang="en-US" sz="3200" b="0" i="1" u="none" strike="noStrike" kern="1200" cap="none" spc="0" normalizeH="0" baseline="0" noProof="0" dirty="0">
              <a:ln>
                <a:noFill/>
              </a:ln>
              <a:effectLst/>
              <a:uLnTx/>
              <a:uFillTx/>
              <a:cs typeface="Calibri"/>
            </a:endParaRPr>
          </a:p>
          <a:p>
            <a:endParaRPr lang="en-US" dirty="0"/>
          </a:p>
        </p:txBody>
      </p:sp>
      <p:sp>
        <p:nvSpPr>
          <p:cNvPr id="4" name="Slide Number Placeholder 3">
            <a:extLst>
              <a:ext uri="{FF2B5EF4-FFF2-40B4-BE49-F238E27FC236}">
                <a16:creationId xmlns:a16="http://schemas.microsoft.com/office/drawing/2014/main" id="{B2CAC8BE-1CF8-47FE-902D-B4BCFB8FE176}"/>
              </a:ext>
            </a:extLst>
          </p:cNvPr>
          <p:cNvSpPr>
            <a:spLocks noGrp="1"/>
          </p:cNvSpPr>
          <p:nvPr>
            <p:ph type="sldNum" sz="quarter" idx="12"/>
          </p:nvPr>
        </p:nvSpPr>
        <p:spPr/>
        <p:txBody>
          <a:bodyPr/>
          <a:lstStyle/>
          <a:p>
            <a:fld id="{BEED455F-700D-BA4B-B3F6-B4E03929F5E0}" type="slidenum">
              <a:rPr lang="en-US" smtClean="0"/>
              <a:pPr/>
              <a:t>44</a:t>
            </a:fld>
            <a:endParaRPr lang="en-US" dirty="0"/>
          </a:p>
        </p:txBody>
      </p:sp>
    </p:spTree>
    <p:extLst>
      <p:ext uri="{BB962C8B-B14F-4D97-AF65-F5344CB8AC3E}">
        <p14:creationId xmlns:p14="http://schemas.microsoft.com/office/powerpoint/2010/main" val="450131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55D30-C5FE-496A-9005-F89238920648}"/>
              </a:ext>
            </a:extLst>
          </p:cNvPr>
          <p:cNvSpPr>
            <a:spLocks noGrp="1"/>
          </p:cNvSpPr>
          <p:nvPr>
            <p:ph idx="1"/>
          </p:nvPr>
        </p:nvSpPr>
        <p:spPr>
          <a:xfrm>
            <a:off x="838200" y="1584324"/>
            <a:ext cx="10515600" cy="4613275"/>
          </a:xfrm>
        </p:spPr>
        <p:txBody>
          <a:bodyPr vert="horz" lIns="91440" tIns="45720" rIns="91440" bIns="45720" rtlCol="0" anchor="t">
            <a:normAutofit fontScale="77500" lnSpcReduction="20000"/>
          </a:bodyPr>
          <a:lstStyle/>
          <a:p>
            <a:pPr marL="0" indent="0">
              <a:lnSpc>
                <a:spcPct val="100000"/>
              </a:lnSpc>
              <a:spcBef>
                <a:spcPts val="0"/>
              </a:spcBef>
              <a:buNone/>
              <a:defRPr/>
            </a:pPr>
            <a:r>
              <a:rPr kumimoji="0" lang="en-US" sz="2700" b="1" i="0" u="none" strike="noStrike" kern="1200" cap="none" spc="0" normalizeH="0" baseline="0" noProof="0" dirty="0">
                <a:ln>
                  <a:noFill/>
                </a:ln>
                <a:effectLst/>
                <a:uLnTx/>
                <a:uFillTx/>
              </a:rPr>
              <a:t>Question 4:</a:t>
            </a:r>
          </a:p>
          <a:p>
            <a:pPr marL="0" indent="0">
              <a:lnSpc>
                <a:spcPct val="100000"/>
              </a:lnSpc>
              <a:spcBef>
                <a:spcPts val="0"/>
              </a:spcBef>
              <a:buNone/>
              <a:defRPr/>
            </a:pPr>
            <a:r>
              <a:rPr kumimoji="0" lang="en-US" sz="2700" b="1" i="0" u="none" strike="noStrike" kern="1200" cap="none" spc="0" normalizeH="0" baseline="0" noProof="0" dirty="0">
                <a:ln>
                  <a:noFill/>
                </a:ln>
                <a:effectLst/>
                <a:uLnTx/>
                <a:uFillTx/>
              </a:rPr>
              <a:t>Do I need a new Social </a:t>
            </a:r>
            <a:r>
              <a:rPr lang="en-US" sz="2700" b="1" dirty="0"/>
              <a:t>S</a:t>
            </a:r>
            <a:r>
              <a:rPr kumimoji="0" lang="en-US" sz="2700" b="1" i="0" u="none" strike="noStrike" kern="1200" cap="none" spc="0" normalizeH="0" baseline="0" noProof="0" dirty="0" err="1">
                <a:ln>
                  <a:noFill/>
                </a:ln>
                <a:effectLst/>
                <a:uLnTx/>
                <a:uFillTx/>
              </a:rPr>
              <a:t>ecurity</a:t>
            </a:r>
            <a:r>
              <a:rPr kumimoji="0" lang="en-US" sz="2700" b="1" i="0" u="none" strike="noStrike" kern="1200" cap="none" spc="0" normalizeH="0" baseline="0" noProof="0" dirty="0">
                <a:ln>
                  <a:noFill/>
                </a:ln>
                <a:effectLst/>
                <a:uLnTx/>
                <a:uFillTx/>
              </a:rPr>
              <a:t> award letter if the </a:t>
            </a:r>
            <a:r>
              <a:rPr lang="en-US" sz="2700" b="1" dirty="0"/>
              <a:t>job seeker </a:t>
            </a:r>
            <a:r>
              <a:rPr kumimoji="0" lang="en-US" sz="2700" b="1" i="0" u="none" strike="noStrike" kern="1200" cap="none" spc="0" normalizeH="0" baseline="0" noProof="0" dirty="0">
                <a:ln>
                  <a:noFill/>
                </a:ln>
                <a:effectLst/>
                <a:uLnTx/>
                <a:uFillTx/>
              </a:rPr>
              <a:t>is disabled?</a:t>
            </a:r>
            <a:endParaRPr lang="en-US" sz="27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700" b="1"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2700" b="1" dirty="0"/>
              <a:t>Answer: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700" b="1" dirty="0"/>
              <a:t>Yes!</a:t>
            </a:r>
            <a:endParaRPr lang="en-US" sz="2700" b="1" dirty="0">
              <a:ea typeface="Calibri"/>
            </a:endParaRPr>
          </a:p>
          <a:p>
            <a:pPr marL="0" indent="0">
              <a:lnSpc>
                <a:spcPct val="107000"/>
              </a:lnSpc>
              <a:spcBef>
                <a:spcPts val="0"/>
              </a:spcBef>
              <a:spcAft>
                <a:spcPts val="800"/>
              </a:spcAft>
              <a:buNone/>
              <a:defRPr/>
            </a:pPr>
            <a:r>
              <a:rPr kumimoji="0" lang="en-US" sz="2700" b="0" i="0" u="none" strike="noStrike" kern="1200" cap="none" spc="0" normalizeH="0" baseline="0" noProof="0" dirty="0">
                <a:ln>
                  <a:noFill/>
                </a:ln>
                <a:effectLst/>
                <a:uLnTx/>
                <a:uFillTx/>
                <a:cs typeface="+mn-cs"/>
              </a:rPr>
              <a:t>Disability benefits from Social Security and other sources are excludable income. A </a:t>
            </a:r>
            <a:r>
              <a:rPr lang="en-US" sz="2700" dirty="0">
                <a:cs typeface="+mn-cs"/>
              </a:rPr>
              <a:t>job seeker’s</a:t>
            </a:r>
            <a:r>
              <a:rPr kumimoji="0" lang="en-US" sz="2700" b="0" i="0" u="none" strike="noStrike" kern="1200" cap="none" spc="0" normalizeH="0" baseline="0" noProof="0" dirty="0">
                <a:ln>
                  <a:noFill/>
                </a:ln>
                <a:effectLst/>
                <a:uLnTx/>
                <a:uFillTx/>
                <a:cs typeface="+mn-cs"/>
              </a:rPr>
              <a:t> income could change from Disability to regular </a:t>
            </a:r>
            <a:r>
              <a:rPr lang="en-US" sz="2700" dirty="0">
                <a:cs typeface="+mn-cs"/>
              </a:rPr>
              <a:t>S</a:t>
            </a:r>
            <a:r>
              <a:rPr kumimoji="0" lang="en-US" sz="2700" b="0" i="0" u="none" strike="noStrike" kern="1200" cap="none" spc="0" normalizeH="0" baseline="0" noProof="0" dirty="0" err="1">
                <a:ln>
                  <a:noFill/>
                </a:ln>
                <a:effectLst/>
                <a:uLnTx/>
                <a:uFillTx/>
                <a:cs typeface="+mn-cs"/>
              </a:rPr>
              <a:t>ocial</a:t>
            </a:r>
            <a:r>
              <a:rPr kumimoji="0" lang="en-US" sz="2700" b="0" i="0" u="none" strike="noStrike" kern="1200" cap="none" spc="0" normalizeH="0" baseline="0" noProof="0" dirty="0">
                <a:ln>
                  <a:noFill/>
                </a:ln>
                <a:effectLst/>
                <a:uLnTx/>
                <a:uFillTx/>
                <a:cs typeface="+mn-cs"/>
              </a:rPr>
              <a:t> Security, which is includable income (at 75%) for SCSEP. </a:t>
            </a:r>
          </a:p>
          <a:p>
            <a:pPr marL="0" indent="0">
              <a:lnSpc>
                <a:spcPct val="107000"/>
              </a:lnSpc>
              <a:spcBef>
                <a:spcPts val="0"/>
              </a:spcBef>
              <a:spcAft>
                <a:spcPts val="800"/>
              </a:spcAft>
              <a:buNone/>
              <a:defRPr/>
            </a:pPr>
            <a:r>
              <a:rPr kumimoji="0" lang="en-US" sz="2700" b="0" i="0" u="none" strike="noStrike" kern="1200" cap="none" spc="0" normalizeH="0" baseline="0" noProof="0" dirty="0">
                <a:ln>
                  <a:noFill/>
                </a:ln>
                <a:effectLst/>
                <a:uLnTx/>
                <a:uFillTx/>
                <a:cs typeface="+mn-cs"/>
              </a:rPr>
              <a:t>Or they could lose their disability status as a result of a Continuing Disability Review. </a:t>
            </a:r>
          </a:p>
          <a:p>
            <a:pPr marL="0" indent="0">
              <a:lnSpc>
                <a:spcPct val="107000"/>
              </a:lnSpc>
              <a:spcBef>
                <a:spcPts val="0"/>
              </a:spcBef>
              <a:spcAft>
                <a:spcPts val="800"/>
              </a:spcAft>
              <a:buNone/>
              <a:defRPr/>
            </a:pPr>
            <a:r>
              <a:rPr kumimoji="0" lang="en-US" sz="2700" b="0" i="0" u="none" strike="noStrike" kern="1200" cap="none" spc="0" normalizeH="0" baseline="0" noProof="0" dirty="0">
                <a:ln>
                  <a:noFill/>
                </a:ln>
                <a:effectLst/>
                <a:uLnTx/>
                <a:uFillTx/>
                <a:cs typeface="+mn-cs"/>
              </a:rPr>
              <a:t>These types of changes would impact their earnings and could potentially lead to ineligibility, so updated source documentation is required. </a:t>
            </a:r>
            <a:endParaRPr kumimoji="0" lang="en-US" sz="2700" b="0" i="0" u="none" strike="noStrike" kern="1200" cap="none" spc="0" normalizeH="0" baseline="0" noProof="0" dirty="0">
              <a:ln>
                <a:noFill/>
              </a:ln>
              <a:effectLst/>
              <a:uLnTx/>
              <a:uFillTx/>
              <a:cs typeface="Calibri" panose="020F0502020204030204"/>
            </a:endParaRPr>
          </a:p>
          <a:p>
            <a:endParaRPr lang="en-US" dirty="0"/>
          </a:p>
        </p:txBody>
      </p:sp>
      <p:sp>
        <p:nvSpPr>
          <p:cNvPr id="4" name="Slide Number Placeholder 3">
            <a:extLst>
              <a:ext uri="{FF2B5EF4-FFF2-40B4-BE49-F238E27FC236}">
                <a16:creationId xmlns:a16="http://schemas.microsoft.com/office/drawing/2014/main" id="{E480792F-6A94-4315-8A37-9A548E0686BC}"/>
              </a:ext>
            </a:extLst>
          </p:cNvPr>
          <p:cNvSpPr>
            <a:spLocks noGrp="1"/>
          </p:cNvSpPr>
          <p:nvPr>
            <p:ph type="sldNum" sz="quarter" idx="12"/>
          </p:nvPr>
        </p:nvSpPr>
        <p:spPr/>
        <p:txBody>
          <a:bodyPr/>
          <a:lstStyle/>
          <a:p>
            <a:fld id="{BEED455F-700D-BA4B-B3F6-B4E03929F5E0}" type="slidenum">
              <a:rPr lang="en-US" smtClean="0"/>
              <a:pPr/>
              <a:t>45</a:t>
            </a:fld>
            <a:endParaRPr lang="en-US" dirty="0"/>
          </a:p>
        </p:txBody>
      </p:sp>
    </p:spTree>
    <p:extLst>
      <p:ext uri="{BB962C8B-B14F-4D97-AF65-F5344CB8AC3E}">
        <p14:creationId xmlns:p14="http://schemas.microsoft.com/office/powerpoint/2010/main" val="3301954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491BE-CF3A-48E3-8712-00E0BC920B65}"/>
              </a:ext>
            </a:extLst>
          </p:cNvPr>
          <p:cNvSpPr>
            <a:spLocks noGrp="1"/>
          </p:cNvSpPr>
          <p:nvPr>
            <p:ph idx="1"/>
          </p:nvPr>
        </p:nvSpPr>
        <p:spPr>
          <a:xfrm>
            <a:off x="838200" y="1573914"/>
            <a:ext cx="10515600" cy="4539549"/>
          </a:xfrm>
        </p:spPr>
        <p:txBody>
          <a:bodyPr vert="horz" lIns="91440" tIns="45720" rIns="91440" bIns="45720" rtlCol="0" anchor="t">
            <a:normAutofit/>
          </a:bodyPr>
          <a:lstStyle/>
          <a:p>
            <a:pPr marL="0" indent="0">
              <a:buNone/>
            </a:pPr>
            <a:r>
              <a:rPr kumimoji="0" lang="en-US" sz="2800" b="1" i="0" u="none" strike="noStrike" kern="1200" cap="none" spc="0" normalizeH="0" baseline="0" noProof="0" dirty="0">
                <a:ln>
                  <a:noFill/>
                </a:ln>
                <a:effectLst/>
                <a:uLnTx/>
                <a:uFillTx/>
                <a:cs typeface="+mn-cs"/>
              </a:rPr>
              <a:t>Question 5:</a:t>
            </a:r>
          </a:p>
          <a:p>
            <a:pPr marL="0" indent="0">
              <a:buNone/>
            </a:pPr>
            <a:r>
              <a:rPr kumimoji="0" lang="en-US" sz="2800" b="1" i="0" u="none" strike="noStrike" kern="1200" cap="none" spc="0" normalizeH="0" baseline="0" noProof="0" dirty="0">
                <a:ln>
                  <a:noFill/>
                </a:ln>
                <a:effectLst/>
                <a:uLnTx/>
                <a:uFillTx/>
                <a:cs typeface="+mn-cs"/>
              </a:rPr>
              <a:t>What if a </a:t>
            </a:r>
            <a:r>
              <a:rPr lang="en-US" sz="2800" b="1" dirty="0">
                <a:cs typeface="+mn-cs"/>
              </a:rPr>
              <a:t>job seeker </a:t>
            </a:r>
            <a:r>
              <a:rPr kumimoji="0" lang="en-US" sz="2800" b="1" i="0" u="none" strike="noStrike" kern="1200" cap="none" spc="0" normalizeH="0" baseline="0" noProof="0" dirty="0">
                <a:ln>
                  <a:noFill/>
                </a:ln>
                <a:effectLst/>
                <a:uLnTx/>
                <a:uFillTx/>
                <a:cs typeface="+mn-cs"/>
              </a:rPr>
              <a:t>has previously provided documentation of an annual pension?</a:t>
            </a:r>
          </a:p>
          <a:p>
            <a:pPr marL="0" indent="0">
              <a:lnSpc>
                <a:spcPct val="107000"/>
              </a:lnSpc>
              <a:spcAft>
                <a:spcPts val="800"/>
              </a:spcAft>
              <a:buNone/>
            </a:pPr>
            <a:r>
              <a:rPr lang="en-US" sz="2800" b="1" dirty="0">
                <a:cs typeface="+mn-cs"/>
              </a:rPr>
              <a:t>Answer:</a:t>
            </a:r>
          </a:p>
          <a:p>
            <a:pPr marL="0" indent="0">
              <a:lnSpc>
                <a:spcPct val="107000"/>
              </a:lnSpc>
              <a:spcAft>
                <a:spcPts val="800"/>
              </a:spcAft>
              <a:buNone/>
            </a:pPr>
            <a:r>
              <a:rPr lang="en-US" sz="2400" dirty="0">
                <a:ea typeface="Calibri"/>
                <a:cs typeface="Times New Roman"/>
              </a:rPr>
              <a:t>The Center recommends obtaining all new income documentation; </a:t>
            </a:r>
            <a:r>
              <a:rPr lang="en-US" dirty="0">
                <a:ea typeface="Calibri"/>
                <a:cs typeface="Times New Roman"/>
              </a:rPr>
              <a:t>h</a:t>
            </a:r>
            <a:r>
              <a:rPr lang="en-US" sz="2400" dirty="0">
                <a:ea typeface="Calibri"/>
                <a:cs typeface="Times New Roman"/>
              </a:rPr>
              <a:t>owever, if the pension documentation was an annual statement, you may make a copy of the documentation previously submitted.</a:t>
            </a:r>
            <a:r>
              <a:rPr lang="en-US" dirty="0">
                <a:ea typeface="Calibri"/>
                <a:cs typeface="Times New Roman"/>
              </a:rPr>
              <a:t>  </a:t>
            </a:r>
            <a:endParaRPr lang="en-US" sz="24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dirty="0">
                <a:ea typeface="Calibri"/>
                <a:cs typeface="Times New Roman"/>
              </a:rPr>
              <a:t>If the pension statement was short of annual, ex: quarterly, you will need a new document verifying the pension income.</a:t>
            </a:r>
          </a:p>
          <a:p>
            <a:pPr marL="0" indent="0">
              <a:buNone/>
            </a:pPr>
            <a:endParaRPr lang="en-US" dirty="0"/>
          </a:p>
        </p:txBody>
      </p:sp>
      <p:sp>
        <p:nvSpPr>
          <p:cNvPr id="4" name="Slide Number Placeholder 3">
            <a:extLst>
              <a:ext uri="{FF2B5EF4-FFF2-40B4-BE49-F238E27FC236}">
                <a16:creationId xmlns:a16="http://schemas.microsoft.com/office/drawing/2014/main" id="{AAE90BD6-D340-4B57-A521-0D49A922C149}"/>
              </a:ext>
            </a:extLst>
          </p:cNvPr>
          <p:cNvSpPr>
            <a:spLocks noGrp="1"/>
          </p:cNvSpPr>
          <p:nvPr>
            <p:ph type="sldNum" sz="quarter" idx="12"/>
          </p:nvPr>
        </p:nvSpPr>
        <p:spPr/>
        <p:txBody>
          <a:bodyPr/>
          <a:lstStyle/>
          <a:p>
            <a:fld id="{BEED455F-700D-BA4B-B3F6-B4E03929F5E0}" type="slidenum">
              <a:rPr lang="en-US" smtClean="0"/>
              <a:pPr/>
              <a:t>46</a:t>
            </a:fld>
            <a:endParaRPr lang="en-US" dirty="0"/>
          </a:p>
        </p:txBody>
      </p:sp>
    </p:spTree>
    <p:extLst>
      <p:ext uri="{BB962C8B-B14F-4D97-AF65-F5344CB8AC3E}">
        <p14:creationId xmlns:p14="http://schemas.microsoft.com/office/powerpoint/2010/main" val="2970874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3D20-BEDA-349E-FEB0-E7E749ACF29A}"/>
              </a:ext>
            </a:extLst>
          </p:cNvPr>
          <p:cNvSpPr>
            <a:spLocks noGrp="1"/>
          </p:cNvSpPr>
          <p:nvPr>
            <p:ph type="ctrTitle"/>
          </p:nvPr>
        </p:nvSpPr>
        <p:spPr/>
        <p:txBody>
          <a:bodyPr/>
          <a:lstStyle/>
          <a:p>
            <a:r>
              <a:rPr lang="en-US" dirty="0"/>
              <a:t>PY2024 Most-in-Need Updates</a:t>
            </a:r>
          </a:p>
        </p:txBody>
      </p:sp>
    </p:spTree>
    <p:extLst>
      <p:ext uri="{BB962C8B-B14F-4D97-AF65-F5344CB8AC3E}">
        <p14:creationId xmlns:p14="http://schemas.microsoft.com/office/powerpoint/2010/main" val="1282425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nvGrpSpPr>
          <p:cNvPr id="17" name="Group 1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9" name="Rectangle 1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20" name="Rectangle 1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sp>
        <p:nvSpPr>
          <p:cNvPr id="22" name="Rectangle 2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2" name="Title 1">
            <a:extLst>
              <a:ext uri="{FF2B5EF4-FFF2-40B4-BE49-F238E27FC236}">
                <a16:creationId xmlns:a16="http://schemas.microsoft.com/office/drawing/2014/main" id="{A0F7DC68-9E28-4FFB-907B-EF6F164B4179}"/>
              </a:ext>
            </a:extLst>
          </p:cNvPr>
          <p:cNvSpPr>
            <a:spLocks noGrp="1"/>
          </p:cNvSpPr>
          <p:nvPr>
            <p:ph type="title"/>
          </p:nvPr>
        </p:nvSpPr>
        <p:spPr>
          <a:xfrm>
            <a:off x="1043631" y="809898"/>
            <a:ext cx="9942716" cy="1554480"/>
          </a:xfrm>
        </p:spPr>
        <p:txBody>
          <a:bodyPr vert="horz" lIns="91440" tIns="45720" rIns="91440" bIns="45720" rtlCol="0" anchor="ctr">
            <a:normAutofit/>
          </a:bodyPr>
          <a:lstStyle/>
          <a:p>
            <a:pPr defTabSz="914400"/>
            <a:r>
              <a:rPr lang="en-US" sz="4800" kern="1200" dirty="0">
                <a:solidFill>
                  <a:schemeClr val="tx1"/>
                </a:solidFill>
              </a:rPr>
              <a:t>MIN Characteristics Overview</a:t>
            </a:r>
          </a:p>
        </p:txBody>
      </p:sp>
      <p:sp>
        <p:nvSpPr>
          <p:cNvPr id="3" name="Content Placeholder 2">
            <a:extLst>
              <a:ext uri="{FF2B5EF4-FFF2-40B4-BE49-F238E27FC236}">
                <a16:creationId xmlns:a16="http://schemas.microsoft.com/office/drawing/2014/main" id="{2F3A1A71-7763-4EB4-87AA-8C226A326706}"/>
              </a:ext>
            </a:extLst>
          </p:cNvPr>
          <p:cNvSpPr>
            <a:spLocks noGrp="1"/>
          </p:cNvSpPr>
          <p:nvPr>
            <p:ph sz="quarter" idx="13"/>
          </p:nvPr>
        </p:nvSpPr>
        <p:spPr>
          <a:xfrm>
            <a:off x="1045028" y="2759763"/>
            <a:ext cx="9941319" cy="3725550"/>
          </a:xfrm>
        </p:spPr>
        <p:txBody>
          <a:bodyPr vert="horz" lIns="91440" tIns="45720" rIns="91440" bIns="45720" rtlCol="0" anchor="ctr">
            <a:normAutofit fontScale="85000" lnSpcReduction="10000"/>
          </a:bodyPr>
          <a:lstStyle/>
          <a:p>
            <a:pPr indent="-228600" defTabSz="914400"/>
            <a:r>
              <a:rPr lang="en-US" sz="2000" dirty="0"/>
              <a:t>There are now 14 MIN characteristics, the most recent addition was Formerly Incarcerated, which was added in March 2021.</a:t>
            </a:r>
          </a:p>
          <a:p>
            <a:pPr indent="-228600" defTabSz="914400"/>
            <a:endParaRPr lang="en-US" sz="2000" dirty="0"/>
          </a:p>
          <a:p>
            <a:pPr indent="-228600" defTabSz="914400"/>
            <a:r>
              <a:rPr lang="en-US" sz="2000" dirty="0"/>
              <a:t>Some characteristics can </a:t>
            </a:r>
            <a:r>
              <a:rPr lang="en-US" sz="2000" b="1" dirty="0"/>
              <a:t>only be captured at the point of enrollment</a:t>
            </a:r>
            <a:r>
              <a:rPr lang="en-US" sz="2000" dirty="0"/>
              <a:t> and never need updating.</a:t>
            </a:r>
          </a:p>
          <a:p>
            <a:pPr marL="0" indent="-228600" defTabSz="914400"/>
            <a:endParaRPr lang="en-US" sz="2000" dirty="0"/>
          </a:p>
          <a:p>
            <a:pPr indent="-228600" defTabSz="914400"/>
            <a:r>
              <a:rPr lang="en-US" sz="2000" dirty="0"/>
              <a:t> Others need to be updated at the beginning of each Program Year to obtain "credit" for this performance measure. </a:t>
            </a:r>
          </a:p>
          <a:p>
            <a:pPr indent="-228600" defTabSz="914400"/>
            <a:endParaRPr lang="en-US" sz="2000" dirty="0"/>
          </a:p>
          <a:p>
            <a:pPr indent="-228600" defTabSz="914400"/>
            <a:r>
              <a:rPr lang="en-US" sz="2000" dirty="0"/>
              <a:t>Updating MIN factors annually is necessary for each SCSEP subgrantee to meet the MIN goal. </a:t>
            </a:r>
          </a:p>
          <a:p>
            <a:pPr indent="-228600" defTabSz="914400"/>
            <a:endParaRPr lang="en-US" sz="2000" dirty="0"/>
          </a:p>
          <a:p>
            <a:pPr indent="-228600" defTabSz="914400"/>
            <a:r>
              <a:rPr lang="en-US" sz="2000" dirty="0"/>
              <a:t>The Center </a:t>
            </a:r>
            <a:r>
              <a:rPr lang="en-US" sz="2000" b="1" dirty="0"/>
              <a:t>requires</a:t>
            </a:r>
            <a:r>
              <a:rPr lang="en-US" sz="2000" dirty="0"/>
              <a:t> that MIN updates be conducted during annual Recertification. </a:t>
            </a:r>
          </a:p>
          <a:p>
            <a:pPr marL="0" indent="-228600" defTabSz="914400"/>
            <a:endParaRPr lang="en-US" sz="2000" dirty="0">
              <a:cs typeface="+mn-cs"/>
            </a:endParaRPr>
          </a:p>
        </p:txBody>
      </p:sp>
      <p:cxnSp>
        <p:nvCxnSpPr>
          <p:cNvPr id="24" name="Straight Connector 2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965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2C9730-9D46-99F3-0D3A-8FE15F997F84}"/>
              </a:ext>
            </a:extLst>
          </p:cNvPr>
          <p:cNvPicPr>
            <a:picLocks noChangeAspect="1"/>
          </p:cNvPicPr>
          <p:nvPr/>
        </p:nvPicPr>
        <p:blipFill rotWithShape="1">
          <a:blip r:embed="rId3">
            <a:duotone>
              <a:schemeClr val="bg2">
                <a:shade val="45000"/>
                <a:satMod val="135000"/>
              </a:schemeClr>
              <a:prstClr val="white"/>
            </a:duotone>
          </a:blip>
          <a:srcRect t="19306" r="9091" b="4086"/>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3" name="Title 2">
            <a:extLst>
              <a:ext uri="{FF2B5EF4-FFF2-40B4-BE49-F238E27FC236}">
                <a16:creationId xmlns:a16="http://schemas.microsoft.com/office/drawing/2014/main" id="{70C7BF3B-4E87-40FD-8D34-10C543437BF5}"/>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pPr algn="ctr" defTabSz="914400"/>
            <a:br>
              <a:rPr lang="en-US" sz="4400" dirty="0">
                <a:solidFill>
                  <a:schemeClr val="tx1"/>
                </a:solidFill>
                <a:latin typeface="+mj-lt"/>
                <a:cs typeface="+mj-cs"/>
              </a:rPr>
            </a:br>
            <a:r>
              <a:rPr lang="en-US" sz="3200" b="1" dirty="0">
                <a:solidFill>
                  <a:schemeClr val="tx1"/>
                </a:solidFill>
              </a:rPr>
              <a:t>Six MIN characteristics can </a:t>
            </a:r>
            <a:r>
              <a:rPr lang="en-US" sz="3200" b="1" u="sng" dirty="0">
                <a:solidFill>
                  <a:schemeClr val="tx1"/>
                </a:solidFill>
              </a:rPr>
              <a:t>only</a:t>
            </a:r>
            <a:r>
              <a:rPr lang="en-US" sz="3200" b="1" dirty="0">
                <a:solidFill>
                  <a:schemeClr val="tx1"/>
                </a:solidFill>
              </a:rPr>
              <a:t> be captured at enrollment: </a:t>
            </a:r>
            <a:br>
              <a:rPr lang="en-US" sz="3200" dirty="0"/>
            </a:br>
            <a:br>
              <a:rPr lang="en-US" sz="4400" dirty="0">
                <a:solidFill>
                  <a:schemeClr val="tx1"/>
                </a:solidFill>
                <a:latin typeface="+mj-lt"/>
                <a:cs typeface="+mj-cs"/>
              </a:rPr>
            </a:br>
            <a:r>
              <a:rPr lang="en-US" sz="4400" dirty="0">
                <a:solidFill>
                  <a:schemeClr val="tx1"/>
                </a:solidFill>
                <a:latin typeface="+mj-lt"/>
                <a:cs typeface="+mj-cs"/>
              </a:rPr>
              <a:t> </a:t>
            </a:r>
          </a:p>
        </p:txBody>
      </p:sp>
      <p:sp>
        <p:nvSpPr>
          <p:cNvPr id="2" name="Slide Number Placeholder 1">
            <a:extLst>
              <a:ext uri="{FF2B5EF4-FFF2-40B4-BE49-F238E27FC236}">
                <a16:creationId xmlns:a16="http://schemas.microsoft.com/office/drawing/2014/main" id="{52EF4891-DD01-4FFA-9C07-C8691566FF0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7E6301CB-089A-4061-8BBB-88783F2240A8}" type="slidenum">
              <a:rPr lang="en-US" sz="1200" smtClean="0">
                <a:solidFill>
                  <a:prstClr val="black">
                    <a:tint val="75000"/>
                  </a:prstClr>
                </a:solidFill>
                <a:cs typeface="+mn-cs"/>
              </a:rPr>
              <a:pPr>
                <a:spcAft>
                  <a:spcPts val="600"/>
                </a:spcAft>
                <a:defRPr/>
              </a:pPr>
              <a:t>49</a:t>
            </a:fld>
            <a:endParaRPr lang="en-US" sz="1200" dirty="0">
              <a:solidFill>
                <a:prstClr val="black">
                  <a:tint val="75000"/>
                </a:prstClr>
              </a:solidFill>
              <a:cs typeface="+mn-cs"/>
            </a:endParaRPr>
          </a:p>
        </p:txBody>
      </p:sp>
      <p:graphicFrame>
        <p:nvGraphicFramePr>
          <p:cNvPr id="6" name="Content Placeholder 3">
            <a:extLst>
              <a:ext uri="{FF2B5EF4-FFF2-40B4-BE49-F238E27FC236}">
                <a16:creationId xmlns:a16="http://schemas.microsoft.com/office/drawing/2014/main" id="{0F2E85FA-92E9-A165-F841-302B963A86D6}"/>
              </a:ext>
            </a:extLst>
          </p:cNvPr>
          <p:cNvGraphicFramePr>
            <a:graphicFrameLocks noGrp="1"/>
          </p:cNvGraphicFramePr>
          <p:nvPr>
            <p:ph sz="quarter" idx="13"/>
            <p:extLst>
              <p:ext uri="{D42A27DB-BD31-4B8C-83A1-F6EECF244321}">
                <p14:modId xmlns:p14="http://schemas.microsoft.com/office/powerpoint/2010/main" val="33295399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0486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3" name="Title 2">
            <a:extLst>
              <a:ext uri="{FF2B5EF4-FFF2-40B4-BE49-F238E27FC236}">
                <a16:creationId xmlns:a16="http://schemas.microsoft.com/office/drawing/2014/main" id="{70C7BF3B-4E87-40FD-8D34-10C543437BF5}"/>
              </a:ext>
            </a:extLst>
          </p:cNvPr>
          <p:cNvSpPr>
            <a:spLocks noGrp="1"/>
          </p:cNvSpPr>
          <p:nvPr>
            <p:ph type="title"/>
          </p:nvPr>
        </p:nvSpPr>
        <p:spPr>
          <a:xfrm>
            <a:off x="686834" y="1153572"/>
            <a:ext cx="3200400" cy="4461163"/>
          </a:xfrm>
        </p:spPr>
        <p:txBody>
          <a:bodyPr vert="horz" lIns="91440" tIns="45720" rIns="91440" bIns="45720" rtlCol="0" anchor="ctr">
            <a:normAutofit fontScale="90000"/>
          </a:bodyPr>
          <a:lstStyle/>
          <a:p>
            <a:pPr defTabSz="914400"/>
            <a:r>
              <a:rPr lang="en-US" sz="4100" kern="1200" dirty="0">
                <a:solidFill>
                  <a:srgbClr val="FFFFFF"/>
                </a:solidFill>
                <a:cs typeface="+mj-cs"/>
              </a:rPr>
              <a:t>The Center for Workforce Inclusion’s Annual Recertification Process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ontserrat" panose="00000500000000000000" pitchFamily="2" charset="0"/>
            </a:endParaRPr>
          </a:p>
        </p:txBody>
      </p:sp>
      <p:sp>
        <p:nvSpPr>
          <p:cNvPr id="4" name="Content Placeholder 3">
            <a:extLst>
              <a:ext uri="{FF2B5EF4-FFF2-40B4-BE49-F238E27FC236}">
                <a16:creationId xmlns:a16="http://schemas.microsoft.com/office/drawing/2014/main" id="{87CAE3C1-FFF0-4813-8D7A-A8913C38A68E}"/>
              </a:ext>
            </a:extLst>
          </p:cNvPr>
          <p:cNvSpPr>
            <a:spLocks noGrp="1"/>
          </p:cNvSpPr>
          <p:nvPr>
            <p:ph sz="quarter" idx="13"/>
          </p:nvPr>
        </p:nvSpPr>
        <p:spPr>
          <a:xfrm>
            <a:off x="4535175" y="451643"/>
            <a:ext cx="6906491" cy="5585619"/>
          </a:xfrm>
        </p:spPr>
        <p:txBody>
          <a:bodyPr vert="horz" lIns="91440" tIns="45720" rIns="91440" bIns="45720" rtlCol="0" anchor="ctr">
            <a:normAutofit lnSpcReduction="10000"/>
          </a:bodyPr>
          <a:lstStyle/>
          <a:p>
            <a:pPr marL="0" indent="0" defTabSz="914400">
              <a:buNone/>
            </a:pPr>
            <a:r>
              <a:rPr lang="en-US" sz="2800" dirty="0">
                <a:cs typeface="+mn-cs"/>
              </a:rPr>
              <a:t>Important note: while Recertification is formally conducted once each year, individual job seekers are required to notify the project any time there are any changes in income, family size, or residency that may affect eligibility and a Recertification may be necessary at that time. </a:t>
            </a:r>
          </a:p>
          <a:p>
            <a:pPr marL="0" indent="0" defTabSz="914400">
              <a:buNone/>
            </a:pPr>
            <a:endParaRPr lang="en-US" sz="2800" dirty="0">
              <a:cs typeface="+mn-cs"/>
            </a:endParaRPr>
          </a:p>
          <a:p>
            <a:pPr lvl="1" indent="-228600" defTabSz="914400"/>
            <a:r>
              <a:rPr lang="en-US" sz="2800" dirty="0"/>
              <a:t>As a best practice, subgrantees should inform job seekers of their responsibility to report increases in income and changes in family status at orientation and each year at Recertification. </a:t>
            </a:r>
            <a:endParaRPr lang="en-US" sz="2800" dirty="0">
              <a:cs typeface="+mn-cs"/>
            </a:endParaRPr>
          </a:p>
          <a:p>
            <a:pPr indent="-228600" defTabSz="914400"/>
            <a:endParaRPr lang="en-US" dirty="0">
              <a:cs typeface="+mn-cs"/>
            </a:endParaRPr>
          </a:p>
        </p:txBody>
      </p:sp>
      <p:sp>
        <p:nvSpPr>
          <p:cNvPr id="2" name="Slide Number Placeholder 1">
            <a:extLst>
              <a:ext uri="{FF2B5EF4-FFF2-40B4-BE49-F238E27FC236}">
                <a16:creationId xmlns:a16="http://schemas.microsoft.com/office/drawing/2014/main" id="{52EF4891-DD01-4FFA-9C07-C8691566FF0C}"/>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7E6301CB-089A-4061-8BBB-88783F2240A8}" type="slidenum">
              <a:rPr lang="en-US" sz="1200" smtClean="0">
                <a:cs typeface="+mn-cs"/>
              </a:rPr>
              <a:pPr>
                <a:spcAft>
                  <a:spcPts val="600"/>
                </a:spcAft>
              </a:pPr>
              <a:t>5</a:t>
            </a:fld>
            <a:endParaRPr lang="en-US" sz="1200" dirty="0">
              <a:cs typeface="+mn-cs"/>
            </a:endParaRPr>
          </a:p>
        </p:txBody>
      </p:sp>
    </p:spTree>
    <p:extLst>
      <p:ext uri="{BB962C8B-B14F-4D97-AF65-F5344CB8AC3E}">
        <p14:creationId xmlns:p14="http://schemas.microsoft.com/office/powerpoint/2010/main" val="22010118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EF4891-DD01-4FFA-9C07-C8691566FF0C}"/>
              </a:ext>
            </a:extLst>
          </p:cNvPr>
          <p:cNvSpPr>
            <a:spLocks noGrp="1"/>
          </p:cNvSpPr>
          <p:nvPr>
            <p:ph type="sldNum" sz="quarter" idx="12"/>
          </p:nvPr>
        </p:nvSpPr>
        <p:spPr/>
        <p:txBody>
          <a:bodyPr/>
          <a:lstStyle/>
          <a:p>
            <a:fld id="{7E6301CB-089A-4061-8BBB-88783F2240A8}" type="slidenum">
              <a:rPr lang="en-US" smtClean="0"/>
              <a:pPr/>
              <a:t>50</a:t>
            </a:fld>
            <a:endParaRPr lang="en-US" dirty="0"/>
          </a:p>
        </p:txBody>
      </p:sp>
      <p:sp>
        <p:nvSpPr>
          <p:cNvPr id="4" name="Content Placeholder 3">
            <a:extLst>
              <a:ext uri="{FF2B5EF4-FFF2-40B4-BE49-F238E27FC236}">
                <a16:creationId xmlns:a16="http://schemas.microsoft.com/office/drawing/2014/main" id="{87CAE3C1-FFF0-4813-8D7A-A8913C38A68E}"/>
              </a:ext>
            </a:extLst>
          </p:cNvPr>
          <p:cNvSpPr>
            <a:spLocks noGrp="1"/>
          </p:cNvSpPr>
          <p:nvPr>
            <p:ph sz="quarter" idx="13"/>
          </p:nvPr>
        </p:nvSpPr>
        <p:spPr>
          <a:xfrm>
            <a:off x="3924729" y="439991"/>
            <a:ext cx="7599570" cy="1430194"/>
          </a:xfrm>
        </p:spPr>
        <p:txBody>
          <a:bodyPr vert="horz" lIns="91440" tIns="45720" rIns="91440" bIns="45720" rtlCol="0" anchor="t">
            <a:normAutofit fontScale="92500"/>
          </a:bodyPr>
          <a:lstStyle/>
          <a:p>
            <a:pPr marL="0" indent="0">
              <a:buNone/>
            </a:pPr>
            <a:r>
              <a:rPr lang="en-US" sz="2800" b="1" dirty="0">
                <a:cs typeface="Arial"/>
              </a:rPr>
              <a:t>Eight MIN characteristics can be captured at any time but must be updated annually during Recertification:</a:t>
            </a:r>
            <a:endParaRPr lang="en-US" b="1" dirty="0"/>
          </a:p>
          <a:p>
            <a:endParaRPr lang="en-US" sz="2800" dirty="0">
              <a:solidFill>
                <a:schemeClr val="accent1">
                  <a:lumMod val="75000"/>
                </a:schemeClr>
              </a:solidFill>
              <a:cs typeface="Arial"/>
            </a:endParaRPr>
          </a:p>
        </p:txBody>
      </p:sp>
      <p:graphicFrame>
        <p:nvGraphicFramePr>
          <p:cNvPr id="7" name="TextBox 4">
            <a:extLst>
              <a:ext uri="{FF2B5EF4-FFF2-40B4-BE49-F238E27FC236}">
                <a16:creationId xmlns:a16="http://schemas.microsoft.com/office/drawing/2014/main" id="{268921A5-32D2-A8F0-7E93-300FE6C43EC1}"/>
              </a:ext>
            </a:extLst>
          </p:cNvPr>
          <p:cNvGraphicFramePr/>
          <p:nvPr>
            <p:extLst>
              <p:ext uri="{D42A27DB-BD31-4B8C-83A1-F6EECF244321}">
                <p14:modId xmlns:p14="http://schemas.microsoft.com/office/powerpoint/2010/main" val="892266774"/>
              </p:ext>
            </p:extLst>
          </p:nvPr>
        </p:nvGraphicFramePr>
        <p:xfrm>
          <a:off x="4231729" y="1870185"/>
          <a:ext cx="7122071" cy="4851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C1FAE1D-7A46-27A2-8150-CC6548C8B3FD}"/>
              </a:ext>
            </a:extLst>
          </p:cNvPr>
          <p:cNvSpPr txBox="1"/>
          <p:nvPr/>
        </p:nvSpPr>
        <p:spPr>
          <a:xfrm>
            <a:off x="6782464" y="6125621"/>
            <a:ext cx="2170706" cy="584775"/>
          </a:xfrm>
          <a:prstGeom prst="rect">
            <a:avLst/>
          </a:prstGeom>
          <a:noFill/>
        </p:spPr>
        <p:txBody>
          <a:bodyPr wrap="square" rtlCol="0">
            <a:spAutoFit/>
          </a:bodyPr>
          <a:lstStyle/>
          <a:p>
            <a:r>
              <a:rPr lang="en-US" sz="800" dirty="0">
                <a:cs typeface="Calibri"/>
              </a:rPr>
              <a:t>Form can be seen on the Center’s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0000"/>
                </a:solidFill>
                <a:cs typeface="Calibri"/>
                <a:hlinkClick r:id="rId8">
                  <a:extLst>
                    <a:ext uri="{A12FA001-AC4F-418D-AE19-62706E023703}">
                      <ahyp:hlinkClr xmlns:ahyp="http://schemas.microsoft.com/office/drawing/2018/hyperlinkcolor" val="tx"/>
                    </a:ext>
                  </a:extLst>
                </a:hlinkClick>
              </a:rPr>
              <a:t>https://www.centerforworkforceinclusion.org/toolkit/scsep-forms</a:t>
            </a:r>
            <a:r>
              <a:rPr lang="en-US" sz="800" dirty="0">
                <a:solidFill>
                  <a:srgbClr val="FF0000"/>
                </a:solidFill>
                <a:cs typeface="Calibri"/>
              </a:rPr>
              <a:t>  </a:t>
            </a:r>
            <a:r>
              <a:rPr lang="en-US" sz="800" dirty="0">
                <a:cs typeface="Calibri"/>
              </a:rPr>
              <a:t>in SCSEP Forms</a:t>
            </a:r>
            <a:r>
              <a:rPr lang="en-US" sz="800" dirty="0">
                <a:solidFill>
                  <a:srgbClr val="FF0000"/>
                </a:solidFill>
                <a:cs typeface="Calibri"/>
              </a:rPr>
              <a:t> </a:t>
            </a:r>
            <a:r>
              <a:rPr lang="en-US" sz="800" dirty="0">
                <a:cs typeface="Calibri"/>
              </a:rPr>
              <a:t>under    </a:t>
            </a:r>
            <a:r>
              <a:rPr lang="en-US" sz="800" b="0" i="0" dirty="0">
                <a:solidFill>
                  <a:srgbClr val="161663"/>
                </a:solidFill>
                <a:effectLst/>
                <a:latin typeface="Rubik"/>
              </a:rPr>
              <a:t>Other Forms and Reference Information</a:t>
            </a:r>
          </a:p>
        </p:txBody>
      </p:sp>
    </p:spTree>
    <p:extLst>
      <p:ext uri="{BB962C8B-B14F-4D97-AF65-F5344CB8AC3E}">
        <p14:creationId xmlns:p14="http://schemas.microsoft.com/office/powerpoint/2010/main" val="2125425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06CC-7BFB-4111-8104-B0D1B8B106C2}"/>
              </a:ext>
            </a:extLst>
          </p:cNvPr>
          <p:cNvSpPr>
            <a:spLocks noGrp="1"/>
          </p:cNvSpPr>
          <p:nvPr>
            <p:ph type="title"/>
          </p:nvPr>
        </p:nvSpPr>
        <p:spPr>
          <a:xfrm>
            <a:off x="838200" y="1195387"/>
            <a:ext cx="10515600" cy="958850"/>
          </a:xfrm>
        </p:spPr>
        <p:txBody>
          <a:bodyPr>
            <a:normAutofit fontScale="90000"/>
          </a:bodyPr>
          <a:lstStyle/>
          <a:p>
            <a:br>
              <a:rPr lang="en-US" dirty="0"/>
            </a:br>
            <a:r>
              <a:rPr lang="en-US" sz="4000" dirty="0"/>
              <a:t>PY2024 Recertification and MIN Updates</a:t>
            </a:r>
          </a:p>
        </p:txBody>
      </p:sp>
      <p:sp>
        <p:nvSpPr>
          <p:cNvPr id="3" name="Content Placeholder 2">
            <a:extLst>
              <a:ext uri="{FF2B5EF4-FFF2-40B4-BE49-F238E27FC236}">
                <a16:creationId xmlns:a16="http://schemas.microsoft.com/office/drawing/2014/main" id="{80C1F72A-B3D6-456C-8280-AC159004489D}"/>
              </a:ext>
            </a:extLst>
          </p:cNvPr>
          <p:cNvSpPr>
            <a:spLocks noGrp="1"/>
          </p:cNvSpPr>
          <p:nvPr>
            <p:ph idx="1"/>
          </p:nvPr>
        </p:nvSpPr>
        <p:spPr>
          <a:xfrm>
            <a:off x="838200" y="2186781"/>
            <a:ext cx="10515600" cy="4351338"/>
          </a:xfrm>
        </p:spPr>
        <p:txBody>
          <a:bodyPr vert="horz" lIns="91440" tIns="45720" rIns="91440" bIns="45720" rtlCol="0" anchor="t">
            <a:normAutofit/>
          </a:bodyPr>
          <a:lstStyle/>
          <a:p>
            <a:pPr marL="0" indent="0">
              <a:buNone/>
            </a:pPr>
            <a:r>
              <a:rPr lang="en-US" sz="3600" b="1" dirty="0">
                <a:cs typeface="Arial"/>
              </a:rPr>
              <a:t>Timeframe for completion:</a:t>
            </a:r>
          </a:p>
          <a:p>
            <a:pPr marL="0" indent="0">
              <a:buNone/>
            </a:pPr>
            <a:endParaRPr lang="en-US" b="1" dirty="0"/>
          </a:p>
          <a:p>
            <a:pPr marL="0" indent="0">
              <a:buNone/>
            </a:pPr>
            <a:r>
              <a:rPr lang="en-US" sz="3600" dirty="0">
                <a:cs typeface="Arial"/>
              </a:rPr>
              <a:t>The Recertification and MIN update process can begin on August 1</a:t>
            </a:r>
            <a:r>
              <a:rPr lang="en-US" sz="3600" baseline="30000" dirty="0">
                <a:cs typeface="Arial"/>
              </a:rPr>
              <a:t>st</a:t>
            </a:r>
            <a:r>
              <a:rPr lang="en-US" sz="3600" dirty="0">
                <a:cs typeface="Arial"/>
              </a:rPr>
              <a:t> and must be completed by September 30</a:t>
            </a:r>
            <a:r>
              <a:rPr lang="en-US" sz="3600" baseline="30000" dirty="0">
                <a:cs typeface="Arial"/>
              </a:rPr>
              <a:t>th</a:t>
            </a:r>
            <a:r>
              <a:rPr lang="en-US" sz="3600" dirty="0">
                <a:cs typeface="Arial"/>
              </a:rPr>
              <a:t>.</a:t>
            </a:r>
            <a:endParaRPr lang="en-US" sz="3600" dirty="0">
              <a:solidFill>
                <a:srgbClr val="0000FF"/>
              </a:solidFill>
              <a:cs typeface="Arial"/>
            </a:endParaRPr>
          </a:p>
          <a:p>
            <a:endParaRPr lang="en-US" b="1" dirty="0"/>
          </a:p>
        </p:txBody>
      </p:sp>
      <p:sp>
        <p:nvSpPr>
          <p:cNvPr id="4" name="Slide Number Placeholder 3">
            <a:extLst>
              <a:ext uri="{FF2B5EF4-FFF2-40B4-BE49-F238E27FC236}">
                <a16:creationId xmlns:a16="http://schemas.microsoft.com/office/drawing/2014/main" id="{F450A999-D3F8-4B9A-AB94-5141B2FD4922}"/>
              </a:ext>
            </a:extLst>
          </p:cNvPr>
          <p:cNvSpPr>
            <a:spLocks noGrp="1"/>
          </p:cNvSpPr>
          <p:nvPr>
            <p:ph type="sldNum" sz="quarter" idx="12"/>
          </p:nvPr>
        </p:nvSpPr>
        <p:spPr/>
        <p:txBody>
          <a:bodyPr/>
          <a:lstStyle/>
          <a:p>
            <a:fld id="{BEED455F-700D-BA4B-B3F6-B4E03929F5E0}" type="slidenum">
              <a:rPr lang="en-US" smtClean="0"/>
              <a:t>51</a:t>
            </a:fld>
            <a:endParaRPr lang="en-US" dirty="0"/>
          </a:p>
        </p:txBody>
      </p:sp>
    </p:spTree>
    <p:extLst>
      <p:ext uri="{BB962C8B-B14F-4D97-AF65-F5344CB8AC3E}">
        <p14:creationId xmlns:p14="http://schemas.microsoft.com/office/powerpoint/2010/main" val="498677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5D89F2-0B70-4606-83D1-F0AD218C047E}"/>
              </a:ext>
            </a:extLst>
          </p:cNvPr>
          <p:cNvSpPr>
            <a:spLocks noGrp="1"/>
          </p:cNvSpPr>
          <p:nvPr>
            <p:ph type="sldNum" sz="quarter" idx="12"/>
          </p:nvPr>
        </p:nvSpPr>
        <p:spPr/>
        <p:txBody>
          <a:bodyPr/>
          <a:lstStyle/>
          <a:p>
            <a:fld id="{7E6301CB-089A-4061-8BBB-88783F2240A8}" type="slidenum">
              <a:rPr lang="en-US" smtClean="0"/>
              <a:pPr/>
              <a:t>52</a:t>
            </a:fld>
            <a:endParaRPr lang="en-US" dirty="0"/>
          </a:p>
        </p:txBody>
      </p:sp>
      <p:sp>
        <p:nvSpPr>
          <p:cNvPr id="3" name="Title 2">
            <a:extLst>
              <a:ext uri="{FF2B5EF4-FFF2-40B4-BE49-F238E27FC236}">
                <a16:creationId xmlns:a16="http://schemas.microsoft.com/office/drawing/2014/main" id="{13DEEAF2-088F-47F0-8102-6AFB19A33BFF}"/>
              </a:ext>
            </a:extLst>
          </p:cNvPr>
          <p:cNvSpPr>
            <a:spLocks noGrp="1"/>
          </p:cNvSpPr>
          <p:nvPr>
            <p:ph type="title"/>
          </p:nvPr>
        </p:nvSpPr>
        <p:spPr/>
        <p:txBody>
          <a:bodyPr/>
          <a:lstStyle/>
          <a:p>
            <a:r>
              <a:rPr lang="en-US" dirty="0"/>
              <a:t>Questions and Answers</a:t>
            </a:r>
          </a:p>
        </p:txBody>
      </p:sp>
      <p:sp>
        <p:nvSpPr>
          <p:cNvPr id="4" name="Content Placeholder 3">
            <a:extLst>
              <a:ext uri="{FF2B5EF4-FFF2-40B4-BE49-F238E27FC236}">
                <a16:creationId xmlns:a16="http://schemas.microsoft.com/office/drawing/2014/main" id="{A1BCE210-C43F-4BD6-B426-2A3C8CE1934E}"/>
              </a:ext>
            </a:extLst>
          </p:cNvPr>
          <p:cNvSpPr>
            <a:spLocks noGrp="1"/>
          </p:cNvSpPr>
          <p:nvPr>
            <p:ph sz="quarter" idx="13"/>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00528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528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rgbClr val="00528F"/>
              </a:solidFill>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528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528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rgbClr val="00528F"/>
              </a:solidFill>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28F"/>
                </a:solidFill>
                <a:effectLst/>
                <a:uLnTx/>
                <a:uFillTx/>
                <a:ea typeface="+mn-ea"/>
                <a:cs typeface="+mn-cs"/>
              </a:rPr>
              <a:t>Use the </a:t>
            </a:r>
            <a:r>
              <a:rPr lang="en-US" sz="3200" b="1" dirty="0">
                <a:solidFill>
                  <a:srgbClr val="00528F"/>
                </a:solidFill>
                <a:cs typeface="+mn-cs"/>
              </a:rPr>
              <a:t>c</a:t>
            </a:r>
            <a:r>
              <a:rPr kumimoji="0" lang="en-US" sz="3200" b="1" i="0" u="none" strike="noStrike" kern="1200" cap="none" spc="0" normalizeH="0" baseline="0" noProof="0" dirty="0">
                <a:ln>
                  <a:noFill/>
                </a:ln>
                <a:solidFill>
                  <a:srgbClr val="00528F"/>
                </a:solidFill>
                <a:effectLst/>
                <a:uLnTx/>
                <a:uFillTx/>
                <a:ea typeface="+mn-ea"/>
                <a:cs typeface="+mn-cs"/>
              </a:rPr>
              <a:t>hat or unmute yourself to ask a question!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rgbClr val="00528F"/>
              </a:solidFill>
              <a:cs typeface="+mn-cs"/>
            </a:endParaRPr>
          </a:p>
          <a:p>
            <a:endParaRPr lang="en-US" dirty="0"/>
          </a:p>
        </p:txBody>
      </p:sp>
      <p:pic>
        <p:nvPicPr>
          <p:cNvPr id="5" name="Picture 4">
            <a:extLst>
              <a:ext uri="{FF2B5EF4-FFF2-40B4-BE49-F238E27FC236}">
                <a16:creationId xmlns:a16="http://schemas.microsoft.com/office/drawing/2014/main" id="{97FE7EC9-048A-4EE5-B944-10ECFD0A3774}"/>
              </a:ext>
            </a:extLst>
          </p:cNvPr>
          <p:cNvPicPr>
            <a:picLocks noChangeAspect="1"/>
          </p:cNvPicPr>
          <p:nvPr/>
        </p:nvPicPr>
        <p:blipFill>
          <a:blip r:embed="rId3"/>
          <a:stretch>
            <a:fillRect/>
          </a:stretch>
        </p:blipFill>
        <p:spPr>
          <a:xfrm>
            <a:off x="6602446" y="1267147"/>
            <a:ext cx="2139881" cy="2145978"/>
          </a:xfrm>
          <a:prstGeom prst="rect">
            <a:avLst/>
          </a:prstGeom>
        </p:spPr>
      </p:pic>
    </p:spTree>
    <p:extLst>
      <p:ext uri="{BB962C8B-B14F-4D97-AF65-F5344CB8AC3E}">
        <p14:creationId xmlns:p14="http://schemas.microsoft.com/office/powerpoint/2010/main" val="233136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06CC-7BFB-4111-8104-B0D1B8B106C2}"/>
              </a:ext>
            </a:extLst>
          </p:cNvPr>
          <p:cNvSpPr>
            <a:spLocks noGrp="1"/>
          </p:cNvSpPr>
          <p:nvPr>
            <p:ph type="title"/>
          </p:nvPr>
        </p:nvSpPr>
        <p:spPr>
          <a:xfrm>
            <a:off x="835348" y="508091"/>
            <a:ext cx="11009322" cy="958850"/>
          </a:xfrm>
        </p:spPr>
        <p:txBody>
          <a:bodyPr>
            <a:normAutofit fontScale="90000"/>
          </a:bodyPr>
          <a:lstStyle/>
          <a:p>
            <a:r>
              <a:rPr lang="en-US" dirty="0">
                <a:cs typeface="Arial"/>
              </a:rPr>
              <a:t>PY2024 Recertification – What must be reviewed?</a:t>
            </a:r>
          </a:p>
        </p:txBody>
      </p:sp>
      <p:sp>
        <p:nvSpPr>
          <p:cNvPr id="3" name="Content Placeholder 2">
            <a:extLst>
              <a:ext uri="{FF2B5EF4-FFF2-40B4-BE49-F238E27FC236}">
                <a16:creationId xmlns:a16="http://schemas.microsoft.com/office/drawing/2014/main" id="{80C1F72A-B3D6-456C-8280-AC159004489D}"/>
              </a:ext>
            </a:extLst>
          </p:cNvPr>
          <p:cNvSpPr>
            <a:spLocks noGrp="1"/>
          </p:cNvSpPr>
          <p:nvPr>
            <p:ph idx="1"/>
          </p:nvPr>
        </p:nvSpPr>
        <p:spPr>
          <a:xfrm>
            <a:off x="838200" y="1600200"/>
            <a:ext cx="10515600" cy="4755357"/>
          </a:xfrm>
        </p:spPr>
        <p:txBody>
          <a:bodyPr vert="horz" lIns="91440" tIns="45720" rIns="91440" bIns="45720" rtlCol="0" anchor="t">
            <a:noAutofit/>
          </a:bodyPr>
          <a:lstStyle/>
          <a:p>
            <a:pPr marL="457200" indent="-342900" algn="l">
              <a:lnSpc>
                <a:spcPct val="90000"/>
              </a:lnSpc>
              <a:buFont typeface="Wingdings" panose="05000000000000000000" pitchFamily="2" charset="2"/>
              <a:buChar char="§"/>
              <a:defRPr/>
            </a:pPr>
            <a:r>
              <a:rPr lang="en-US" dirty="0">
                <a:cs typeface="Arial"/>
              </a:rPr>
              <a:t>Family size and income of the job seeker are the only </a:t>
            </a:r>
            <a:r>
              <a:rPr lang="en-US" b="1" i="1" dirty="0">
                <a:cs typeface="Arial"/>
              </a:rPr>
              <a:t>eligibility</a:t>
            </a:r>
            <a:r>
              <a:rPr lang="en-US" dirty="0">
                <a:cs typeface="Arial"/>
              </a:rPr>
              <a:t> criteria to be updated during Recertification.</a:t>
            </a:r>
          </a:p>
          <a:p>
            <a:pPr marL="457200" indent="-342900">
              <a:buFont typeface="Wingdings" panose="05000000000000000000" pitchFamily="2" charset="2"/>
              <a:buChar char="ü"/>
              <a:defRPr/>
            </a:pPr>
            <a:r>
              <a:rPr lang="en-US" dirty="0">
                <a:cs typeface="Arial"/>
              </a:rPr>
              <a:t>Job seekers must submit current Family Size documentation (Family Size Statement, lease, public document, or other).</a:t>
            </a:r>
          </a:p>
          <a:p>
            <a:pPr marL="457200" indent="-342900">
              <a:buFont typeface="Wingdings" panose="05000000000000000000" pitchFamily="2" charset="2"/>
              <a:buChar char="ü"/>
              <a:defRPr/>
            </a:pPr>
            <a:r>
              <a:rPr lang="en-US" dirty="0">
                <a:cs typeface="Arial"/>
              </a:rPr>
              <a:t>Job seekers must provide income source documents (either a 6 or 12-month lookback) for each included family member.</a:t>
            </a:r>
          </a:p>
          <a:p>
            <a:pPr marL="457200" indent="-342900">
              <a:buFont typeface="Wingdings" panose="05000000000000000000" pitchFamily="2" charset="2"/>
              <a:buChar char="§"/>
              <a:defRPr/>
            </a:pPr>
            <a:r>
              <a:rPr lang="en-US" dirty="0">
                <a:cs typeface="Arial"/>
              </a:rPr>
              <a:t>Job seekers who are on a break in service must be recertified.</a:t>
            </a:r>
          </a:p>
          <a:p>
            <a:pPr marL="914400" lvl="1" indent="-342900">
              <a:buFont typeface="Wingdings" panose="05000000000000000000" pitchFamily="2" charset="2"/>
              <a:buChar char="§"/>
              <a:defRPr/>
            </a:pPr>
            <a:r>
              <a:rPr lang="en-US" i="1" dirty="0">
                <a:cs typeface="Arial"/>
              </a:rPr>
              <a:t>EXCEPTION: You should not recertify job seekers who have </a:t>
            </a:r>
            <a:r>
              <a:rPr lang="en-US" i="1" u="sng" dirty="0">
                <a:cs typeface="Arial"/>
              </a:rPr>
              <a:t>open</a:t>
            </a:r>
            <a:r>
              <a:rPr lang="en-US" i="1" dirty="0">
                <a:cs typeface="Arial"/>
              </a:rPr>
              <a:t> or </a:t>
            </a:r>
            <a:r>
              <a:rPr lang="en-US" i="1" u="sng" dirty="0">
                <a:cs typeface="Arial"/>
              </a:rPr>
              <a:t>active</a:t>
            </a:r>
            <a:r>
              <a:rPr lang="en-US" i="1" dirty="0">
                <a:cs typeface="Arial"/>
              </a:rPr>
              <a:t> Worker’s Comp claim until they return to the program with a doctor’s release.</a:t>
            </a:r>
            <a:endParaRPr lang="en-US" dirty="0"/>
          </a:p>
        </p:txBody>
      </p:sp>
      <p:sp>
        <p:nvSpPr>
          <p:cNvPr id="4" name="Slide Number Placeholder 3">
            <a:extLst>
              <a:ext uri="{FF2B5EF4-FFF2-40B4-BE49-F238E27FC236}">
                <a16:creationId xmlns:a16="http://schemas.microsoft.com/office/drawing/2014/main" id="{F450A999-D3F8-4B9A-AB94-5141B2FD4922}"/>
              </a:ext>
            </a:extLst>
          </p:cNvPr>
          <p:cNvSpPr>
            <a:spLocks noGrp="1"/>
          </p:cNvSpPr>
          <p:nvPr>
            <p:ph type="sldNum" sz="quarter" idx="12"/>
          </p:nvPr>
        </p:nvSpPr>
        <p:spPr/>
        <p:txBody>
          <a:bodyPr/>
          <a:lstStyle/>
          <a:p>
            <a:fld id="{BEED455F-700D-BA4B-B3F6-B4E03929F5E0}" type="slidenum">
              <a:rPr lang="en-US" smtClean="0"/>
              <a:t>6</a:t>
            </a:fld>
            <a:endParaRPr lang="en-US" dirty="0"/>
          </a:p>
        </p:txBody>
      </p:sp>
    </p:spTree>
    <p:extLst>
      <p:ext uri="{BB962C8B-B14F-4D97-AF65-F5344CB8AC3E}">
        <p14:creationId xmlns:p14="http://schemas.microsoft.com/office/powerpoint/2010/main" val="125323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E75-8682-4E21-ACF9-8F8DEE9BB2F5}"/>
              </a:ext>
            </a:extLst>
          </p:cNvPr>
          <p:cNvSpPr>
            <a:spLocks noGrp="1"/>
          </p:cNvSpPr>
          <p:nvPr>
            <p:ph type="title"/>
          </p:nvPr>
        </p:nvSpPr>
        <p:spPr/>
        <p:txBody>
          <a:bodyPr>
            <a:normAutofit fontScale="90000"/>
          </a:bodyPr>
          <a:lstStyle/>
          <a:p>
            <a:r>
              <a:rPr lang="en-US" dirty="0"/>
              <a:t>Getting Ready for Recertification - First Steps</a:t>
            </a:r>
          </a:p>
        </p:txBody>
      </p:sp>
      <p:sp>
        <p:nvSpPr>
          <p:cNvPr id="3" name="Content Placeholder 2">
            <a:extLst>
              <a:ext uri="{FF2B5EF4-FFF2-40B4-BE49-F238E27FC236}">
                <a16:creationId xmlns:a16="http://schemas.microsoft.com/office/drawing/2014/main" id="{676AA9DA-34CA-473E-A86F-16F28585E35D}"/>
              </a:ext>
            </a:extLst>
          </p:cNvPr>
          <p:cNvSpPr>
            <a:spLocks noGrp="1"/>
          </p:cNvSpPr>
          <p:nvPr>
            <p:ph idx="1"/>
          </p:nvPr>
        </p:nvSpPr>
        <p:spPr>
          <a:xfrm>
            <a:off x="838200" y="1584325"/>
            <a:ext cx="10515600" cy="4351338"/>
          </a:xfrm>
        </p:spPr>
        <p:txBody>
          <a:bodyPr vert="horz" lIns="91440" tIns="45720" rIns="91440" bIns="45720" rtlCol="0" anchor="t">
            <a:normAutofit fontScale="92500" lnSpcReduction="10000"/>
          </a:bodyPr>
          <a:lstStyle/>
          <a:p>
            <a:pPr marL="342900" indent="-342900">
              <a:buFont typeface="Wingdings" panose="05000000000000000000" pitchFamily="2" charset="2"/>
              <a:buChar char="q"/>
              <a:defRPr/>
            </a:pPr>
            <a:r>
              <a:rPr lang="en-US" sz="2800" dirty="0">
                <a:cs typeface="Arial"/>
              </a:rPr>
              <a:t> </a:t>
            </a:r>
            <a:r>
              <a:rPr lang="en-US" sz="2800" b="1" i="1" dirty="0">
                <a:cs typeface="Arial"/>
              </a:rPr>
              <a:t>Identify</a:t>
            </a:r>
            <a:r>
              <a:rPr lang="en-US" sz="2800" dirty="0">
                <a:cs typeface="Arial"/>
              </a:rPr>
              <a:t> staff members who will assist with Recertification.</a:t>
            </a:r>
          </a:p>
          <a:p>
            <a:pPr marL="342900" indent="-342900">
              <a:buFont typeface="Wingdings" panose="05000000000000000000" pitchFamily="2" charset="2"/>
              <a:buChar char="q"/>
              <a:defRPr/>
            </a:pPr>
            <a:r>
              <a:rPr lang="en-US" sz="2800" dirty="0">
                <a:cs typeface="Arial"/>
              </a:rPr>
              <a:t> </a:t>
            </a:r>
            <a:r>
              <a:rPr lang="en-US" sz="2800" b="1" i="1" dirty="0">
                <a:cs typeface="Arial"/>
              </a:rPr>
              <a:t>Train </a:t>
            </a:r>
            <a:r>
              <a:rPr lang="en-US" sz="2800" dirty="0">
                <a:cs typeface="Arial"/>
              </a:rPr>
              <a:t>staff who assist (</a:t>
            </a:r>
            <a:r>
              <a:rPr lang="en-US" sz="2800" i="1" dirty="0">
                <a:cs typeface="Arial"/>
              </a:rPr>
              <a:t>Important note:</a:t>
            </a:r>
            <a:r>
              <a:rPr lang="en-US" sz="2800" dirty="0">
                <a:cs typeface="Arial"/>
              </a:rPr>
              <a:t> job seeker participant staff can assist with the process, but final eligibility determinations must be made by the authorized Project Director.)</a:t>
            </a:r>
          </a:p>
          <a:p>
            <a:pPr marL="342900" indent="-342900">
              <a:buFont typeface="Wingdings" panose="05000000000000000000" pitchFamily="2" charset="2"/>
              <a:buChar char="q"/>
              <a:defRPr/>
            </a:pPr>
            <a:r>
              <a:rPr lang="en-US" sz="2800" b="1" i="1" dirty="0">
                <a:ea typeface="+mn-lt"/>
                <a:cs typeface="Arial"/>
              </a:rPr>
              <a:t> Develop </a:t>
            </a:r>
            <a:r>
              <a:rPr lang="en-US" sz="2800" dirty="0">
                <a:ea typeface="+mn-lt"/>
                <a:cs typeface="Arial"/>
              </a:rPr>
              <a:t>a</a:t>
            </a:r>
            <a:r>
              <a:rPr lang="en-US" sz="2800" b="1" i="1" dirty="0">
                <a:ea typeface="+mn-lt"/>
                <a:cs typeface="Arial"/>
              </a:rPr>
              <a:t> </a:t>
            </a:r>
            <a:r>
              <a:rPr lang="en-US" sz="2800" dirty="0">
                <a:ea typeface="+mn-lt"/>
                <a:cs typeface="Arial"/>
              </a:rPr>
              <a:t>list of all active job seekers who will be recertified.</a:t>
            </a:r>
          </a:p>
          <a:p>
            <a:pPr marL="342900" indent="-342900">
              <a:buFont typeface="Wingdings" panose="05000000000000000000" pitchFamily="2" charset="2"/>
              <a:buChar char="q"/>
              <a:defRPr/>
            </a:pPr>
            <a:r>
              <a:rPr lang="en-US" sz="2800" dirty="0">
                <a:ea typeface="+mn-lt"/>
                <a:cs typeface="+mn-lt"/>
              </a:rPr>
              <a:t> </a:t>
            </a:r>
            <a:r>
              <a:rPr lang="en-US" sz="2800" b="1" i="1" dirty="0">
                <a:ea typeface="+mn-lt"/>
                <a:cs typeface="+mn-lt"/>
              </a:rPr>
              <a:t>Reconcile</a:t>
            </a:r>
            <a:r>
              <a:rPr lang="en-US" sz="2800" dirty="0">
                <a:ea typeface="+mn-lt"/>
                <a:cs typeface="+mn-lt"/>
              </a:rPr>
              <a:t> against all active job seekers in the DOL SCSEP Grantee Performance Management System (GPMS).</a:t>
            </a:r>
          </a:p>
          <a:p>
            <a:pPr marL="342900" indent="-342900">
              <a:buFont typeface="Wingdings" panose="05000000000000000000" pitchFamily="2" charset="2"/>
              <a:buChar char="q"/>
              <a:defRPr/>
            </a:pPr>
            <a:r>
              <a:rPr lang="en-US" sz="2800" dirty="0">
                <a:cs typeface="Arial"/>
              </a:rPr>
              <a:t> </a:t>
            </a:r>
            <a:r>
              <a:rPr lang="en-US" sz="2800" b="1" i="1" dirty="0">
                <a:cs typeface="Arial"/>
              </a:rPr>
              <a:t>Ensure</a:t>
            </a:r>
            <a:r>
              <a:rPr lang="en-US" sz="2800" dirty="0">
                <a:cs typeface="Arial"/>
              </a:rPr>
              <a:t> all team members who will need it have access to GPMS for data entry.</a:t>
            </a:r>
            <a:endParaRPr lang="en-US" sz="2800" dirty="0"/>
          </a:p>
          <a:p>
            <a:pPr marL="0" indent="0">
              <a:buNone/>
              <a:defRPr/>
            </a:pPr>
            <a:endParaRPr lang="en-US" sz="3200" dirty="0">
              <a:cs typeface="Arial"/>
            </a:endParaRPr>
          </a:p>
        </p:txBody>
      </p:sp>
      <p:sp>
        <p:nvSpPr>
          <p:cNvPr id="4" name="Slide Number Placeholder 3">
            <a:extLst>
              <a:ext uri="{FF2B5EF4-FFF2-40B4-BE49-F238E27FC236}">
                <a16:creationId xmlns:a16="http://schemas.microsoft.com/office/drawing/2014/main" id="{1F219CDF-73FE-4A2F-9940-92033D92327C}"/>
              </a:ext>
            </a:extLst>
          </p:cNvPr>
          <p:cNvSpPr>
            <a:spLocks noGrp="1"/>
          </p:cNvSpPr>
          <p:nvPr>
            <p:ph type="sldNum" sz="quarter" idx="12"/>
          </p:nvPr>
        </p:nvSpPr>
        <p:spPr/>
        <p:txBody>
          <a:bodyPr/>
          <a:lstStyle/>
          <a:p>
            <a:fld id="{BEED455F-700D-BA4B-B3F6-B4E03929F5E0}" type="slidenum">
              <a:rPr lang="en-US" smtClean="0"/>
              <a:pPr/>
              <a:t>7</a:t>
            </a:fld>
            <a:endParaRPr lang="en-US" dirty="0"/>
          </a:p>
        </p:txBody>
      </p:sp>
    </p:spTree>
    <p:extLst>
      <p:ext uri="{BB962C8B-B14F-4D97-AF65-F5344CB8AC3E}">
        <p14:creationId xmlns:p14="http://schemas.microsoft.com/office/powerpoint/2010/main" val="280224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9E881A4-A468-403A-9941-F8FFD5C68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pic>
        <p:nvPicPr>
          <p:cNvPr id="17" name="Graphic 16" descr="Check List">
            <a:extLst>
              <a:ext uri="{FF2B5EF4-FFF2-40B4-BE49-F238E27FC236}">
                <a16:creationId xmlns:a16="http://schemas.microsoft.com/office/drawing/2014/main" id="{10047C85-46B7-4BAE-AF7F-179063A5B0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1443" y="1919377"/>
            <a:ext cx="3019248" cy="3019248"/>
          </a:xfrm>
          <a:prstGeom prst="rect">
            <a:avLst/>
          </a:prstGeom>
        </p:spPr>
      </p:pic>
      <p:sp>
        <p:nvSpPr>
          <p:cNvPr id="41" name="Rectangle 40">
            <a:extLst>
              <a:ext uri="{FF2B5EF4-FFF2-40B4-BE49-F238E27FC236}">
                <a16:creationId xmlns:a16="http://schemas.microsoft.com/office/drawing/2014/main" id="{6F168544-607B-491A-8601-3087D0FCE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3" y="1"/>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latin typeface="Montserrat" panose="00000500000000000000" pitchFamily="2" charset="0"/>
            </a:endParaRPr>
          </a:p>
        </p:txBody>
      </p:sp>
      <p:sp>
        <p:nvSpPr>
          <p:cNvPr id="3" name="Title 2">
            <a:extLst>
              <a:ext uri="{FF2B5EF4-FFF2-40B4-BE49-F238E27FC236}">
                <a16:creationId xmlns:a16="http://schemas.microsoft.com/office/drawing/2014/main" id="{70C7BF3B-4E87-40FD-8D34-10C543437BF5}"/>
              </a:ext>
            </a:extLst>
          </p:cNvPr>
          <p:cNvSpPr>
            <a:spLocks noGrp="1"/>
          </p:cNvSpPr>
          <p:nvPr>
            <p:ph type="title"/>
          </p:nvPr>
        </p:nvSpPr>
        <p:spPr>
          <a:xfrm>
            <a:off x="5509449" y="136525"/>
            <a:ext cx="5667269" cy="1289024"/>
          </a:xfrm>
        </p:spPr>
        <p:txBody>
          <a:bodyPr vert="horz" lIns="91440" tIns="45720" rIns="91440" bIns="45720" rtlCol="0" anchor="b">
            <a:normAutofit/>
          </a:bodyPr>
          <a:lstStyle/>
          <a:p>
            <a:pPr algn="ctr"/>
            <a:r>
              <a:rPr lang="en-US" sz="2700" kern="1200" dirty="0">
                <a:solidFill>
                  <a:srgbClr val="595959"/>
                </a:solidFill>
                <a:latin typeface="+mj-lt"/>
                <a:ea typeface="+mj-ea"/>
                <a:cs typeface="+mj-cs"/>
              </a:rPr>
              <a:t>PY2024 Recertification Documents </a:t>
            </a:r>
            <a:br>
              <a:rPr lang="en-US" sz="2700" kern="1200" dirty="0">
                <a:solidFill>
                  <a:srgbClr val="595959"/>
                </a:solidFill>
                <a:latin typeface="+mj-lt"/>
                <a:ea typeface="+mj-ea"/>
                <a:cs typeface="+mj-cs"/>
              </a:rPr>
            </a:br>
            <a:r>
              <a:rPr lang="en-US" sz="2700" kern="1200" dirty="0">
                <a:solidFill>
                  <a:srgbClr val="595959"/>
                </a:solidFill>
                <a:latin typeface="+mj-lt"/>
                <a:ea typeface="+mj-ea"/>
                <a:cs typeface="+mj-cs"/>
              </a:rPr>
              <a:t>(all will be available on the Center’s website)</a:t>
            </a:r>
          </a:p>
        </p:txBody>
      </p:sp>
      <p:sp>
        <p:nvSpPr>
          <p:cNvPr id="4" name="Content Placeholder 3">
            <a:extLst>
              <a:ext uri="{FF2B5EF4-FFF2-40B4-BE49-F238E27FC236}">
                <a16:creationId xmlns:a16="http://schemas.microsoft.com/office/drawing/2014/main" id="{87CAE3C1-FFF0-4813-8D7A-A8913C38A68E}"/>
              </a:ext>
            </a:extLst>
          </p:cNvPr>
          <p:cNvSpPr>
            <a:spLocks noGrp="1"/>
          </p:cNvSpPr>
          <p:nvPr>
            <p:ph sz="quarter" idx="13"/>
          </p:nvPr>
        </p:nvSpPr>
        <p:spPr>
          <a:xfrm>
            <a:off x="5643561" y="1425549"/>
            <a:ext cx="6120349" cy="5240566"/>
          </a:xfrm>
        </p:spPr>
        <p:txBody>
          <a:bodyPr vert="horz" lIns="91440" tIns="45720" rIns="91440" bIns="45720" rtlCol="0" anchor="t">
            <a:normAutofit fontScale="62500" lnSpcReduction="20000"/>
          </a:bodyPr>
          <a:lstStyle/>
          <a:p>
            <a:pPr>
              <a:defRPr/>
            </a:pPr>
            <a:endParaRPr lang="en-US" sz="2600" dirty="0">
              <a:solidFill>
                <a:srgbClr val="595959"/>
              </a:solidFill>
              <a:cs typeface="+mn-cs"/>
            </a:endParaRPr>
          </a:p>
          <a:p>
            <a:pPr marL="342900">
              <a:defRPr/>
            </a:pPr>
            <a:r>
              <a:rPr lang="en-US" sz="2600" dirty="0">
                <a:solidFill>
                  <a:srgbClr val="595959"/>
                </a:solidFill>
                <a:cs typeface="+mn-cs"/>
              </a:rPr>
              <a:t>Recertification Instructions</a:t>
            </a:r>
          </a:p>
          <a:p>
            <a:pPr marL="342900">
              <a:defRPr/>
            </a:pPr>
            <a:r>
              <a:rPr lang="en-US" sz="2600" dirty="0">
                <a:solidFill>
                  <a:srgbClr val="595959"/>
                </a:solidFill>
                <a:cs typeface="+mn-cs"/>
              </a:rPr>
              <a:t>Recertification Checklist and Readiness Calendar </a:t>
            </a:r>
            <a:endParaRPr lang="en-US" sz="2600" dirty="0">
              <a:solidFill>
                <a:srgbClr val="595959"/>
              </a:solidFill>
              <a:highlight>
                <a:srgbClr val="FFFF00"/>
              </a:highlight>
              <a:cs typeface="+mn-cs"/>
            </a:endParaRPr>
          </a:p>
          <a:p>
            <a:pPr marL="342900">
              <a:defRPr/>
            </a:pPr>
            <a:r>
              <a:rPr lang="en-US" sz="2600" dirty="0">
                <a:solidFill>
                  <a:srgbClr val="595959"/>
                </a:solidFill>
                <a:cs typeface="+mn-cs"/>
              </a:rPr>
              <a:t>Recertification Notice for Job Seekers</a:t>
            </a:r>
          </a:p>
          <a:p>
            <a:pPr marL="342900">
              <a:defRPr/>
            </a:pPr>
            <a:r>
              <a:rPr lang="en-US" sz="2600" dirty="0">
                <a:cs typeface="+mn-cs"/>
              </a:rPr>
              <a:t>Options for Recertification Appointments</a:t>
            </a:r>
            <a:r>
              <a:rPr lang="en-US" sz="2600" dirty="0">
                <a:solidFill>
                  <a:srgbClr val="595959"/>
                </a:solidFill>
                <a:cs typeface="+mn-cs"/>
              </a:rPr>
              <a:t> </a:t>
            </a:r>
          </a:p>
          <a:p>
            <a:pPr marL="342900">
              <a:defRPr/>
            </a:pPr>
            <a:r>
              <a:rPr lang="en-US" sz="2600" dirty="0">
                <a:solidFill>
                  <a:srgbClr val="595959"/>
                </a:solidFill>
                <a:cs typeface="+mn-cs"/>
              </a:rPr>
              <a:t>Income Worksheet  </a:t>
            </a:r>
          </a:p>
          <a:p>
            <a:pPr marL="342900">
              <a:defRPr/>
            </a:pPr>
            <a:r>
              <a:rPr lang="en-US" sz="2600" dirty="0">
                <a:solidFill>
                  <a:srgbClr val="595959"/>
                </a:solidFill>
                <a:cs typeface="+mn-cs"/>
              </a:rPr>
              <a:t>Policy and Procedure Manual, Section 203, Eligibility Requirements  (includes PY2024 Income Eligibility tables) </a:t>
            </a:r>
          </a:p>
          <a:p>
            <a:pPr marL="342900">
              <a:defRPr/>
            </a:pPr>
            <a:r>
              <a:rPr lang="en-US" sz="2600" dirty="0">
                <a:solidFill>
                  <a:srgbClr val="595959"/>
                </a:solidFill>
                <a:cs typeface="+mn-cs"/>
              </a:rPr>
              <a:t>Policy and Procedure Manual,  Section 204, Computing Income for Eligibility (includes definitions of family size and includable and excludable income sources)</a:t>
            </a:r>
          </a:p>
          <a:p>
            <a:pPr marL="342900">
              <a:defRPr/>
            </a:pPr>
            <a:r>
              <a:rPr lang="en-US" sz="2600" dirty="0">
                <a:solidFill>
                  <a:srgbClr val="595959"/>
                </a:solidFill>
                <a:cs typeface="+mn-cs"/>
              </a:rPr>
              <a:t>Family Size Form</a:t>
            </a:r>
          </a:p>
          <a:p>
            <a:pPr marL="342900">
              <a:defRPr/>
            </a:pPr>
            <a:r>
              <a:rPr lang="en-US" sz="2600" dirty="0">
                <a:solidFill>
                  <a:srgbClr val="595959"/>
                </a:solidFill>
                <a:cs typeface="+mn-cs"/>
              </a:rPr>
              <a:t>Self-Attestation for Zero Income (only used if the job seeker has no includable income)</a:t>
            </a:r>
          </a:p>
          <a:p>
            <a:pPr marL="342900">
              <a:defRPr/>
            </a:pPr>
            <a:r>
              <a:rPr lang="en-US" sz="2600" dirty="0">
                <a:solidFill>
                  <a:srgbClr val="595959"/>
                </a:solidFill>
                <a:cs typeface="+mn-cs"/>
              </a:rPr>
              <a:t>Record of Offer of Physical Exam Form </a:t>
            </a:r>
          </a:p>
          <a:p>
            <a:pPr marL="342900">
              <a:defRPr/>
            </a:pPr>
            <a:r>
              <a:rPr lang="en-US" sz="2600" dirty="0">
                <a:solidFill>
                  <a:srgbClr val="595959"/>
                </a:solidFill>
                <a:cs typeface="+mn-cs"/>
              </a:rPr>
              <a:t>Release Form</a:t>
            </a:r>
          </a:p>
          <a:p>
            <a:pPr marL="342900">
              <a:defRPr/>
            </a:pPr>
            <a:r>
              <a:rPr lang="en-US" sz="2600" dirty="0">
                <a:solidFill>
                  <a:srgbClr val="595959"/>
                </a:solidFill>
                <a:cs typeface="+mn-cs"/>
              </a:rPr>
              <a:t>Termination Notice – Ineligible at Recertification</a:t>
            </a:r>
          </a:p>
          <a:p>
            <a:pPr marL="342900">
              <a:defRPr/>
            </a:pPr>
            <a:r>
              <a:rPr lang="en-US" sz="2600" dirty="0">
                <a:solidFill>
                  <a:srgbClr val="595959"/>
                </a:solidFill>
                <a:cs typeface="+mn-cs"/>
              </a:rPr>
              <a:t>Termination Notice – Failure to Recertify</a:t>
            </a:r>
          </a:p>
          <a:p>
            <a:pPr marL="0">
              <a:defRPr/>
            </a:pPr>
            <a:endParaRPr lang="en-US" sz="1000" dirty="0">
              <a:solidFill>
                <a:srgbClr val="595959"/>
              </a:solidFill>
              <a:cs typeface="+mn-cs"/>
            </a:endParaRPr>
          </a:p>
          <a:p>
            <a:pPr marL="342900">
              <a:defRPr/>
            </a:pPr>
            <a:endParaRPr lang="en-US" sz="1000" dirty="0">
              <a:solidFill>
                <a:srgbClr val="595959"/>
              </a:solidFill>
              <a:cs typeface="+mn-cs"/>
            </a:endParaRPr>
          </a:p>
          <a:p>
            <a:endParaRPr lang="en-US" sz="1000" dirty="0">
              <a:solidFill>
                <a:srgbClr val="595959"/>
              </a:solidFill>
              <a:cs typeface="+mn-cs"/>
            </a:endParaRPr>
          </a:p>
        </p:txBody>
      </p:sp>
      <p:sp>
        <p:nvSpPr>
          <p:cNvPr id="2" name="Slide Number Placeholder 1">
            <a:extLst>
              <a:ext uri="{FF2B5EF4-FFF2-40B4-BE49-F238E27FC236}">
                <a16:creationId xmlns:a16="http://schemas.microsoft.com/office/drawing/2014/main" id="{52EF4891-DD01-4FFA-9C07-C8691566FF0C}"/>
              </a:ext>
            </a:extLst>
          </p:cNvPr>
          <p:cNvSpPr>
            <a:spLocks noGrp="1"/>
          </p:cNvSpPr>
          <p:nvPr>
            <p:ph type="sldNum" sz="quarter" idx="12"/>
          </p:nvPr>
        </p:nvSpPr>
        <p:spPr>
          <a:xfrm>
            <a:off x="9180576" y="6356350"/>
            <a:ext cx="2743200" cy="365125"/>
          </a:xfrm>
        </p:spPr>
        <p:txBody>
          <a:bodyPr vert="horz" lIns="91440" tIns="45720" rIns="91440" bIns="45720" rtlCol="0" anchor="ctr">
            <a:normAutofit/>
          </a:bodyPr>
          <a:lstStyle/>
          <a:p>
            <a:pPr>
              <a:spcAft>
                <a:spcPts val="600"/>
              </a:spcAft>
            </a:pPr>
            <a:fld id="{7E6301CB-089A-4061-8BBB-88783F2240A8}" type="slidenum">
              <a:rPr lang="en-US" sz="900">
                <a:solidFill>
                  <a:srgbClr val="595959"/>
                </a:solidFill>
                <a:cs typeface="+mn-cs"/>
              </a:rPr>
              <a:pPr>
                <a:spcAft>
                  <a:spcPts val="600"/>
                </a:spcAft>
              </a:pPr>
              <a:t>8</a:t>
            </a:fld>
            <a:endParaRPr lang="en-US" sz="900" dirty="0">
              <a:solidFill>
                <a:srgbClr val="595959"/>
              </a:solidFill>
              <a:cs typeface="+mn-cs"/>
            </a:endParaRPr>
          </a:p>
        </p:txBody>
      </p:sp>
    </p:spTree>
    <p:extLst>
      <p:ext uri="{BB962C8B-B14F-4D97-AF65-F5344CB8AC3E}">
        <p14:creationId xmlns:p14="http://schemas.microsoft.com/office/powerpoint/2010/main" val="374163946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2" name="Title 1">
            <a:extLst>
              <a:ext uri="{FF2B5EF4-FFF2-40B4-BE49-F238E27FC236}">
                <a16:creationId xmlns:a16="http://schemas.microsoft.com/office/drawing/2014/main" id="{FEC7899C-F27D-0AB5-2384-49058BE61A43}"/>
              </a:ext>
            </a:extLst>
          </p:cNvPr>
          <p:cNvSpPr>
            <a:spLocks noGrp="1"/>
          </p:cNvSpPr>
          <p:nvPr>
            <p:ph type="title"/>
          </p:nvPr>
        </p:nvSpPr>
        <p:spPr>
          <a:xfrm>
            <a:off x="431800" y="591344"/>
            <a:ext cx="3455434" cy="5585619"/>
          </a:xfrm>
        </p:spPr>
        <p:txBody>
          <a:bodyPr>
            <a:normAutofit fontScale="90000"/>
          </a:bodyPr>
          <a:lstStyle/>
          <a:p>
            <a:r>
              <a:rPr lang="en-US" dirty="0">
                <a:solidFill>
                  <a:srgbClr val="FFFFFF"/>
                </a:solidFill>
                <a:cs typeface="Arial"/>
              </a:rPr>
              <a:t>Important Recertification Process Changes in PY2024 –</a:t>
            </a:r>
            <a:br>
              <a:rPr lang="en-US" dirty="0">
                <a:solidFill>
                  <a:srgbClr val="FFFFFF"/>
                </a:solidFill>
                <a:cs typeface="Arial"/>
              </a:rPr>
            </a:br>
            <a:br>
              <a:rPr lang="en-US" dirty="0">
                <a:solidFill>
                  <a:srgbClr val="FFFFFF"/>
                </a:solidFill>
                <a:cs typeface="Arial"/>
              </a:rPr>
            </a:br>
            <a:r>
              <a:rPr lang="en-US" b="1" dirty="0">
                <a:cs typeface="Arial"/>
              </a:rPr>
              <a:t>Subgrantee options for PY2024 Recertification appointments</a:t>
            </a:r>
            <a:br>
              <a:rPr lang="en-US" sz="2800" dirty="0">
                <a:solidFill>
                  <a:srgbClr val="FFFFFF"/>
                </a:solidFill>
                <a:cs typeface="Arial"/>
              </a:rPr>
            </a:br>
            <a:endParaRPr lang="en-US" sz="2800" dirty="0">
              <a:solidFill>
                <a:srgbClr val="FFFFFF"/>
              </a:solidFill>
            </a:endParaRPr>
          </a:p>
        </p:txBody>
      </p:sp>
      <p:sp>
        <p:nvSpPr>
          <p:cNvPr id="4" name="Slide Number Placeholder 3">
            <a:extLst>
              <a:ext uri="{FF2B5EF4-FFF2-40B4-BE49-F238E27FC236}">
                <a16:creationId xmlns:a16="http://schemas.microsoft.com/office/drawing/2014/main" id="{B01DA14C-C6CA-DB9E-8429-70F4861F4706}"/>
              </a:ext>
            </a:extLst>
          </p:cNvPr>
          <p:cNvSpPr>
            <a:spLocks noGrp="1"/>
          </p:cNvSpPr>
          <p:nvPr>
            <p:ph type="sldNum" sz="quarter" idx="12"/>
          </p:nvPr>
        </p:nvSpPr>
        <p:spPr>
          <a:xfrm>
            <a:off x="9819860" y="6356350"/>
            <a:ext cx="1533939" cy="365125"/>
          </a:xfrm>
        </p:spPr>
        <p:txBody>
          <a:bodyPr>
            <a:normAutofit/>
          </a:bodyPr>
          <a:lstStyle/>
          <a:p>
            <a:pPr>
              <a:spcAft>
                <a:spcPts val="600"/>
              </a:spcAft>
            </a:pPr>
            <a:fld id="{BEED455F-700D-BA4B-B3F6-B4E03929F5E0}" type="slidenum">
              <a:rPr lang="en-US" smtClean="0"/>
              <a:pPr>
                <a:spcAft>
                  <a:spcPts val="600"/>
                </a:spcAft>
              </a:pPr>
              <a:t>9</a:t>
            </a:fld>
            <a:endParaRPr lang="en-US"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ontserrat" panose="00000500000000000000" pitchFamily="2" charset="0"/>
            </a:endParaRPr>
          </a:p>
        </p:txBody>
      </p:sp>
      <p:sp>
        <p:nvSpPr>
          <p:cNvPr id="3" name="Content Placeholder 2">
            <a:extLst>
              <a:ext uri="{FF2B5EF4-FFF2-40B4-BE49-F238E27FC236}">
                <a16:creationId xmlns:a16="http://schemas.microsoft.com/office/drawing/2014/main" id="{8470B644-4019-E29A-4EE6-ABE7416C9387}"/>
              </a:ext>
            </a:extLst>
          </p:cNvPr>
          <p:cNvSpPr>
            <a:spLocks noGrp="1"/>
          </p:cNvSpPr>
          <p:nvPr>
            <p:ph idx="1"/>
          </p:nvPr>
        </p:nvSpPr>
        <p:spPr>
          <a:xfrm>
            <a:off x="4571020" y="447350"/>
            <a:ext cx="6906491" cy="5585619"/>
          </a:xfrm>
        </p:spPr>
        <p:txBody>
          <a:bodyPr anchor="ctr">
            <a:normAutofit/>
          </a:bodyPr>
          <a:lstStyle/>
          <a:p>
            <a:pPr marL="0" indent="0" algn="l">
              <a:lnSpc>
                <a:spcPct val="90000"/>
              </a:lnSpc>
              <a:buNone/>
              <a:defRPr/>
            </a:pPr>
            <a:r>
              <a:rPr lang="en-US" sz="1800" b="1" dirty="0">
                <a:cs typeface="Arial"/>
              </a:rPr>
              <a:t>For PY2024 Recertifications, SCSEP subgrantees must coordinate appointments that allow for </a:t>
            </a:r>
            <a:r>
              <a:rPr lang="en-US" sz="1800" b="1" u="sng" dirty="0">
                <a:cs typeface="Arial"/>
              </a:rPr>
              <a:t>direct, face-to-face interaction</a:t>
            </a:r>
            <a:r>
              <a:rPr lang="en-US" sz="1800" b="1" dirty="0">
                <a:cs typeface="Arial"/>
              </a:rPr>
              <a:t> with the job seeker:</a:t>
            </a:r>
          </a:p>
          <a:p>
            <a:pPr marL="0" indent="0" algn="l">
              <a:lnSpc>
                <a:spcPct val="90000"/>
              </a:lnSpc>
              <a:buNone/>
              <a:defRPr/>
            </a:pPr>
            <a:endParaRPr lang="en-US" sz="1800" b="1" dirty="0">
              <a:cs typeface="Arial"/>
            </a:endParaRPr>
          </a:p>
          <a:p>
            <a:pPr marL="0" indent="0" algn="l">
              <a:lnSpc>
                <a:spcPct val="90000"/>
              </a:lnSpc>
              <a:buNone/>
              <a:defRPr/>
            </a:pPr>
            <a:r>
              <a:rPr lang="en-US" sz="1800" b="1" dirty="0">
                <a:cs typeface="Arial"/>
              </a:rPr>
              <a:t>Option 1:</a:t>
            </a:r>
          </a:p>
          <a:p>
            <a:pPr marL="0" indent="0" algn="l">
              <a:lnSpc>
                <a:spcPct val="90000"/>
              </a:lnSpc>
              <a:buNone/>
              <a:defRPr/>
            </a:pPr>
            <a:r>
              <a:rPr lang="en-US" sz="1800" dirty="0">
                <a:cs typeface="Arial"/>
              </a:rPr>
              <a:t>Meet in person. Job seeker will provide hard copies of all source documentation – </a:t>
            </a:r>
            <a:r>
              <a:rPr lang="en-US" sz="1800" b="1" i="1" dirty="0">
                <a:cs typeface="Arial"/>
              </a:rPr>
              <a:t>expected and strongly preferred by the Center</a:t>
            </a:r>
            <a:br>
              <a:rPr lang="en-US" sz="1800" dirty="0"/>
            </a:br>
            <a:endParaRPr lang="en-US" sz="1800" dirty="0"/>
          </a:p>
          <a:p>
            <a:pPr marL="0" indent="0" algn="l">
              <a:lnSpc>
                <a:spcPct val="90000"/>
              </a:lnSpc>
              <a:buNone/>
              <a:defRPr/>
            </a:pPr>
            <a:r>
              <a:rPr lang="en-US" sz="1800" b="1" dirty="0">
                <a:cs typeface="Arial"/>
              </a:rPr>
              <a:t>Option 2:</a:t>
            </a:r>
          </a:p>
          <a:p>
            <a:pPr marL="0" indent="0" algn="l">
              <a:lnSpc>
                <a:spcPct val="90000"/>
              </a:lnSpc>
              <a:buNone/>
              <a:defRPr/>
            </a:pPr>
            <a:r>
              <a:rPr lang="en-US" sz="1800" dirty="0">
                <a:cs typeface="Arial"/>
              </a:rPr>
              <a:t>Meet remotely via </a:t>
            </a:r>
            <a:r>
              <a:rPr lang="en-US" sz="1800" b="1" dirty="0">
                <a:cs typeface="Arial"/>
              </a:rPr>
              <a:t>video </a:t>
            </a:r>
            <a:r>
              <a:rPr lang="en-US" sz="1800" dirty="0">
                <a:cs typeface="Arial"/>
              </a:rPr>
              <a:t>conference. Job seeker will transmit all required documentation by submitting electronically or by mail, including required signatures (ex: via printing forms, signing, and scanning/emailing back). </a:t>
            </a:r>
          </a:p>
          <a:p>
            <a:pPr marL="0" indent="0" algn="l">
              <a:lnSpc>
                <a:spcPct val="90000"/>
              </a:lnSpc>
              <a:buNone/>
              <a:defRPr/>
            </a:pPr>
            <a:r>
              <a:rPr lang="en-US" sz="1800" b="1" dirty="0">
                <a:cs typeface="Arial"/>
              </a:rPr>
              <a:t>IMPORTANT:</a:t>
            </a:r>
            <a:r>
              <a:rPr lang="en-US" sz="1800" dirty="0">
                <a:cs typeface="Arial"/>
              </a:rPr>
              <a:t> Any electronic transmittal of documents must be conducted through a secure and encrypted process to protect Personally Identifiable Information (PII).</a:t>
            </a:r>
            <a:endParaRPr lang="en-US" sz="1700" dirty="0"/>
          </a:p>
        </p:txBody>
      </p:sp>
    </p:spTree>
    <p:extLst>
      <p:ext uri="{BB962C8B-B14F-4D97-AF65-F5344CB8AC3E}">
        <p14:creationId xmlns:p14="http://schemas.microsoft.com/office/powerpoint/2010/main" val="3783089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SAI Ne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AI New" id="{2ED3547D-CB88-4498-B0FB-55101698F79B}" vid="{B0495A12-EDBD-48A3-98F6-0E7C33D8C301}"/>
    </a:ext>
  </a:extLst>
</a:theme>
</file>

<file path=ppt/theme/theme3.xml><?xml version="1.0" encoding="utf-8"?>
<a:theme xmlns:a="http://schemas.openxmlformats.org/drawingml/2006/main" name="Center Powerpoin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 Powerpoint Theme" id="{E712B52A-DEA3-4CBA-8EE6-9ECB08CD1A60}" vid="{FC45AC7C-25BD-46DC-B247-94E86D6E852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1EC9B64729AF4D95642E81D1E4532F" ma:contentTypeVersion="8" ma:contentTypeDescription="Create a new document." ma:contentTypeScope="" ma:versionID="1147b054d814bf047b8ffa62f6ec621d">
  <xsd:schema xmlns:xsd="http://www.w3.org/2001/XMLSchema" xmlns:xs="http://www.w3.org/2001/XMLSchema" xmlns:p="http://schemas.microsoft.com/office/2006/metadata/properties" xmlns:ns2="09fea74a-1a80-4d2d-863f-f801df12d8f2" xmlns:ns3="a75df15f-9575-4a1c-80dd-dca79c49c2b7" targetNamespace="http://schemas.microsoft.com/office/2006/metadata/properties" ma:root="true" ma:fieldsID="d80a5ee927843ffda755d8034d06b961" ns2:_="" ns3:_="">
    <xsd:import namespace="09fea74a-1a80-4d2d-863f-f801df12d8f2"/>
    <xsd:import namespace="a75df15f-9575-4a1c-80dd-dca79c49c2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ea74a-1a80-4d2d-863f-f801df12d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df15f-9575-4a1c-80dd-dca79c49c2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75df15f-9575-4a1c-80dd-dca79c49c2b7">
      <UserInfo>
        <DisplayName>Don Gatewood</DisplayName>
        <AccountId>35</AccountId>
        <AccountType/>
      </UserInfo>
      <UserInfo>
        <DisplayName>Janet Ray</DisplayName>
        <AccountId>12</AccountId>
        <AccountType/>
      </UserInfo>
      <UserInfo>
        <DisplayName>Constance Todd</DisplayName>
        <AccountId>31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2F1DF2-045C-402B-9F0A-B9F849967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fea74a-1a80-4d2d-863f-f801df12d8f2"/>
    <ds:schemaRef ds:uri="a75df15f-9575-4a1c-80dd-dca79c49c2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672956-F75E-4434-B936-527CFA71065F}">
  <ds:schemaRefs>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a75df15f-9575-4a1c-80dd-dca79c49c2b7"/>
    <ds:schemaRef ds:uri="09fea74a-1a80-4d2d-863f-f801df12d8f2"/>
  </ds:schemaRefs>
</ds:datastoreItem>
</file>

<file path=customXml/itemProps3.xml><?xml version="1.0" encoding="utf-8"?>
<ds:datastoreItem xmlns:ds="http://schemas.openxmlformats.org/officeDocument/2006/customXml" ds:itemID="{05BA6E91-65B3-4DF6-9F73-12BECB7C10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1007</TotalTime>
  <Words>3833</Words>
  <Application>Microsoft Office PowerPoint</Application>
  <PresentationFormat>Widescreen</PresentationFormat>
  <Paragraphs>446</Paragraphs>
  <Slides>52</Slides>
  <Notes>22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52</vt:i4>
      </vt:variant>
    </vt:vector>
  </HeadingPairs>
  <TitlesOfParts>
    <vt:vector size="64" baseType="lpstr">
      <vt:lpstr>Aptos</vt:lpstr>
      <vt:lpstr>Arial</vt:lpstr>
      <vt:lpstr>Calibri</vt:lpstr>
      <vt:lpstr>Calibri Light</vt:lpstr>
      <vt:lpstr>Cambria</vt:lpstr>
      <vt:lpstr>Montserrat</vt:lpstr>
      <vt:lpstr>Rubik</vt:lpstr>
      <vt:lpstr>Wingdings</vt:lpstr>
      <vt:lpstr>Office Theme</vt:lpstr>
      <vt:lpstr>SSAI New</vt:lpstr>
      <vt:lpstr>Center Powerpoint Theme</vt:lpstr>
      <vt:lpstr>Office Theme</vt:lpstr>
      <vt:lpstr>Preparing and Planning for PY2024 Recertification</vt:lpstr>
      <vt:lpstr> Today, we will cover -</vt:lpstr>
      <vt:lpstr>What is Recertification and why do we conduct it?</vt:lpstr>
      <vt:lpstr>The Center for Workforce Inclusion’s Annual Recertification Process</vt:lpstr>
      <vt:lpstr>The Center for Workforce Inclusion’s Annual Recertification Process</vt:lpstr>
      <vt:lpstr>PY2024 Recertification – What must be reviewed?</vt:lpstr>
      <vt:lpstr>Getting Ready for Recertification - First Steps</vt:lpstr>
      <vt:lpstr>PY2024 Recertification Documents  (all will be available on the Center’s website)</vt:lpstr>
      <vt:lpstr>Important Recertification Process Changes in PY2024 –  Subgrantee options for PY2024 Recertification appointments </vt:lpstr>
      <vt:lpstr>Getting Ready - Prepare and send notice and packets to job seekers</vt:lpstr>
      <vt:lpstr>Getting Ready - Assemble Document Packets</vt:lpstr>
      <vt:lpstr>Conduct appointments </vt:lpstr>
      <vt:lpstr>Recertification-related Terminations</vt:lpstr>
      <vt:lpstr>Terminations at Recertification </vt:lpstr>
      <vt:lpstr>Terminations for Over-income status – Explanation</vt:lpstr>
      <vt:lpstr>Terminations for Over-income status – Process</vt:lpstr>
      <vt:lpstr>Please Note -Terminations for over income status is an Exclusion </vt:lpstr>
      <vt:lpstr>Terminations for Failure to Recertify  </vt:lpstr>
      <vt:lpstr>Termination – Failure to Recertify  </vt:lpstr>
      <vt:lpstr>GPMS Data Entry</vt:lpstr>
      <vt:lpstr>Planning for Quality Assurance </vt:lpstr>
      <vt:lpstr>GPMS data entry for Recertification</vt:lpstr>
      <vt:lpstr>GPMS data entry for Recertification</vt:lpstr>
      <vt:lpstr>GPMS data entry for Recertification</vt:lpstr>
      <vt:lpstr>GPMS data entry for Recertification</vt:lpstr>
      <vt:lpstr>GPMS data entry for Recertification</vt:lpstr>
      <vt:lpstr>GPMS data entry for Recertification</vt:lpstr>
      <vt:lpstr> GPMS data entry for Recertification </vt:lpstr>
      <vt:lpstr>GPMS data entry for Recertification</vt:lpstr>
      <vt:lpstr>GPMS data entry for Recertification</vt:lpstr>
      <vt:lpstr>GPMS data entry for Recertification</vt:lpstr>
      <vt:lpstr>GPMS data entry for Recertification</vt:lpstr>
      <vt:lpstr>GPMS data entry for Recertification</vt:lpstr>
      <vt:lpstr>GPMS data entry for Recertification</vt:lpstr>
      <vt:lpstr>GPMS data entry for Recertification</vt:lpstr>
      <vt:lpstr>GPMS data entry for Recertification</vt:lpstr>
      <vt:lpstr>GPMS data entry for Recertification</vt:lpstr>
      <vt:lpstr>GPMS data entry for Recertification</vt:lpstr>
      <vt:lpstr>GPMS data entry for Recertification</vt:lpstr>
      <vt:lpstr>Commonly Asked Recertification Questions</vt:lpstr>
      <vt:lpstr>PowerPoint Presentation</vt:lpstr>
      <vt:lpstr>PowerPoint Presentation</vt:lpstr>
      <vt:lpstr>PowerPoint Presentation</vt:lpstr>
      <vt:lpstr>PowerPoint Presentation</vt:lpstr>
      <vt:lpstr>PowerPoint Presentation</vt:lpstr>
      <vt:lpstr>PowerPoint Presentation</vt:lpstr>
      <vt:lpstr>PY2024 Most-in-Need Updates</vt:lpstr>
      <vt:lpstr>MIN Characteristics Overview</vt:lpstr>
      <vt:lpstr> Six MIN characteristics can only be captured at enrollment:    </vt:lpstr>
      <vt:lpstr>PowerPoint Presentation</vt:lpstr>
      <vt:lpstr> PY2024 Recertification and MIN Updates</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Lexi Timoll</dc:creator>
  <cp:lastModifiedBy>Sue Chapman</cp:lastModifiedBy>
  <cp:revision>261</cp:revision>
  <cp:lastPrinted>2022-06-30T01:40:10Z</cp:lastPrinted>
  <dcterms:created xsi:type="dcterms:W3CDTF">2019-04-11T15:35:16Z</dcterms:created>
  <dcterms:modified xsi:type="dcterms:W3CDTF">2024-07-15T20:03:12Z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0x0101001F1EC9B64729AF4D95642E81D1E4532F</vt:lpwstr>
  </property>
</Properties>
</file>