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5" r:id="rId4"/>
  </p:sldMasterIdLst>
  <p:notesMasterIdLst>
    <p:notesMasterId r:id="rId9"/>
  </p:notesMasterIdLst>
  <p:sldIdLst>
    <p:sldId id="361" r:id="rId5"/>
    <p:sldId id="289" r:id="rId6"/>
    <p:sldId id="331" r:id="rId7"/>
    <p:sldId id="363"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DA6CE-5CDF-4AA1-BFB6-3FA5BD13F4BE}" v="94" dt="2024-06-13T02:22:51.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8EBCB-AAD5-47BD-B37B-F666A5F8966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11CF096-D6BE-4800-BA2D-6C0140631B4C}">
      <dgm:prSet/>
      <dgm:spPr/>
      <dgm:t>
        <a:bodyPr/>
        <a:lstStyle/>
        <a:p>
          <a:r>
            <a:rPr lang="en-US"/>
            <a:t>Not meeting Service Level goal means fewer people served, so fewer Community Service Hours</a:t>
          </a:r>
        </a:p>
      </dgm:t>
    </dgm:pt>
    <dgm:pt modelId="{8D39BBA2-14EE-4AA2-9026-0D573DE79BE9}" type="parTrans" cxnId="{8EA691B6-5C7D-4094-AF86-6E9EED9D7DD1}">
      <dgm:prSet/>
      <dgm:spPr/>
      <dgm:t>
        <a:bodyPr/>
        <a:lstStyle/>
        <a:p>
          <a:endParaRPr lang="en-US"/>
        </a:p>
      </dgm:t>
    </dgm:pt>
    <dgm:pt modelId="{25F9713A-50C7-4F04-BE0F-419424B3A2CC}" type="sibTrans" cxnId="{8EA691B6-5C7D-4094-AF86-6E9EED9D7DD1}">
      <dgm:prSet/>
      <dgm:spPr/>
      <dgm:t>
        <a:bodyPr/>
        <a:lstStyle/>
        <a:p>
          <a:endParaRPr lang="en-US"/>
        </a:p>
      </dgm:t>
    </dgm:pt>
    <dgm:pt modelId="{25E7A798-CFF6-43E6-BC07-84F6862E5781}">
      <dgm:prSet/>
      <dgm:spPr/>
      <dgm:t>
        <a:bodyPr/>
        <a:lstStyle/>
        <a:p>
          <a:r>
            <a:rPr lang="en-US"/>
            <a:t>Having to reduce hours due to overspending means fewer Community Service Hours</a:t>
          </a:r>
        </a:p>
      </dgm:t>
    </dgm:pt>
    <dgm:pt modelId="{80D29D9D-8A6B-4424-9179-589E342A7B60}" type="parTrans" cxnId="{6AF0845A-9126-4720-B132-B4DD8E1BA280}">
      <dgm:prSet/>
      <dgm:spPr/>
      <dgm:t>
        <a:bodyPr/>
        <a:lstStyle/>
        <a:p>
          <a:endParaRPr lang="en-US"/>
        </a:p>
      </dgm:t>
    </dgm:pt>
    <dgm:pt modelId="{2F0C3FDF-D8B3-40CE-8CEB-2B50E6533533}" type="sibTrans" cxnId="{6AF0845A-9126-4720-B132-B4DD8E1BA280}">
      <dgm:prSet/>
      <dgm:spPr/>
      <dgm:t>
        <a:bodyPr/>
        <a:lstStyle/>
        <a:p>
          <a:endParaRPr lang="en-US"/>
        </a:p>
      </dgm:t>
    </dgm:pt>
    <dgm:pt modelId="{5CCEDD1E-B371-4667-8601-A0B66827192B}">
      <dgm:prSet/>
      <dgm:spPr/>
      <dgm:t>
        <a:bodyPr/>
        <a:lstStyle/>
        <a:p>
          <a:r>
            <a:rPr lang="en-US"/>
            <a:t>Too many Approved Breaks mean loss of Community Service Hours</a:t>
          </a:r>
        </a:p>
      </dgm:t>
    </dgm:pt>
    <dgm:pt modelId="{5EFA80BC-6B46-45A8-B28D-FA7F00543B11}" type="parTrans" cxnId="{579AF5E0-1362-4110-B942-15946C13A67A}">
      <dgm:prSet/>
      <dgm:spPr/>
      <dgm:t>
        <a:bodyPr/>
        <a:lstStyle/>
        <a:p>
          <a:endParaRPr lang="en-US"/>
        </a:p>
      </dgm:t>
    </dgm:pt>
    <dgm:pt modelId="{5A6DBA26-7438-4F87-B929-BEE925B34955}" type="sibTrans" cxnId="{579AF5E0-1362-4110-B942-15946C13A67A}">
      <dgm:prSet/>
      <dgm:spPr/>
      <dgm:t>
        <a:bodyPr/>
        <a:lstStyle/>
        <a:p>
          <a:endParaRPr lang="en-US"/>
        </a:p>
      </dgm:t>
    </dgm:pt>
    <dgm:pt modelId="{D61DE1EA-BF4B-4B45-9720-213FDCC78D0C}">
      <dgm:prSet/>
      <dgm:spPr/>
      <dgm:t>
        <a:bodyPr/>
        <a:lstStyle/>
        <a:p>
          <a:r>
            <a:rPr lang="en-US" dirty="0"/>
            <a:t>Inaccurate or late GPMS data reporting can result in getting credited with fewer Community Service Hours. Hours should be entered into GPMS at the end of each quarter. </a:t>
          </a:r>
        </a:p>
      </dgm:t>
    </dgm:pt>
    <dgm:pt modelId="{C24FF038-CFC4-4E5C-A9A1-6BCA554C4FAC}" type="parTrans" cxnId="{269F34D0-2EE1-4917-9298-4286E311BA89}">
      <dgm:prSet/>
      <dgm:spPr/>
      <dgm:t>
        <a:bodyPr/>
        <a:lstStyle/>
        <a:p>
          <a:endParaRPr lang="en-US"/>
        </a:p>
      </dgm:t>
    </dgm:pt>
    <dgm:pt modelId="{4F6D6EF2-00C1-4FCF-B4F6-320F199301EF}" type="sibTrans" cxnId="{269F34D0-2EE1-4917-9298-4286E311BA89}">
      <dgm:prSet/>
      <dgm:spPr/>
      <dgm:t>
        <a:bodyPr/>
        <a:lstStyle/>
        <a:p>
          <a:endParaRPr lang="en-US"/>
        </a:p>
      </dgm:t>
    </dgm:pt>
    <dgm:pt modelId="{8B2767EC-2E2D-4ECF-B67E-489AE6CF1075}" type="pres">
      <dgm:prSet presAssocID="{3828EBCB-AAD5-47BD-B37B-F666A5F8966A}" presName="vert0" presStyleCnt="0">
        <dgm:presLayoutVars>
          <dgm:dir/>
          <dgm:animOne val="branch"/>
          <dgm:animLvl val="lvl"/>
        </dgm:presLayoutVars>
      </dgm:prSet>
      <dgm:spPr/>
    </dgm:pt>
    <dgm:pt modelId="{12811525-2C2A-402B-86C8-C0CEC48A403F}" type="pres">
      <dgm:prSet presAssocID="{F11CF096-D6BE-4800-BA2D-6C0140631B4C}" presName="thickLine" presStyleLbl="alignNode1" presStyleIdx="0" presStyleCnt="4"/>
      <dgm:spPr/>
    </dgm:pt>
    <dgm:pt modelId="{3C45F297-C075-4FF0-83DB-4639F78D3CDA}" type="pres">
      <dgm:prSet presAssocID="{F11CF096-D6BE-4800-BA2D-6C0140631B4C}" presName="horz1" presStyleCnt="0"/>
      <dgm:spPr/>
    </dgm:pt>
    <dgm:pt modelId="{CEDA88AD-E9BD-475F-9A0A-B4D8226A4D35}" type="pres">
      <dgm:prSet presAssocID="{F11CF096-D6BE-4800-BA2D-6C0140631B4C}" presName="tx1" presStyleLbl="revTx" presStyleIdx="0" presStyleCnt="4"/>
      <dgm:spPr/>
    </dgm:pt>
    <dgm:pt modelId="{1D642D47-6107-4EC7-9A46-52D1C8070A75}" type="pres">
      <dgm:prSet presAssocID="{F11CF096-D6BE-4800-BA2D-6C0140631B4C}" presName="vert1" presStyleCnt="0"/>
      <dgm:spPr/>
    </dgm:pt>
    <dgm:pt modelId="{1B6E6E90-EA16-4D6E-BF40-46377B4E938D}" type="pres">
      <dgm:prSet presAssocID="{25E7A798-CFF6-43E6-BC07-84F6862E5781}" presName="thickLine" presStyleLbl="alignNode1" presStyleIdx="1" presStyleCnt="4"/>
      <dgm:spPr/>
    </dgm:pt>
    <dgm:pt modelId="{86A40E09-253C-4363-888C-9D6DEAF6E2B6}" type="pres">
      <dgm:prSet presAssocID="{25E7A798-CFF6-43E6-BC07-84F6862E5781}" presName="horz1" presStyleCnt="0"/>
      <dgm:spPr/>
    </dgm:pt>
    <dgm:pt modelId="{4E883D59-FEB4-4227-ADB8-8CECEEB85DD6}" type="pres">
      <dgm:prSet presAssocID="{25E7A798-CFF6-43E6-BC07-84F6862E5781}" presName="tx1" presStyleLbl="revTx" presStyleIdx="1" presStyleCnt="4"/>
      <dgm:spPr/>
    </dgm:pt>
    <dgm:pt modelId="{28474C27-779B-44AE-8029-0B4B40E208F9}" type="pres">
      <dgm:prSet presAssocID="{25E7A798-CFF6-43E6-BC07-84F6862E5781}" presName="vert1" presStyleCnt="0"/>
      <dgm:spPr/>
    </dgm:pt>
    <dgm:pt modelId="{2A32EACB-178E-48AF-A6C7-512391EFA53C}" type="pres">
      <dgm:prSet presAssocID="{5CCEDD1E-B371-4667-8601-A0B66827192B}" presName="thickLine" presStyleLbl="alignNode1" presStyleIdx="2" presStyleCnt="4"/>
      <dgm:spPr/>
    </dgm:pt>
    <dgm:pt modelId="{84B22F8A-1C55-43A8-916E-37236A3C6D1C}" type="pres">
      <dgm:prSet presAssocID="{5CCEDD1E-B371-4667-8601-A0B66827192B}" presName="horz1" presStyleCnt="0"/>
      <dgm:spPr/>
    </dgm:pt>
    <dgm:pt modelId="{453A6114-2E9A-4CB9-B15C-F87B2FC4B4B4}" type="pres">
      <dgm:prSet presAssocID="{5CCEDD1E-B371-4667-8601-A0B66827192B}" presName="tx1" presStyleLbl="revTx" presStyleIdx="2" presStyleCnt="4"/>
      <dgm:spPr/>
    </dgm:pt>
    <dgm:pt modelId="{F5FF0057-AA5D-434D-B7F8-6EC6EB82693A}" type="pres">
      <dgm:prSet presAssocID="{5CCEDD1E-B371-4667-8601-A0B66827192B}" presName="vert1" presStyleCnt="0"/>
      <dgm:spPr/>
    </dgm:pt>
    <dgm:pt modelId="{2EC53BD3-3940-44D9-BC49-46765F4DD801}" type="pres">
      <dgm:prSet presAssocID="{D61DE1EA-BF4B-4B45-9720-213FDCC78D0C}" presName="thickLine" presStyleLbl="alignNode1" presStyleIdx="3" presStyleCnt="4"/>
      <dgm:spPr/>
    </dgm:pt>
    <dgm:pt modelId="{67C4F572-03BE-4CC2-83B8-98B9C906C650}" type="pres">
      <dgm:prSet presAssocID="{D61DE1EA-BF4B-4B45-9720-213FDCC78D0C}" presName="horz1" presStyleCnt="0"/>
      <dgm:spPr/>
    </dgm:pt>
    <dgm:pt modelId="{4B972F62-542C-4943-9882-F792429FED89}" type="pres">
      <dgm:prSet presAssocID="{D61DE1EA-BF4B-4B45-9720-213FDCC78D0C}" presName="tx1" presStyleLbl="revTx" presStyleIdx="3" presStyleCnt="4"/>
      <dgm:spPr/>
    </dgm:pt>
    <dgm:pt modelId="{C43204F4-1938-4E5D-A867-07007286D25D}" type="pres">
      <dgm:prSet presAssocID="{D61DE1EA-BF4B-4B45-9720-213FDCC78D0C}" presName="vert1" presStyleCnt="0"/>
      <dgm:spPr/>
    </dgm:pt>
  </dgm:ptLst>
  <dgm:cxnLst>
    <dgm:cxn modelId="{6AF0845A-9126-4720-B132-B4DD8E1BA280}" srcId="{3828EBCB-AAD5-47BD-B37B-F666A5F8966A}" destId="{25E7A798-CFF6-43E6-BC07-84F6862E5781}" srcOrd="1" destOrd="0" parTransId="{80D29D9D-8A6B-4424-9179-589E342A7B60}" sibTransId="{2F0C3FDF-D8B3-40CE-8CEB-2B50E6533533}"/>
    <dgm:cxn modelId="{034BC395-6DB9-4991-8ED0-6BF89D74087F}" type="presOf" srcId="{5CCEDD1E-B371-4667-8601-A0B66827192B}" destId="{453A6114-2E9A-4CB9-B15C-F87B2FC4B4B4}" srcOrd="0" destOrd="0" presId="urn:microsoft.com/office/officeart/2008/layout/LinedList"/>
    <dgm:cxn modelId="{0E76519F-7030-478B-AEA5-946FC3AFA04E}" type="presOf" srcId="{D61DE1EA-BF4B-4B45-9720-213FDCC78D0C}" destId="{4B972F62-542C-4943-9882-F792429FED89}" srcOrd="0" destOrd="0" presId="urn:microsoft.com/office/officeart/2008/layout/LinedList"/>
    <dgm:cxn modelId="{16AE8BAE-5336-4563-A1DD-C27AA52767C7}" type="presOf" srcId="{F11CF096-D6BE-4800-BA2D-6C0140631B4C}" destId="{CEDA88AD-E9BD-475F-9A0A-B4D8226A4D35}" srcOrd="0" destOrd="0" presId="urn:microsoft.com/office/officeart/2008/layout/LinedList"/>
    <dgm:cxn modelId="{8EA691B6-5C7D-4094-AF86-6E9EED9D7DD1}" srcId="{3828EBCB-AAD5-47BD-B37B-F666A5F8966A}" destId="{F11CF096-D6BE-4800-BA2D-6C0140631B4C}" srcOrd="0" destOrd="0" parTransId="{8D39BBA2-14EE-4AA2-9026-0D573DE79BE9}" sibTransId="{25F9713A-50C7-4F04-BE0F-419424B3A2CC}"/>
    <dgm:cxn modelId="{269F34D0-2EE1-4917-9298-4286E311BA89}" srcId="{3828EBCB-AAD5-47BD-B37B-F666A5F8966A}" destId="{D61DE1EA-BF4B-4B45-9720-213FDCC78D0C}" srcOrd="3" destOrd="0" parTransId="{C24FF038-CFC4-4E5C-A9A1-6BCA554C4FAC}" sibTransId="{4F6D6EF2-00C1-4FCF-B4F6-320F199301EF}"/>
    <dgm:cxn modelId="{579AF5E0-1362-4110-B942-15946C13A67A}" srcId="{3828EBCB-AAD5-47BD-B37B-F666A5F8966A}" destId="{5CCEDD1E-B371-4667-8601-A0B66827192B}" srcOrd="2" destOrd="0" parTransId="{5EFA80BC-6B46-45A8-B28D-FA7F00543B11}" sibTransId="{5A6DBA26-7438-4F87-B929-BEE925B34955}"/>
    <dgm:cxn modelId="{5C38C1E2-7FC0-4CD9-AB6B-5366E6881D9C}" type="presOf" srcId="{3828EBCB-AAD5-47BD-B37B-F666A5F8966A}" destId="{8B2767EC-2E2D-4ECF-B67E-489AE6CF1075}" srcOrd="0" destOrd="0" presId="urn:microsoft.com/office/officeart/2008/layout/LinedList"/>
    <dgm:cxn modelId="{2FC9C2F3-AAC5-4F7C-9E06-4F1648D69258}" type="presOf" srcId="{25E7A798-CFF6-43E6-BC07-84F6862E5781}" destId="{4E883D59-FEB4-4227-ADB8-8CECEEB85DD6}" srcOrd="0" destOrd="0" presId="urn:microsoft.com/office/officeart/2008/layout/LinedList"/>
    <dgm:cxn modelId="{0D8683C3-B54E-4973-9C08-7C3D17E27F6C}" type="presParOf" srcId="{8B2767EC-2E2D-4ECF-B67E-489AE6CF1075}" destId="{12811525-2C2A-402B-86C8-C0CEC48A403F}" srcOrd="0" destOrd="0" presId="urn:microsoft.com/office/officeart/2008/layout/LinedList"/>
    <dgm:cxn modelId="{4AA89553-4649-40D6-BF74-15D43D0D034D}" type="presParOf" srcId="{8B2767EC-2E2D-4ECF-B67E-489AE6CF1075}" destId="{3C45F297-C075-4FF0-83DB-4639F78D3CDA}" srcOrd="1" destOrd="0" presId="urn:microsoft.com/office/officeart/2008/layout/LinedList"/>
    <dgm:cxn modelId="{9BBBD069-F2A7-4974-AD5E-B4AB51AF1ECE}" type="presParOf" srcId="{3C45F297-C075-4FF0-83DB-4639F78D3CDA}" destId="{CEDA88AD-E9BD-475F-9A0A-B4D8226A4D35}" srcOrd="0" destOrd="0" presId="urn:microsoft.com/office/officeart/2008/layout/LinedList"/>
    <dgm:cxn modelId="{59316161-F274-4C4B-AB62-27922580D8A7}" type="presParOf" srcId="{3C45F297-C075-4FF0-83DB-4639F78D3CDA}" destId="{1D642D47-6107-4EC7-9A46-52D1C8070A75}" srcOrd="1" destOrd="0" presId="urn:microsoft.com/office/officeart/2008/layout/LinedList"/>
    <dgm:cxn modelId="{51068BF4-CB02-407D-B9FA-888A84A69424}" type="presParOf" srcId="{8B2767EC-2E2D-4ECF-B67E-489AE6CF1075}" destId="{1B6E6E90-EA16-4D6E-BF40-46377B4E938D}" srcOrd="2" destOrd="0" presId="urn:microsoft.com/office/officeart/2008/layout/LinedList"/>
    <dgm:cxn modelId="{6C300CE7-7102-47F7-98D7-C74FE0916888}" type="presParOf" srcId="{8B2767EC-2E2D-4ECF-B67E-489AE6CF1075}" destId="{86A40E09-253C-4363-888C-9D6DEAF6E2B6}" srcOrd="3" destOrd="0" presId="urn:microsoft.com/office/officeart/2008/layout/LinedList"/>
    <dgm:cxn modelId="{6966F60F-168B-4B1F-AF43-7EB4E4CCF560}" type="presParOf" srcId="{86A40E09-253C-4363-888C-9D6DEAF6E2B6}" destId="{4E883D59-FEB4-4227-ADB8-8CECEEB85DD6}" srcOrd="0" destOrd="0" presId="urn:microsoft.com/office/officeart/2008/layout/LinedList"/>
    <dgm:cxn modelId="{2C74DF01-BFA8-4BC0-A0D8-D2C169E84828}" type="presParOf" srcId="{86A40E09-253C-4363-888C-9D6DEAF6E2B6}" destId="{28474C27-779B-44AE-8029-0B4B40E208F9}" srcOrd="1" destOrd="0" presId="urn:microsoft.com/office/officeart/2008/layout/LinedList"/>
    <dgm:cxn modelId="{FBDD9087-7F4E-4A12-9629-7ACF99577660}" type="presParOf" srcId="{8B2767EC-2E2D-4ECF-B67E-489AE6CF1075}" destId="{2A32EACB-178E-48AF-A6C7-512391EFA53C}" srcOrd="4" destOrd="0" presId="urn:microsoft.com/office/officeart/2008/layout/LinedList"/>
    <dgm:cxn modelId="{4A2DA7A5-453C-4F16-879D-9D31FC57D948}" type="presParOf" srcId="{8B2767EC-2E2D-4ECF-B67E-489AE6CF1075}" destId="{84B22F8A-1C55-43A8-916E-37236A3C6D1C}" srcOrd="5" destOrd="0" presId="urn:microsoft.com/office/officeart/2008/layout/LinedList"/>
    <dgm:cxn modelId="{F28E19D0-7594-4935-A371-C2391473CE6E}" type="presParOf" srcId="{84B22F8A-1C55-43A8-916E-37236A3C6D1C}" destId="{453A6114-2E9A-4CB9-B15C-F87B2FC4B4B4}" srcOrd="0" destOrd="0" presId="urn:microsoft.com/office/officeart/2008/layout/LinedList"/>
    <dgm:cxn modelId="{38C37421-8D6D-4092-BD4A-D364321F9BD1}" type="presParOf" srcId="{84B22F8A-1C55-43A8-916E-37236A3C6D1C}" destId="{F5FF0057-AA5D-434D-B7F8-6EC6EB82693A}" srcOrd="1" destOrd="0" presId="urn:microsoft.com/office/officeart/2008/layout/LinedList"/>
    <dgm:cxn modelId="{714C39FE-A03E-45D5-A04A-733318F88E69}" type="presParOf" srcId="{8B2767EC-2E2D-4ECF-B67E-489AE6CF1075}" destId="{2EC53BD3-3940-44D9-BC49-46765F4DD801}" srcOrd="6" destOrd="0" presId="urn:microsoft.com/office/officeart/2008/layout/LinedList"/>
    <dgm:cxn modelId="{581275C4-8A40-47A5-BE47-455325A81C63}" type="presParOf" srcId="{8B2767EC-2E2D-4ECF-B67E-489AE6CF1075}" destId="{67C4F572-03BE-4CC2-83B8-98B9C906C650}" srcOrd="7" destOrd="0" presId="urn:microsoft.com/office/officeart/2008/layout/LinedList"/>
    <dgm:cxn modelId="{F84162EA-A591-4AE8-B9D0-E102F2A49F2C}" type="presParOf" srcId="{67C4F572-03BE-4CC2-83B8-98B9C906C650}" destId="{4B972F62-542C-4943-9882-F792429FED89}" srcOrd="0" destOrd="0" presId="urn:microsoft.com/office/officeart/2008/layout/LinedList"/>
    <dgm:cxn modelId="{E436EF18-E2F1-4860-8EB4-4F247DD875F3}" type="presParOf" srcId="{67C4F572-03BE-4CC2-83B8-98B9C906C650}" destId="{C43204F4-1938-4E5D-A867-07007286D2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9B173-337B-426B-A320-DAC9888A115E}" type="doc">
      <dgm:prSet loTypeId="urn:microsoft.com/office/officeart/2016/7/layout/HorizontalActionList" loCatId="List" qsTypeId="urn:microsoft.com/office/officeart/2005/8/quickstyle/simple2" qsCatId="simple" csTypeId="urn:microsoft.com/office/officeart/2005/8/colors/accent3_2" csCatId="accent3" phldr="1"/>
      <dgm:spPr/>
      <dgm:t>
        <a:bodyPr/>
        <a:lstStyle/>
        <a:p>
          <a:endParaRPr lang="en-US"/>
        </a:p>
      </dgm:t>
    </dgm:pt>
    <dgm:pt modelId="{51501471-EFC9-4ACE-8A69-8449D2F8E250}">
      <dgm:prSet/>
      <dgm:spPr/>
      <dgm:t>
        <a:bodyPr/>
        <a:lstStyle/>
        <a:p>
          <a:r>
            <a:rPr lang="en-US"/>
            <a:t>Ensure</a:t>
          </a:r>
        </a:p>
      </dgm:t>
    </dgm:pt>
    <dgm:pt modelId="{E6E78D91-DA5E-4CF6-A127-419D93BFA1B7}" type="parTrans" cxnId="{25739C9D-731D-4DF5-BAFE-C0C33E29FBC8}">
      <dgm:prSet/>
      <dgm:spPr/>
      <dgm:t>
        <a:bodyPr/>
        <a:lstStyle/>
        <a:p>
          <a:endParaRPr lang="en-US"/>
        </a:p>
      </dgm:t>
    </dgm:pt>
    <dgm:pt modelId="{66AC8C45-C87F-4B7E-A32E-ED9918890B3C}" type="sibTrans" cxnId="{25739C9D-731D-4DF5-BAFE-C0C33E29FBC8}">
      <dgm:prSet/>
      <dgm:spPr/>
      <dgm:t>
        <a:bodyPr/>
        <a:lstStyle/>
        <a:p>
          <a:endParaRPr lang="en-US"/>
        </a:p>
      </dgm:t>
    </dgm:pt>
    <dgm:pt modelId="{D2FBD1B4-0DC2-4287-84C8-C18D8C28984F}">
      <dgm:prSet/>
      <dgm:spPr/>
      <dgm:t>
        <a:bodyPr/>
        <a:lstStyle/>
        <a:p>
          <a:r>
            <a:rPr lang="en-US"/>
            <a:t>Ensure job seekers make up Approved Break hours if possible, or allow other job seekers to work extra hours</a:t>
          </a:r>
        </a:p>
      </dgm:t>
    </dgm:pt>
    <dgm:pt modelId="{C8BE0688-34A4-463C-9C2D-20E2C3256CA3}" type="parTrans" cxnId="{33BD0CC9-21EC-47B0-93F5-40C80996A00A}">
      <dgm:prSet/>
      <dgm:spPr/>
      <dgm:t>
        <a:bodyPr/>
        <a:lstStyle/>
        <a:p>
          <a:endParaRPr lang="en-US"/>
        </a:p>
      </dgm:t>
    </dgm:pt>
    <dgm:pt modelId="{E9620F7D-CF25-4DA3-92DD-8D96D0B814C5}" type="sibTrans" cxnId="{33BD0CC9-21EC-47B0-93F5-40C80996A00A}">
      <dgm:prSet/>
      <dgm:spPr/>
      <dgm:t>
        <a:bodyPr/>
        <a:lstStyle/>
        <a:p>
          <a:endParaRPr lang="en-US"/>
        </a:p>
      </dgm:t>
    </dgm:pt>
    <dgm:pt modelId="{58AB8C2B-2C08-4F68-9930-356597E51A12}">
      <dgm:prSet/>
      <dgm:spPr/>
      <dgm:t>
        <a:bodyPr/>
        <a:lstStyle/>
        <a:p>
          <a:r>
            <a:rPr lang="en-US"/>
            <a:t>Assign</a:t>
          </a:r>
        </a:p>
      </dgm:t>
    </dgm:pt>
    <dgm:pt modelId="{B0994971-E2E5-4749-A201-6C6BEC4B4BD8}" type="parTrans" cxnId="{7A2B1E02-B36E-4FE7-9ADC-41BA179396D5}">
      <dgm:prSet/>
      <dgm:spPr/>
      <dgm:t>
        <a:bodyPr/>
        <a:lstStyle/>
        <a:p>
          <a:endParaRPr lang="en-US"/>
        </a:p>
      </dgm:t>
    </dgm:pt>
    <dgm:pt modelId="{8DF15813-9AE2-470B-B3A1-D852C7EC57AD}" type="sibTrans" cxnId="{7A2B1E02-B36E-4FE7-9ADC-41BA179396D5}">
      <dgm:prSet/>
      <dgm:spPr/>
      <dgm:t>
        <a:bodyPr/>
        <a:lstStyle/>
        <a:p>
          <a:endParaRPr lang="en-US"/>
        </a:p>
      </dgm:t>
    </dgm:pt>
    <dgm:pt modelId="{CF2CF623-434A-4AF0-8365-A0E518735639}">
      <dgm:prSet/>
      <dgm:spPr/>
      <dgm:t>
        <a:bodyPr/>
        <a:lstStyle/>
        <a:p>
          <a:r>
            <a:rPr lang="en-US" dirty="0"/>
            <a:t>Assign job seekers to SCSEP Team—Job Seeker staff can work at increased hours (and wages).</a:t>
          </a:r>
        </a:p>
      </dgm:t>
    </dgm:pt>
    <dgm:pt modelId="{1090CB36-2D99-4C99-B3DE-D78EF09FC634}" type="parTrans" cxnId="{33474F3F-9033-4C60-A38E-FB0FD040D775}">
      <dgm:prSet/>
      <dgm:spPr/>
      <dgm:t>
        <a:bodyPr/>
        <a:lstStyle/>
        <a:p>
          <a:endParaRPr lang="en-US"/>
        </a:p>
      </dgm:t>
    </dgm:pt>
    <dgm:pt modelId="{1299F93A-0886-46E1-ACC3-D9B22ACA9476}" type="sibTrans" cxnId="{33474F3F-9033-4C60-A38E-FB0FD040D775}">
      <dgm:prSet/>
      <dgm:spPr/>
      <dgm:t>
        <a:bodyPr/>
        <a:lstStyle/>
        <a:p>
          <a:endParaRPr lang="en-US"/>
        </a:p>
      </dgm:t>
    </dgm:pt>
    <dgm:pt modelId="{1220ACAD-FDBD-4329-BF55-8B40E280C90A}">
      <dgm:prSet/>
      <dgm:spPr/>
      <dgm:t>
        <a:bodyPr/>
        <a:lstStyle/>
        <a:p>
          <a:r>
            <a:rPr lang="en-US"/>
            <a:t>Assist</a:t>
          </a:r>
        </a:p>
      </dgm:t>
    </dgm:pt>
    <dgm:pt modelId="{0BEA472A-09CD-46F2-A367-E6D1E7C4D2C2}" type="parTrans" cxnId="{A0664A39-38D0-46CE-BDB8-E0EA54DB3122}">
      <dgm:prSet/>
      <dgm:spPr/>
      <dgm:t>
        <a:bodyPr/>
        <a:lstStyle/>
        <a:p>
          <a:endParaRPr lang="en-US"/>
        </a:p>
      </dgm:t>
    </dgm:pt>
    <dgm:pt modelId="{9F38D683-EA77-4F18-8B02-9BDB193ED07A}" type="sibTrans" cxnId="{A0664A39-38D0-46CE-BDB8-E0EA54DB3122}">
      <dgm:prSet/>
      <dgm:spPr/>
      <dgm:t>
        <a:bodyPr/>
        <a:lstStyle/>
        <a:p>
          <a:endParaRPr lang="en-US"/>
        </a:p>
      </dgm:t>
    </dgm:pt>
    <dgm:pt modelId="{39440EA7-2CFD-49D7-BAF0-1E8B3A36F7F8}">
      <dgm:prSet/>
      <dgm:spPr/>
      <dgm:t>
        <a:bodyPr/>
        <a:lstStyle/>
        <a:p>
          <a:r>
            <a:rPr lang="en-US"/>
            <a:t>Assist job seekers in verifying the impact of SCSEP hours to their benefits—they may be going by hearsay.</a:t>
          </a:r>
        </a:p>
      </dgm:t>
    </dgm:pt>
    <dgm:pt modelId="{B05E5347-862A-4F4E-9651-79BBC5D3B147}" type="parTrans" cxnId="{151C9AE5-8C7D-499E-9753-5E3B70AD22DE}">
      <dgm:prSet/>
      <dgm:spPr/>
      <dgm:t>
        <a:bodyPr/>
        <a:lstStyle/>
        <a:p>
          <a:endParaRPr lang="en-US"/>
        </a:p>
      </dgm:t>
    </dgm:pt>
    <dgm:pt modelId="{DFBD2560-CFB8-4CCE-9B77-5BAFA088AA2B}" type="sibTrans" cxnId="{151C9AE5-8C7D-499E-9753-5E3B70AD22DE}">
      <dgm:prSet/>
      <dgm:spPr/>
      <dgm:t>
        <a:bodyPr/>
        <a:lstStyle/>
        <a:p>
          <a:endParaRPr lang="en-US"/>
        </a:p>
      </dgm:t>
    </dgm:pt>
    <dgm:pt modelId="{EA5481F9-4E46-4B8B-AEA6-1BD9B16DA207}">
      <dgm:prSet/>
      <dgm:spPr/>
      <dgm:t>
        <a:bodyPr/>
        <a:lstStyle/>
        <a:p>
          <a:r>
            <a:rPr lang="en-US"/>
            <a:t>Discuss</a:t>
          </a:r>
        </a:p>
      </dgm:t>
    </dgm:pt>
    <dgm:pt modelId="{228FA3AD-3056-4EA2-AB89-098538973370}" type="parTrans" cxnId="{1A612429-C2AD-4348-8D36-2CB2C02A7573}">
      <dgm:prSet/>
      <dgm:spPr/>
      <dgm:t>
        <a:bodyPr/>
        <a:lstStyle/>
        <a:p>
          <a:endParaRPr lang="en-US"/>
        </a:p>
      </dgm:t>
    </dgm:pt>
    <dgm:pt modelId="{684EAD58-AAAF-417E-9153-1671E74DE9F6}" type="sibTrans" cxnId="{1A612429-C2AD-4348-8D36-2CB2C02A7573}">
      <dgm:prSet/>
      <dgm:spPr/>
      <dgm:t>
        <a:bodyPr/>
        <a:lstStyle/>
        <a:p>
          <a:endParaRPr lang="en-US"/>
        </a:p>
      </dgm:t>
    </dgm:pt>
    <dgm:pt modelId="{72109DA5-F938-4FF1-A44E-B5819DF3654B}">
      <dgm:prSet/>
      <dgm:spPr/>
      <dgm:t>
        <a:bodyPr/>
        <a:lstStyle/>
        <a:p>
          <a:r>
            <a:rPr lang="en-US"/>
            <a:t>Discuss the trade-off: For some, getting a job that pays a living wage may be worth the temporary reduction in benefits</a:t>
          </a:r>
        </a:p>
      </dgm:t>
    </dgm:pt>
    <dgm:pt modelId="{2EE7AD98-9044-454D-BFCE-3297496D4B53}" type="parTrans" cxnId="{C7878817-0E35-40E0-AF42-AC512686A803}">
      <dgm:prSet/>
      <dgm:spPr/>
      <dgm:t>
        <a:bodyPr/>
        <a:lstStyle/>
        <a:p>
          <a:endParaRPr lang="en-US"/>
        </a:p>
      </dgm:t>
    </dgm:pt>
    <dgm:pt modelId="{4BF69D69-F25F-4830-86A4-CCB2BE850044}" type="sibTrans" cxnId="{C7878817-0E35-40E0-AF42-AC512686A803}">
      <dgm:prSet/>
      <dgm:spPr/>
      <dgm:t>
        <a:bodyPr/>
        <a:lstStyle/>
        <a:p>
          <a:endParaRPr lang="en-US"/>
        </a:p>
      </dgm:t>
    </dgm:pt>
    <dgm:pt modelId="{9C1004BA-AA7F-4D40-903D-43BC013830B8}" type="pres">
      <dgm:prSet presAssocID="{1579B173-337B-426B-A320-DAC9888A115E}" presName="Name0" presStyleCnt="0">
        <dgm:presLayoutVars>
          <dgm:dir/>
          <dgm:animLvl val="lvl"/>
          <dgm:resizeHandles val="exact"/>
        </dgm:presLayoutVars>
      </dgm:prSet>
      <dgm:spPr/>
    </dgm:pt>
    <dgm:pt modelId="{EFFA452A-8B11-4C4B-A558-7872AC2F1425}" type="pres">
      <dgm:prSet presAssocID="{51501471-EFC9-4ACE-8A69-8449D2F8E250}" presName="composite" presStyleCnt="0"/>
      <dgm:spPr/>
    </dgm:pt>
    <dgm:pt modelId="{D9ADF5E2-6A07-4166-B9A7-1D0D424B6A40}" type="pres">
      <dgm:prSet presAssocID="{51501471-EFC9-4ACE-8A69-8449D2F8E250}" presName="parTx" presStyleLbl="alignNode1" presStyleIdx="0" presStyleCnt="4">
        <dgm:presLayoutVars>
          <dgm:chMax val="0"/>
          <dgm:chPref val="0"/>
        </dgm:presLayoutVars>
      </dgm:prSet>
      <dgm:spPr/>
    </dgm:pt>
    <dgm:pt modelId="{FE8E81A6-ACCE-490A-BDDF-5C341315FA0B}" type="pres">
      <dgm:prSet presAssocID="{51501471-EFC9-4ACE-8A69-8449D2F8E250}" presName="desTx" presStyleLbl="alignAccFollowNode1" presStyleIdx="0" presStyleCnt="4">
        <dgm:presLayoutVars/>
      </dgm:prSet>
      <dgm:spPr/>
    </dgm:pt>
    <dgm:pt modelId="{7B068B0F-2721-45D9-B8C8-4B5BCD929491}" type="pres">
      <dgm:prSet presAssocID="{66AC8C45-C87F-4B7E-A32E-ED9918890B3C}" presName="space" presStyleCnt="0"/>
      <dgm:spPr/>
    </dgm:pt>
    <dgm:pt modelId="{3E2DBA81-C029-4F78-83B3-6B0C77394E69}" type="pres">
      <dgm:prSet presAssocID="{58AB8C2B-2C08-4F68-9930-356597E51A12}" presName="composite" presStyleCnt="0"/>
      <dgm:spPr/>
    </dgm:pt>
    <dgm:pt modelId="{EA805E6E-685E-4CE6-8850-6574E9480E8A}" type="pres">
      <dgm:prSet presAssocID="{58AB8C2B-2C08-4F68-9930-356597E51A12}" presName="parTx" presStyleLbl="alignNode1" presStyleIdx="1" presStyleCnt="4">
        <dgm:presLayoutVars>
          <dgm:chMax val="0"/>
          <dgm:chPref val="0"/>
        </dgm:presLayoutVars>
      </dgm:prSet>
      <dgm:spPr/>
    </dgm:pt>
    <dgm:pt modelId="{CB30AA77-E096-4093-84C2-325520642C16}" type="pres">
      <dgm:prSet presAssocID="{58AB8C2B-2C08-4F68-9930-356597E51A12}" presName="desTx" presStyleLbl="alignAccFollowNode1" presStyleIdx="1" presStyleCnt="4">
        <dgm:presLayoutVars/>
      </dgm:prSet>
      <dgm:spPr/>
    </dgm:pt>
    <dgm:pt modelId="{C936182B-5A07-41BD-831D-FC97D1DECE15}" type="pres">
      <dgm:prSet presAssocID="{8DF15813-9AE2-470B-B3A1-D852C7EC57AD}" presName="space" presStyleCnt="0"/>
      <dgm:spPr/>
    </dgm:pt>
    <dgm:pt modelId="{838C5FCB-E184-48AC-8828-D4348FB29AA4}" type="pres">
      <dgm:prSet presAssocID="{1220ACAD-FDBD-4329-BF55-8B40E280C90A}" presName="composite" presStyleCnt="0"/>
      <dgm:spPr/>
    </dgm:pt>
    <dgm:pt modelId="{4F76D754-6918-40B0-BAD3-DF7164C64F63}" type="pres">
      <dgm:prSet presAssocID="{1220ACAD-FDBD-4329-BF55-8B40E280C90A}" presName="parTx" presStyleLbl="alignNode1" presStyleIdx="2" presStyleCnt="4">
        <dgm:presLayoutVars>
          <dgm:chMax val="0"/>
          <dgm:chPref val="0"/>
        </dgm:presLayoutVars>
      </dgm:prSet>
      <dgm:spPr/>
    </dgm:pt>
    <dgm:pt modelId="{91F5CAB0-5765-4C7D-B112-E576B2998158}" type="pres">
      <dgm:prSet presAssocID="{1220ACAD-FDBD-4329-BF55-8B40E280C90A}" presName="desTx" presStyleLbl="alignAccFollowNode1" presStyleIdx="2" presStyleCnt="4">
        <dgm:presLayoutVars/>
      </dgm:prSet>
      <dgm:spPr/>
    </dgm:pt>
    <dgm:pt modelId="{23E2B4DB-AD2E-470A-92DD-03386035D2D4}" type="pres">
      <dgm:prSet presAssocID="{9F38D683-EA77-4F18-8B02-9BDB193ED07A}" presName="space" presStyleCnt="0"/>
      <dgm:spPr/>
    </dgm:pt>
    <dgm:pt modelId="{D231EF53-2A7F-46FC-8914-0D18855F4E76}" type="pres">
      <dgm:prSet presAssocID="{EA5481F9-4E46-4B8B-AEA6-1BD9B16DA207}" presName="composite" presStyleCnt="0"/>
      <dgm:spPr/>
    </dgm:pt>
    <dgm:pt modelId="{55B60A07-CAD1-4B2E-9205-DF2C94339DC1}" type="pres">
      <dgm:prSet presAssocID="{EA5481F9-4E46-4B8B-AEA6-1BD9B16DA207}" presName="parTx" presStyleLbl="alignNode1" presStyleIdx="3" presStyleCnt="4">
        <dgm:presLayoutVars>
          <dgm:chMax val="0"/>
          <dgm:chPref val="0"/>
        </dgm:presLayoutVars>
      </dgm:prSet>
      <dgm:spPr/>
    </dgm:pt>
    <dgm:pt modelId="{2DCF89B3-0578-41CC-94EF-CFEDC38391BE}" type="pres">
      <dgm:prSet presAssocID="{EA5481F9-4E46-4B8B-AEA6-1BD9B16DA207}" presName="desTx" presStyleLbl="alignAccFollowNode1" presStyleIdx="3" presStyleCnt="4">
        <dgm:presLayoutVars/>
      </dgm:prSet>
      <dgm:spPr/>
    </dgm:pt>
  </dgm:ptLst>
  <dgm:cxnLst>
    <dgm:cxn modelId="{7A2B1E02-B36E-4FE7-9ADC-41BA179396D5}" srcId="{1579B173-337B-426B-A320-DAC9888A115E}" destId="{58AB8C2B-2C08-4F68-9930-356597E51A12}" srcOrd="1" destOrd="0" parTransId="{B0994971-E2E5-4749-A201-6C6BEC4B4BD8}" sibTransId="{8DF15813-9AE2-470B-B3A1-D852C7EC57AD}"/>
    <dgm:cxn modelId="{19FF5E04-372C-467D-AD00-9E2B8E088BF4}" type="presOf" srcId="{39440EA7-2CFD-49D7-BAF0-1E8B3A36F7F8}" destId="{91F5CAB0-5765-4C7D-B112-E576B2998158}" srcOrd="0" destOrd="0" presId="urn:microsoft.com/office/officeart/2016/7/layout/HorizontalActionList"/>
    <dgm:cxn modelId="{0D39AF05-C829-4F1B-B1EB-3FE50AFF300A}" type="presOf" srcId="{CF2CF623-434A-4AF0-8365-A0E518735639}" destId="{CB30AA77-E096-4093-84C2-325520642C16}" srcOrd="0" destOrd="0" presId="urn:microsoft.com/office/officeart/2016/7/layout/HorizontalActionList"/>
    <dgm:cxn modelId="{F882230E-D0AE-4948-AB36-D58137884906}" type="presOf" srcId="{1579B173-337B-426B-A320-DAC9888A115E}" destId="{9C1004BA-AA7F-4D40-903D-43BC013830B8}" srcOrd="0" destOrd="0" presId="urn:microsoft.com/office/officeart/2016/7/layout/HorizontalActionList"/>
    <dgm:cxn modelId="{C7878817-0E35-40E0-AF42-AC512686A803}" srcId="{EA5481F9-4E46-4B8B-AEA6-1BD9B16DA207}" destId="{72109DA5-F938-4FF1-A44E-B5819DF3654B}" srcOrd="0" destOrd="0" parTransId="{2EE7AD98-9044-454D-BFCE-3297496D4B53}" sibTransId="{4BF69D69-F25F-4830-86A4-CCB2BE850044}"/>
    <dgm:cxn modelId="{1A612429-C2AD-4348-8D36-2CB2C02A7573}" srcId="{1579B173-337B-426B-A320-DAC9888A115E}" destId="{EA5481F9-4E46-4B8B-AEA6-1BD9B16DA207}" srcOrd="3" destOrd="0" parTransId="{228FA3AD-3056-4EA2-AB89-098538973370}" sibTransId="{684EAD58-AAAF-417E-9153-1671E74DE9F6}"/>
    <dgm:cxn modelId="{27715B37-8D31-4360-B884-4E953F003651}" type="presOf" srcId="{1220ACAD-FDBD-4329-BF55-8B40E280C90A}" destId="{4F76D754-6918-40B0-BAD3-DF7164C64F63}" srcOrd="0" destOrd="0" presId="urn:microsoft.com/office/officeart/2016/7/layout/HorizontalActionList"/>
    <dgm:cxn modelId="{A0664A39-38D0-46CE-BDB8-E0EA54DB3122}" srcId="{1579B173-337B-426B-A320-DAC9888A115E}" destId="{1220ACAD-FDBD-4329-BF55-8B40E280C90A}" srcOrd="2" destOrd="0" parTransId="{0BEA472A-09CD-46F2-A367-E6D1E7C4D2C2}" sibTransId="{9F38D683-EA77-4F18-8B02-9BDB193ED07A}"/>
    <dgm:cxn modelId="{33474F3F-9033-4C60-A38E-FB0FD040D775}" srcId="{58AB8C2B-2C08-4F68-9930-356597E51A12}" destId="{CF2CF623-434A-4AF0-8365-A0E518735639}" srcOrd="0" destOrd="0" parTransId="{1090CB36-2D99-4C99-B3DE-D78EF09FC634}" sibTransId="{1299F93A-0886-46E1-ACC3-D9B22ACA9476}"/>
    <dgm:cxn modelId="{50627A62-7BBD-4161-BE26-4EC931B15C2F}" type="presOf" srcId="{51501471-EFC9-4ACE-8A69-8449D2F8E250}" destId="{D9ADF5E2-6A07-4166-B9A7-1D0D424B6A40}" srcOrd="0" destOrd="0" presId="urn:microsoft.com/office/officeart/2016/7/layout/HorizontalActionList"/>
    <dgm:cxn modelId="{2F8FCC42-D43E-4D32-9F58-FDF086D07BB5}" type="presOf" srcId="{D2FBD1B4-0DC2-4287-84C8-C18D8C28984F}" destId="{FE8E81A6-ACCE-490A-BDDF-5C341315FA0B}" srcOrd="0" destOrd="0" presId="urn:microsoft.com/office/officeart/2016/7/layout/HorizontalActionList"/>
    <dgm:cxn modelId="{DF20228E-0E4B-499D-BCB0-C5FFA588A6C4}" type="presOf" srcId="{58AB8C2B-2C08-4F68-9930-356597E51A12}" destId="{EA805E6E-685E-4CE6-8850-6574E9480E8A}" srcOrd="0" destOrd="0" presId="urn:microsoft.com/office/officeart/2016/7/layout/HorizontalActionList"/>
    <dgm:cxn modelId="{F80E8495-E814-489D-A287-A4B379D62964}" type="presOf" srcId="{EA5481F9-4E46-4B8B-AEA6-1BD9B16DA207}" destId="{55B60A07-CAD1-4B2E-9205-DF2C94339DC1}" srcOrd="0" destOrd="0" presId="urn:microsoft.com/office/officeart/2016/7/layout/HorizontalActionList"/>
    <dgm:cxn modelId="{B826A499-05A0-4C42-962A-6B18343B33DD}" type="presOf" srcId="{72109DA5-F938-4FF1-A44E-B5819DF3654B}" destId="{2DCF89B3-0578-41CC-94EF-CFEDC38391BE}" srcOrd="0" destOrd="0" presId="urn:microsoft.com/office/officeart/2016/7/layout/HorizontalActionList"/>
    <dgm:cxn modelId="{25739C9D-731D-4DF5-BAFE-C0C33E29FBC8}" srcId="{1579B173-337B-426B-A320-DAC9888A115E}" destId="{51501471-EFC9-4ACE-8A69-8449D2F8E250}" srcOrd="0" destOrd="0" parTransId="{E6E78D91-DA5E-4CF6-A127-419D93BFA1B7}" sibTransId="{66AC8C45-C87F-4B7E-A32E-ED9918890B3C}"/>
    <dgm:cxn modelId="{33BD0CC9-21EC-47B0-93F5-40C80996A00A}" srcId="{51501471-EFC9-4ACE-8A69-8449D2F8E250}" destId="{D2FBD1B4-0DC2-4287-84C8-C18D8C28984F}" srcOrd="0" destOrd="0" parTransId="{C8BE0688-34A4-463C-9C2D-20E2C3256CA3}" sibTransId="{E9620F7D-CF25-4DA3-92DD-8D96D0B814C5}"/>
    <dgm:cxn modelId="{151C9AE5-8C7D-499E-9753-5E3B70AD22DE}" srcId="{1220ACAD-FDBD-4329-BF55-8B40E280C90A}" destId="{39440EA7-2CFD-49D7-BAF0-1E8B3A36F7F8}" srcOrd="0" destOrd="0" parTransId="{B05E5347-862A-4F4E-9651-79BBC5D3B147}" sibTransId="{DFBD2560-CFB8-4CCE-9B77-5BAFA088AA2B}"/>
    <dgm:cxn modelId="{CB466748-B67B-475D-A4A2-09FEE5D0725B}" type="presParOf" srcId="{9C1004BA-AA7F-4D40-903D-43BC013830B8}" destId="{EFFA452A-8B11-4C4B-A558-7872AC2F1425}" srcOrd="0" destOrd="0" presId="urn:microsoft.com/office/officeart/2016/7/layout/HorizontalActionList"/>
    <dgm:cxn modelId="{20B05280-328F-46BB-AE38-4023D948BEEB}" type="presParOf" srcId="{EFFA452A-8B11-4C4B-A558-7872AC2F1425}" destId="{D9ADF5E2-6A07-4166-B9A7-1D0D424B6A40}" srcOrd="0" destOrd="0" presId="urn:microsoft.com/office/officeart/2016/7/layout/HorizontalActionList"/>
    <dgm:cxn modelId="{4C3D64B9-2DBD-47D6-A78F-EE11E9988E87}" type="presParOf" srcId="{EFFA452A-8B11-4C4B-A558-7872AC2F1425}" destId="{FE8E81A6-ACCE-490A-BDDF-5C341315FA0B}" srcOrd="1" destOrd="0" presId="urn:microsoft.com/office/officeart/2016/7/layout/HorizontalActionList"/>
    <dgm:cxn modelId="{169483C9-9124-4F06-9ED6-AA5B84B25E27}" type="presParOf" srcId="{9C1004BA-AA7F-4D40-903D-43BC013830B8}" destId="{7B068B0F-2721-45D9-B8C8-4B5BCD929491}" srcOrd="1" destOrd="0" presId="urn:microsoft.com/office/officeart/2016/7/layout/HorizontalActionList"/>
    <dgm:cxn modelId="{F01F103B-8222-4A57-A772-0C49D1111FFF}" type="presParOf" srcId="{9C1004BA-AA7F-4D40-903D-43BC013830B8}" destId="{3E2DBA81-C029-4F78-83B3-6B0C77394E69}" srcOrd="2" destOrd="0" presId="urn:microsoft.com/office/officeart/2016/7/layout/HorizontalActionList"/>
    <dgm:cxn modelId="{1F0DB277-4AB2-402A-B357-9F4D28FD491D}" type="presParOf" srcId="{3E2DBA81-C029-4F78-83B3-6B0C77394E69}" destId="{EA805E6E-685E-4CE6-8850-6574E9480E8A}" srcOrd="0" destOrd="0" presId="urn:microsoft.com/office/officeart/2016/7/layout/HorizontalActionList"/>
    <dgm:cxn modelId="{74E9CE11-FAC8-4F8C-B85B-D8762168A225}" type="presParOf" srcId="{3E2DBA81-C029-4F78-83B3-6B0C77394E69}" destId="{CB30AA77-E096-4093-84C2-325520642C16}" srcOrd="1" destOrd="0" presId="urn:microsoft.com/office/officeart/2016/7/layout/HorizontalActionList"/>
    <dgm:cxn modelId="{EC8A76C2-68BF-45F6-B077-123CD334F7C3}" type="presParOf" srcId="{9C1004BA-AA7F-4D40-903D-43BC013830B8}" destId="{C936182B-5A07-41BD-831D-FC97D1DECE15}" srcOrd="3" destOrd="0" presId="urn:microsoft.com/office/officeart/2016/7/layout/HorizontalActionList"/>
    <dgm:cxn modelId="{8FE2A96A-2EE7-4E41-B506-4AF2663E9B90}" type="presParOf" srcId="{9C1004BA-AA7F-4D40-903D-43BC013830B8}" destId="{838C5FCB-E184-48AC-8828-D4348FB29AA4}" srcOrd="4" destOrd="0" presId="urn:microsoft.com/office/officeart/2016/7/layout/HorizontalActionList"/>
    <dgm:cxn modelId="{2A997191-8EFD-4109-8176-392C220D0A71}" type="presParOf" srcId="{838C5FCB-E184-48AC-8828-D4348FB29AA4}" destId="{4F76D754-6918-40B0-BAD3-DF7164C64F63}" srcOrd="0" destOrd="0" presId="urn:microsoft.com/office/officeart/2016/7/layout/HorizontalActionList"/>
    <dgm:cxn modelId="{FD280729-D43F-4FDE-9897-6F85CA1A1768}" type="presParOf" srcId="{838C5FCB-E184-48AC-8828-D4348FB29AA4}" destId="{91F5CAB0-5765-4C7D-B112-E576B2998158}" srcOrd="1" destOrd="0" presId="urn:microsoft.com/office/officeart/2016/7/layout/HorizontalActionList"/>
    <dgm:cxn modelId="{1E250914-6795-46BE-BF8E-56E90C94052D}" type="presParOf" srcId="{9C1004BA-AA7F-4D40-903D-43BC013830B8}" destId="{23E2B4DB-AD2E-470A-92DD-03386035D2D4}" srcOrd="5" destOrd="0" presId="urn:microsoft.com/office/officeart/2016/7/layout/HorizontalActionList"/>
    <dgm:cxn modelId="{568FE0F4-BC27-4F38-923E-B93E8FAD9E1E}" type="presParOf" srcId="{9C1004BA-AA7F-4D40-903D-43BC013830B8}" destId="{D231EF53-2A7F-46FC-8914-0D18855F4E76}" srcOrd="6" destOrd="0" presId="urn:microsoft.com/office/officeart/2016/7/layout/HorizontalActionList"/>
    <dgm:cxn modelId="{2A34B28F-EBBD-4D8B-ABAB-AEF415D303E6}" type="presParOf" srcId="{D231EF53-2A7F-46FC-8914-0D18855F4E76}" destId="{55B60A07-CAD1-4B2E-9205-DF2C94339DC1}" srcOrd="0" destOrd="0" presId="urn:microsoft.com/office/officeart/2016/7/layout/HorizontalActionList"/>
    <dgm:cxn modelId="{9E1F6525-D0CB-430B-8069-BA011937F6E5}" type="presParOf" srcId="{D231EF53-2A7F-46FC-8914-0D18855F4E76}" destId="{2DCF89B3-0578-41CC-94EF-CFEDC38391BE}"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11525-2C2A-402B-86C8-C0CEC48A403F}">
      <dsp:nvSpPr>
        <dsp:cNvPr id="0" name=""/>
        <dsp:cNvSpPr/>
      </dsp:nvSpPr>
      <dsp:spPr>
        <a:xfrm>
          <a:off x="0" y="0"/>
          <a:ext cx="78771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A88AD-E9BD-475F-9A0A-B4D8226A4D35}">
      <dsp:nvSpPr>
        <dsp:cNvPr id="0" name=""/>
        <dsp:cNvSpPr/>
      </dsp:nvSpPr>
      <dsp:spPr>
        <a:xfrm>
          <a:off x="0" y="0"/>
          <a:ext cx="7877175" cy="129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Not meeting Service Level goal means fewer people served, so fewer Community Service Hours</a:t>
          </a:r>
        </a:p>
      </dsp:txBody>
      <dsp:txXfrm>
        <a:off x="0" y="0"/>
        <a:ext cx="7877175" cy="1295400"/>
      </dsp:txXfrm>
    </dsp:sp>
    <dsp:sp modelId="{1B6E6E90-EA16-4D6E-BF40-46377B4E938D}">
      <dsp:nvSpPr>
        <dsp:cNvPr id="0" name=""/>
        <dsp:cNvSpPr/>
      </dsp:nvSpPr>
      <dsp:spPr>
        <a:xfrm>
          <a:off x="0" y="1295400"/>
          <a:ext cx="78771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883D59-FEB4-4227-ADB8-8CECEEB85DD6}">
      <dsp:nvSpPr>
        <dsp:cNvPr id="0" name=""/>
        <dsp:cNvSpPr/>
      </dsp:nvSpPr>
      <dsp:spPr>
        <a:xfrm>
          <a:off x="0" y="1295400"/>
          <a:ext cx="7877175" cy="129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Having to reduce hours due to overspending means fewer Community Service Hours</a:t>
          </a:r>
        </a:p>
      </dsp:txBody>
      <dsp:txXfrm>
        <a:off x="0" y="1295400"/>
        <a:ext cx="7877175" cy="1295400"/>
      </dsp:txXfrm>
    </dsp:sp>
    <dsp:sp modelId="{2A32EACB-178E-48AF-A6C7-512391EFA53C}">
      <dsp:nvSpPr>
        <dsp:cNvPr id="0" name=""/>
        <dsp:cNvSpPr/>
      </dsp:nvSpPr>
      <dsp:spPr>
        <a:xfrm>
          <a:off x="0" y="2590800"/>
          <a:ext cx="78771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A6114-2E9A-4CB9-B15C-F87B2FC4B4B4}">
      <dsp:nvSpPr>
        <dsp:cNvPr id="0" name=""/>
        <dsp:cNvSpPr/>
      </dsp:nvSpPr>
      <dsp:spPr>
        <a:xfrm>
          <a:off x="0" y="2590800"/>
          <a:ext cx="7877175" cy="129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Too many Approved Breaks mean loss of Community Service Hours</a:t>
          </a:r>
        </a:p>
      </dsp:txBody>
      <dsp:txXfrm>
        <a:off x="0" y="2590800"/>
        <a:ext cx="7877175" cy="1295400"/>
      </dsp:txXfrm>
    </dsp:sp>
    <dsp:sp modelId="{2EC53BD3-3940-44D9-BC49-46765F4DD801}">
      <dsp:nvSpPr>
        <dsp:cNvPr id="0" name=""/>
        <dsp:cNvSpPr/>
      </dsp:nvSpPr>
      <dsp:spPr>
        <a:xfrm>
          <a:off x="0" y="3886200"/>
          <a:ext cx="78771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72F62-542C-4943-9882-F792429FED89}">
      <dsp:nvSpPr>
        <dsp:cNvPr id="0" name=""/>
        <dsp:cNvSpPr/>
      </dsp:nvSpPr>
      <dsp:spPr>
        <a:xfrm>
          <a:off x="0" y="3886200"/>
          <a:ext cx="7877175" cy="129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Inaccurate or late GPMS data reporting can result in getting credited with fewer Community Service Hours. Hours should be entered into GPMS at the end of each quarter. </a:t>
          </a:r>
        </a:p>
      </dsp:txBody>
      <dsp:txXfrm>
        <a:off x="0" y="3886200"/>
        <a:ext cx="7877175" cy="129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DF5E2-6A07-4166-B9A7-1D0D424B6A40}">
      <dsp:nvSpPr>
        <dsp:cNvPr id="0" name=""/>
        <dsp:cNvSpPr/>
      </dsp:nvSpPr>
      <dsp:spPr>
        <a:xfrm>
          <a:off x="7438" y="612503"/>
          <a:ext cx="2544259" cy="76327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Ensure</a:t>
          </a:r>
        </a:p>
      </dsp:txBody>
      <dsp:txXfrm>
        <a:off x="7438" y="612503"/>
        <a:ext cx="2544259" cy="763277"/>
      </dsp:txXfrm>
    </dsp:sp>
    <dsp:sp modelId="{FE8E81A6-ACCE-490A-BDDF-5C341315FA0B}">
      <dsp:nvSpPr>
        <dsp:cNvPr id="0" name=""/>
        <dsp:cNvSpPr/>
      </dsp:nvSpPr>
      <dsp:spPr>
        <a:xfrm>
          <a:off x="7438" y="1375781"/>
          <a:ext cx="2544259" cy="236305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Ensure job seekers make up Approved Break hours if possible, or allow other job seekers to work extra hours</a:t>
          </a:r>
        </a:p>
      </dsp:txBody>
      <dsp:txXfrm>
        <a:off x="7438" y="1375781"/>
        <a:ext cx="2544259" cy="2363053"/>
      </dsp:txXfrm>
    </dsp:sp>
    <dsp:sp modelId="{EA805E6E-685E-4CE6-8850-6574E9480E8A}">
      <dsp:nvSpPr>
        <dsp:cNvPr id="0" name=""/>
        <dsp:cNvSpPr/>
      </dsp:nvSpPr>
      <dsp:spPr>
        <a:xfrm>
          <a:off x="2659592" y="612503"/>
          <a:ext cx="2544259" cy="76327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Assign</a:t>
          </a:r>
        </a:p>
      </dsp:txBody>
      <dsp:txXfrm>
        <a:off x="2659592" y="612503"/>
        <a:ext cx="2544259" cy="763277"/>
      </dsp:txXfrm>
    </dsp:sp>
    <dsp:sp modelId="{CB30AA77-E096-4093-84C2-325520642C16}">
      <dsp:nvSpPr>
        <dsp:cNvPr id="0" name=""/>
        <dsp:cNvSpPr/>
      </dsp:nvSpPr>
      <dsp:spPr>
        <a:xfrm>
          <a:off x="2659592" y="1375781"/>
          <a:ext cx="2544259" cy="236305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dirty="0"/>
            <a:t>Assign job seekers to SCSEP Team—Job Seeker staff can work at increased hours (and wages).</a:t>
          </a:r>
        </a:p>
      </dsp:txBody>
      <dsp:txXfrm>
        <a:off x="2659592" y="1375781"/>
        <a:ext cx="2544259" cy="2363053"/>
      </dsp:txXfrm>
    </dsp:sp>
    <dsp:sp modelId="{4F76D754-6918-40B0-BAD3-DF7164C64F63}">
      <dsp:nvSpPr>
        <dsp:cNvPr id="0" name=""/>
        <dsp:cNvSpPr/>
      </dsp:nvSpPr>
      <dsp:spPr>
        <a:xfrm>
          <a:off x="5311747" y="612503"/>
          <a:ext cx="2544259" cy="76327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Assist</a:t>
          </a:r>
        </a:p>
      </dsp:txBody>
      <dsp:txXfrm>
        <a:off x="5311747" y="612503"/>
        <a:ext cx="2544259" cy="763277"/>
      </dsp:txXfrm>
    </dsp:sp>
    <dsp:sp modelId="{91F5CAB0-5765-4C7D-B112-E576B2998158}">
      <dsp:nvSpPr>
        <dsp:cNvPr id="0" name=""/>
        <dsp:cNvSpPr/>
      </dsp:nvSpPr>
      <dsp:spPr>
        <a:xfrm>
          <a:off x="5311747" y="1375781"/>
          <a:ext cx="2544259" cy="236305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Assist job seekers in verifying the impact of SCSEP hours to their benefits—they may be going by hearsay.</a:t>
          </a:r>
        </a:p>
      </dsp:txBody>
      <dsp:txXfrm>
        <a:off x="5311747" y="1375781"/>
        <a:ext cx="2544259" cy="2363053"/>
      </dsp:txXfrm>
    </dsp:sp>
    <dsp:sp modelId="{55B60A07-CAD1-4B2E-9205-DF2C94339DC1}">
      <dsp:nvSpPr>
        <dsp:cNvPr id="0" name=""/>
        <dsp:cNvSpPr/>
      </dsp:nvSpPr>
      <dsp:spPr>
        <a:xfrm>
          <a:off x="7963901" y="612503"/>
          <a:ext cx="2544259" cy="76327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Discuss</a:t>
          </a:r>
        </a:p>
      </dsp:txBody>
      <dsp:txXfrm>
        <a:off x="7963901" y="612503"/>
        <a:ext cx="2544259" cy="763277"/>
      </dsp:txXfrm>
    </dsp:sp>
    <dsp:sp modelId="{2DCF89B3-0578-41CC-94EF-CFEDC38391BE}">
      <dsp:nvSpPr>
        <dsp:cNvPr id="0" name=""/>
        <dsp:cNvSpPr/>
      </dsp:nvSpPr>
      <dsp:spPr>
        <a:xfrm>
          <a:off x="7963901" y="1375781"/>
          <a:ext cx="2544259" cy="236305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Discuss the trade-off: For some, getting a job that pays a living wage may be worth the temporary reduction in benefits</a:t>
          </a:r>
        </a:p>
      </dsp:txBody>
      <dsp:txXfrm>
        <a:off x="7963901" y="1375781"/>
        <a:ext cx="2544259" cy="236305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55D983-0929-4A2D-B20D-92904A9D76AB}" type="datetimeFigureOut">
              <a:rPr lang="en-US" smtClean="0"/>
              <a:t>12/4/2024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8DA9E0-47F4-4288-B2DD-B144B89A47DE}" type="slidenum">
              <a:rPr lang="en-US" smtClean="0"/>
              <a:t>‹#›</a:t>
            </a:fld>
            <a:endParaRPr lang="en-US"/>
          </a:p>
        </p:txBody>
      </p:sp>
    </p:spTree>
    <p:extLst>
      <p:ext uri="{BB962C8B-B14F-4D97-AF65-F5344CB8AC3E}">
        <p14:creationId xmlns:p14="http://schemas.microsoft.com/office/powerpoint/2010/main" val="93519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8DA9E0-47F4-4288-B2DD-B144B89A47DE}" type="slidenum">
              <a:rPr lang="en-US" smtClean="0"/>
              <a:t>1</a:t>
            </a:fld>
            <a:endParaRPr lang="en-US"/>
          </a:p>
        </p:txBody>
      </p:sp>
    </p:spTree>
    <p:extLst>
      <p:ext uri="{BB962C8B-B14F-4D97-AF65-F5344CB8AC3E}">
        <p14:creationId xmlns:p14="http://schemas.microsoft.com/office/powerpoint/2010/main" val="397054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pPr>
            <a:r>
              <a:rPr lang="en-US">
                <a:solidFill>
                  <a:srgbClr val="000514"/>
                </a:solidFill>
              </a:rPr>
              <a:t>CSA hours entered into SPARQ quarterly</a:t>
            </a:r>
          </a:p>
          <a:p>
            <a:pPr>
              <a:buClr>
                <a:schemeClr val="tx2"/>
              </a:buClr>
            </a:pPr>
            <a:endParaRPr lang="en-US">
              <a:solidFill>
                <a:srgbClr val="000514"/>
              </a:solidFill>
            </a:endParaRPr>
          </a:p>
          <a:p>
            <a:pPr>
              <a:buClr>
                <a:schemeClr val="tx2"/>
              </a:buClr>
            </a:pPr>
            <a:r>
              <a:rPr lang="en-US">
                <a:solidFill>
                  <a:srgbClr val="000514"/>
                </a:solidFill>
              </a:rPr>
              <a:t>It’s calculated by dividing the total # of CS hours by the YTD funded hours</a:t>
            </a:r>
          </a:p>
          <a:p>
            <a:pPr>
              <a:buClr>
                <a:schemeClr val="tx2"/>
              </a:buClr>
            </a:pPr>
            <a:endParaRPr lang="en-US">
              <a:solidFill>
                <a:srgbClr val="000514"/>
              </a:solidFill>
            </a:endParaRPr>
          </a:p>
          <a:p>
            <a:pPr>
              <a:buClr>
                <a:schemeClr val="tx2"/>
              </a:buClr>
            </a:pPr>
            <a:r>
              <a:rPr lang="en-US">
                <a:solidFill>
                  <a:srgbClr val="000514"/>
                </a:solidFill>
              </a:rPr>
              <a:t>Each quarter you enter the total CS hours worked into SPARQ</a:t>
            </a:r>
          </a:p>
          <a:p>
            <a:pPr>
              <a:buClr>
                <a:schemeClr val="tx2"/>
              </a:buClr>
            </a:pPr>
            <a:endParaRPr lang="en-US">
              <a:solidFill>
                <a:srgbClr val="000514"/>
              </a:solidFill>
            </a:endParaRPr>
          </a:p>
          <a:p>
            <a:pPr marL="481537" indent="-481537">
              <a:buClr>
                <a:schemeClr val="tx2"/>
              </a:buClr>
              <a:buFont typeface="Wingdings" panose="05000000000000000000" pitchFamily="2" charset="2"/>
              <a:buChar char="§"/>
            </a:pPr>
            <a:endParaRPr lang="en-US">
              <a:solidFill>
                <a:srgbClr val="000514"/>
              </a:solidFill>
            </a:endParaRPr>
          </a:p>
        </p:txBody>
      </p:sp>
      <p:sp>
        <p:nvSpPr>
          <p:cNvPr id="4" name="Slide Number Placeholder 3"/>
          <p:cNvSpPr>
            <a:spLocks noGrp="1"/>
          </p:cNvSpPr>
          <p:nvPr>
            <p:ph type="sldNum" sz="quarter" idx="10"/>
          </p:nvPr>
        </p:nvSpPr>
        <p:spPr/>
        <p:txBody>
          <a:bodyPr/>
          <a:lstStyle/>
          <a:p>
            <a:fld id="{BBF6077A-484A-48DE-8CC2-F5ABF26BE3D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94903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goal is tied to SL since it is impacted by the number of hours worked by job seekers:</a:t>
            </a:r>
          </a:p>
          <a:p>
            <a:endParaRPr lang="en-US"/>
          </a:p>
          <a:p>
            <a:r>
              <a:rPr lang="en-US"/>
              <a:t>If you are under enrolled, your total hours are affected</a:t>
            </a:r>
          </a:p>
          <a:p>
            <a:endParaRPr lang="en-US"/>
          </a:p>
          <a:p>
            <a:r>
              <a:rPr lang="en-US"/>
              <a:t>Job seekers not working full hours due to concerns about impact on their benefits</a:t>
            </a:r>
          </a:p>
          <a:p>
            <a:endParaRPr lang="en-US"/>
          </a:p>
          <a:p>
            <a:r>
              <a:rPr lang="en-US"/>
              <a:t>Having to reduce hours due to overspending (not getting enough exits to manage budget)</a:t>
            </a:r>
          </a:p>
          <a:p>
            <a:endParaRPr lang="en-US"/>
          </a:p>
          <a:p>
            <a:r>
              <a:rPr lang="en-US"/>
              <a:t>A large number of job seekers on approved break—Try to ensure they make up the hours if possible. Discuss with your PO whether you could increase hours for all the job seekers</a:t>
            </a:r>
          </a:p>
          <a:p>
            <a:endParaRPr lang="en-US"/>
          </a:p>
          <a:p>
            <a:r>
              <a:rPr lang="en-US"/>
              <a:t>Participant Job Seeker staff can be paid more and work longer hours, so more Job Seeker staff assigned to your  SCSEP could garner more hours.</a:t>
            </a:r>
          </a:p>
          <a:p>
            <a:endParaRPr lang="en-US"/>
          </a:p>
        </p:txBody>
      </p:sp>
      <p:sp>
        <p:nvSpPr>
          <p:cNvPr id="4" name="Slide Number Placeholder 3"/>
          <p:cNvSpPr>
            <a:spLocks noGrp="1"/>
          </p:cNvSpPr>
          <p:nvPr>
            <p:ph type="sldNum" sz="quarter" idx="5"/>
          </p:nvPr>
        </p:nvSpPr>
        <p:spPr/>
        <p:txBody>
          <a:bodyPr/>
          <a:lstStyle/>
          <a:p>
            <a:fld id="{E7897AA4-D7F0-4B48-B1D9-9BF595A5B52F}" type="slidenum">
              <a:rPr lang="en-US" smtClean="0"/>
              <a:t>3</a:t>
            </a:fld>
            <a:endParaRPr lang="en-US"/>
          </a:p>
        </p:txBody>
      </p:sp>
    </p:spTree>
    <p:extLst>
      <p:ext uri="{BB962C8B-B14F-4D97-AF65-F5344CB8AC3E}">
        <p14:creationId xmlns:p14="http://schemas.microsoft.com/office/powerpoint/2010/main" val="222510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8DA9E0-47F4-4288-B2DD-B144B89A47DE}" type="slidenum">
              <a:rPr lang="en-US" smtClean="0"/>
              <a:t>4</a:t>
            </a:fld>
            <a:endParaRPr lang="en-US"/>
          </a:p>
        </p:txBody>
      </p:sp>
    </p:spTree>
    <p:extLst>
      <p:ext uri="{BB962C8B-B14F-4D97-AF65-F5344CB8AC3E}">
        <p14:creationId xmlns:p14="http://schemas.microsoft.com/office/powerpoint/2010/main" val="2636200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CC1C-A415-5F40-A041-F48E6C374DC5}"/>
              </a:ext>
            </a:extLst>
          </p:cNvPr>
          <p:cNvSpPr>
            <a:spLocks noGrp="1"/>
          </p:cNvSpPr>
          <p:nvPr>
            <p:ph type="ctrTitle"/>
          </p:nvPr>
        </p:nvSpPr>
        <p:spPr>
          <a:xfrm>
            <a:off x="1524000" y="2287593"/>
            <a:ext cx="9144000" cy="1854986"/>
          </a:xfrm>
        </p:spPr>
        <p:txBody>
          <a:bodyPr anchor="b">
            <a:normAutofit/>
          </a:bodyPr>
          <a:lstStyle>
            <a:lvl1pPr algn="ctr">
              <a:defRPr sz="4800" b="1" i="0" baseline="0">
                <a:latin typeface="Arial" panose="020B0604020202020204" pitchFamily="34" charset="0"/>
                <a:cs typeface="Arial" panose="020B0604020202020204" pitchFamily="34" charset="0"/>
              </a:defRPr>
            </a:lvl1pPr>
          </a:lstStyle>
          <a:p>
            <a:r>
              <a:rPr lang="en-US"/>
              <a:t>Click to edit Master</a:t>
            </a:r>
          </a:p>
        </p:txBody>
      </p:sp>
      <p:sp>
        <p:nvSpPr>
          <p:cNvPr id="3" name="Subtitle 2">
            <a:extLst>
              <a:ext uri="{FF2B5EF4-FFF2-40B4-BE49-F238E27FC236}">
                <a16:creationId xmlns:a16="http://schemas.microsoft.com/office/drawing/2014/main" id="{8DFE61D7-7B42-B140-9F1A-CCA90AA0FD9A}"/>
              </a:ext>
            </a:extLst>
          </p:cNvPr>
          <p:cNvSpPr>
            <a:spLocks noGrp="1"/>
          </p:cNvSpPr>
          <p:nvPr>
            <p:ph type="subTitle" idx="1"/>
          </p:nvPr>
        </p:nvSpPr>
        <p:spPr>
          <a:xfrm>
            <a:off x="1524000" y="4376738"/>
            <a:ext cx="9144000" cy="1217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60A129-B919-7F46-9DE1-617C8665047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C48BDE1-FF03-413D-8664-48D4290B854D}" type="datetime1">
              <a:rPr lang="en-US" smtClean="0"/>
              <a:pPr/>
              <a:t>12/4/2024</a:t>
            </a:fld>
            <a:endParaRPr lang="en-US"/>
          </a:p>
        </p:txBody>
      </p:sp>
      <p:sp>
        <p:nvSpPr>
          <p:cNvPr id="5" name="Footer Placeholder 4">
            <a:extLst>
              <a:ext uri="{FF2B5EF4-FFF2-40B4-BE49-F238E27FC236}">
                <a16:creationId xmlns:a16="http://schemas.microsoft.com/office/drawing/2014/main" id="{A662431A-4766-4C4C-959F-5B5DBED0992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315EC95-B83D-9941-AECA-4D22FA2F0E8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11" name="Picture 10" descr="Blue_Gradient_bar_art.png">
            <a:extLst>
              <a:ext uri="{FF2B5EF4-FFF2-40B4-BE49-F238E27FC236}">
                <a16:creationId xmlns:a16="http://schemas.microsoft.com/office/drawing/2014/main" id="{813F0E7B-EA3F-4B49-BA26-8BCC53234F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2" name="Picture 11" descr="Blue_Gradient_bar_art.png">
            <a:extLst>
              <a:ext uri="{FF2B5EF4-FFF2-40B4-BE49-F238E27FC236}">
                <a16:creationId xmlns:a16="http://schemas.microsoft.com/office/drawing/2014/main" id="{597D5A9C-0A0F-454E-B154-6E588BA38E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F20FA135-3FF2-4C41-9256-D426FC0D48AF}"/>
              </a:ext>
            </a:extLst>
          </p:cNvPr>
          <p:cNvPicPr>
            <a:picLocks noChangeAspect="1"/>
          </p:cNvPicPr>
          <p:nvPr userDrawn="1"/>
        </p:nvPicPr>
        <p:blipFill>
          <a:blip r:embed="rId3"/>
          <a:stretch>
            <a:fillRect/>
          </a:stretch>
        </p:blipFill>
        <p:spPr>
          <a:xfrm>
            <a:off x="2693194" y="616650"/>
            <a:ext cx="6805612" cy="1360687"/>
          </a:xfrm>
          <a:prstGeom prst="rect">
            <a:avLst/>
          </a:prstGeom>
        </p:spPr>
      </p:pic>
      <p:cxnSp>
        <p:nvCxnSpPr>
          <p:cNvPr id="15" name="Straight Connector 14">
            <a:extLst>
              <a:ext uri="{FF2B5EF4-FFF2-40B4-BE49-F238E27FC236}">
                <a16:creationId xmlns:a16="http://schemas.microsoft.com/office/drawing/2014/main" id="{9725945D-2027-4DC2-9458-D648D5FC9E61}"/>
              </a:ext>
            </a:extLst>
          </p:cNvPr>
          <p:cNvCxnSpPr>
            <a:cxnSpLocks/>
          </p:cNvCxnSpPr>
          <p:nvPr userDrawn="1"/>
        </p:nvCxnSpPr>
        <p:spPr>
          <a:xfrm>
            <a:off x="5631362" y="4218779"/>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21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nal Thank You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663F29C-7524-334D-A092-9FAC7496C42F}"/>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p>
            <a:fld id="{056C8D50-D6A2-45EC-B966-C6CFB89517AC}" type="datetime1">
              <a:rPr lang="en-US" smtClean="0"/>
              <a:t>12/4/2024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7" name="Picture 16">
            <a:extLst>
              <a:ext uri="{FF2B5EF4-FFF2-40B4-BE49-F238E27FC236}">
                <a16:creationId xmlns:a16="http://schemas.microsoft.com/office/drawing/2014/main" id="{613B14B8-715A-3343-B2C8-246B4C17AC10}"/>
              </a:ext>
            </a:extLst>
          </p:cNvPr>
          <p:cNvPicPr>
            <a:picLocks noChangeAspect="1"/>
          </p:cNvPicPr>
          <p:nvPr userDrawn="1"/>
        </p:nvPicPr>
        <p:blipFill rotWithShape="1">
          <a:blip r:embed="rId4"/>
          <a:srcRect b="54956"/>
          <a:stretch/>
        </p:blipFill>
        <p:spPr>
          <a:xfrm>
            <a:off x="4765100" y="487792"/>
            <a:ext cx="3017944" cy="1293855"/>
          </a:xfrm>
          <a:prstGeom prst="rect">
            <a:avLst/>
          </a:prstGeom>
        </p:spPr>
      </p:pic>
    </p:spTree>
    <p:extLst>
      <p:ext uri="{BB962C8B-B14F-4D97-AF65-F5344CB8AC3E}">
        <p14:creationId xmlns:p14="http://schemas.microsoft.com/office/powerpoint/2010/main" val="68785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B7AEBE-474B-C541-B9B0-F1CC2DD8129B}"/>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120" b="69309"/>
          <a:stretch/>
        </p:blipFill>
        <p:spPr>
          <a:xfrm>
            <a:off x="-5702" y="5847648"/>
            <a:ext cx="8240003" cy="1017403"/>
          </a:xfrm>
          <a:prstGeom prst="rect">
            <a:avLst/>
          </a:prstGeom>
          <a:solidFill>
            <a:schemeClr val="bg1">
              <a:lumMod val="85000"/>
              <a:alpha val="20000"/>
            </a:schemeClr>
          </a:solidFill>
        </p:spPr>
      </p:pic>
      <p:pic>
        <p:nvPicPr>
          <p:cNvPr id="9" name="Picture 8">
            <a:extLst>
              <a:ext uri="{FF2B5EF4-FFF2-40B4-BE49-F238E27FC236}">
                <a16:creationId xmlns:a16="http://schemas.microsoft.com/office/drawing/2014/main" id="{2D2F02AD-872D-4C41-BA92-5D0C745C248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6" r="1900" b="69309"/>
          <a:stretch/>
        </p:blipFill>
        <p:spPr>
          <a:xfrm>
            <a:off x="8282401" y="5850822"/>
            <a:ext cx="3952461" cy="1017403"/>
          </a:xfrm>
          <a:prstGeom prst="rect">
            <a:avLst/>
          </a:prstGeom>
          <a:solidFill>
            <a:schemeClr val="bg1">
              <a:lumMod val="85000"/>
              <a:alpha val="20000"/>
            </a:schemeClr>
          </a:solidFill>
        </p:spPr>
      </p:pic>
      <p:sp>
        <p:nvSpPr>
          <p:cNvPr id="2" name="Title 1">
            <a:extLst>
              <a:ext uri="{FF2B5EF4-FFF2-40B4-BE49-F238E27FC236}">
                <a16:creationId xmlns:a16="http://schemas.microsoft.com/office/drawing/2014/main" id="{90F33BAB-8132-9D49-AFD5-FD5A42ADF4A0}"/>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C7AFAD-E0DD-3C4F-AAF6-E33871038940}"/>
              </a:ext>
            </a:extLst>
          </p:cNvPr>
          <p:cNvSpPr>
            <a:spLocks noGrp="1"/>
          </p:cNvSpPr>
          <p:nvPr>
            <p:ph idx="1"/>
          </p:nvPr>
        </p:nvSpPr>
        <p:spPr/>
        <p:txBody>
          <a:bodyPr/>
          <a:lstStyle>
            <a:lvl1pPr>
              <a:defRPr sz="24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6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D484D-A210-CE49-9E98-07441D6304F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1D009A-9F35-402B-8FD6-D4B100A8B80D}" type="datetime1">
              <a:rPr lang="en-US" smtClean="0"/>
              <a:pPr/>
              <a:t>12/4/2024</a:t>
            </a:fld>
            <a:endParaRPr lang="en-US"/>
          </a:p>
        </p:txBody>
      </p:sp>
      <p:sp>
        <p:nvSpPr>
          <p:cNvPr id="5" name="Footer Placeholder 4">
            <a:extLst>
              <a:ext uri="{FF2B5EF4-FFF2-40B4-BE49-F238E27FC236}">
                <a16:creationId xmlns:a16="http://schemas.microsoft.com/office/drawing/2014/main" id="{F68610FE-7134-8341-B9D2-6D74046CBB4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EEB3A77-91BE-9045-8C12-66647E24B677}"/>
              </a:ext>
            </a:extLst>
          </p:cNvPr>
          <p:cNvSpPr>
            <a:spLocks noGrp="1"/>
          </p:cNvSpPr>
          <p:nvPr>
            <p:ph type="sldNum" sz="quarter" idx="12"/>
          </p:nvPr>
        </p:nvSpPr>
        <p:spPr>
          <a:xfrm>
            <a:off x="8610600" y="6355557"/>
            <a:ext cx="2743200" cy="365125"/>
          </a:xfrm>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7" name="Picture 6" descr="Blue_Gradient_bar_art.png">
            <a:extLst>
              <a:ext uri="{FF2B5EF4-FFF2-40B4-BE49-F238E27FC236}">
                <a16:creationId xmlns:a16="http://schemas.microsoft.com/office/drawing/2014/main" id="{67D260C1-CDA8-A14F-8FAD-26716C3547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cxnSp>
        <p:nvCxnSpPr>
          <p:cNvPr id="10" name="Straight Connector 9">
            <a:extLst>
              <a:ext uri="{FF2B5EF4-FFF2-40B4-BE49-F238E27FC236}">
                <a16:creationId xmlns:a16="http://schemas.microsoft.com/office/drawing/2014/main" id="{4AC9DFA2-F88C-4E2E-9ECA-1D79E0C7ACDF}"/>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74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0453B-7765-6D4C-A7E3-67CBE8BB614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E5C1672-6165-4D50-9A0C-6659923125E6}" type="datetime1">
              <a:rPr lang="en-US" smtClean="0"/>
              <a:pPr/>
              <a:t>12/4/2024</a:t>
            </a:fld>
            <a:endParaRPr lang="en-US"/>
          </a:p>
        </p:txBody>
      </p:sp>
      <p:sp>
        <p:nvSpPr>
          <p:cNvPr id="4" name="Footer Placeholder 3">
            <a:extLst>
              <a:ext uri="{FF2B5EF4-FFF2-40B4-BE49-F238E27FC236}">
                <a16:creationId xmlns:a16="http://schemas.microsoft.com/office/drawing/2014/main" id="{8F15DAC4-7AFC-5543-92D7-D55373B5FCE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554EEA6-23D9-1C4E-93D4-CA13E10F9E6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9" name="Picture 8" descr="Blue_Gradient_bar_art.png">
            <a:extLst>
              <a:ext uri="{FF2B5EF4-FFF2-40B4-BE49-F238E27FC236}">
                <a16:creationId xmlns:a16="http://schemas.microsoft.com/office/drawing/2014/main" id="{C3DFC097-4674-D848-A6F7-8E04FD530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sp>
        <p:nvSpPr>
          <p:cNvPr id="7" name="Title 1">
            <a:extLst>
              <a:ext uri="{FF2B5EF4-FFF2-40B4-BE49-F238E27FC236}">
                <a16:creationId xmlns:a16="http://schemas.microsoft.com/office/drawing/2014/main" id="{C785111F-9AFB-4797-97FD-C0B6E3DD5637}"/>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5A795652-F60F-4D9D-B163-C985E6A19ACE}"/>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85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720DF151-32DB-4305-B575-6C0715BA51EC}" type="datetime1">
              <a:rPr lang="en-US" smtClean="0"/>
              <a:pPr/>
              <a:t>12/4/2024</a:t>
            </a:fld>
            <a:endParaRPr lang="en-US"/>
          </a:p>
        </p:txBody>
      </p:sp>
    </p:spTree>
    <p:extLst>
      <p:ext uri="{BB962C8B-B14F-4D97-AF65-F5344CB8AC3E}">
        <p14:creationId xmlns:p14="http://schemas.microsoft.com/office/powerpoint/2010/main" val="426682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6ABADBD-4B69-4AAF-B639-B2D3C9658AF0}" type="datetime1">
              <a:rPr lang="en-US" smtClean="0"/>
              <a:pPr/>
              <a:t>12/4/2024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normAutofit/>
          </a:bodyPr>
          <a:lstStyle>
            <a:lvl1pPr algn="ct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219968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Thank You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CF2BD195-D07C-4D25-8561-C1BC703B20BF}" type="datetime1">
              <a:rPr lang="en-US" smtClean="0"/>
              <a:pPr/>
              <a:t>12/4/2024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2" name="Picture 11">
            <a:extLst>
              <a:ext uri="{FF2B5EF4-FFF2-40B4-BE49-F238E27FC236}">
                <a16:creationId xmlns:a16="http://schemas.microsoft.com/office/drawing/2014/main" id="{D0C6E4F9-189C-AE47-9835-DC5358A608CC}"/>
              </a:ext>
            </a:extLst>
          </p:cNvPr>
          <p:cNvPicPr>
            <a:picLocks noChangeAspect="1"/>
          </p:cNvPicPr>
          <p:nvPr userDrawn="1"/>
        </p:nvPicPr>
        <p:blipFill rotWithShape="1">
          <a:blip r:embed="rId3"/>
          <a:srcRect b="54956"/>
          <a:stretch/>
        </p:blipFill>
        <p:spPr>
          <a:xfrm>
            <a:off x="4669089" y="475435"/>
            <a:ext cx="3017944" cy="1293855"/>
          </a:xfrm>
          <a:prstGeom prst="rect">
            <a:avLst/>
          </a:prstGeom>
        </p:spPr>
      </p:pic>
      <p:pic>
        <p:nvPicPr>
          <p:cNvPr id="17" name="Picture 16" descr="Blue_Gradient_bar_art.png">
            <a:extLst>
              <a:ext uri="{FF2B5EF4-FFF2-40B4-BE49-F238E27FC236}">
                <a16:creationId xmlns:a16="http://schemas.microsoft.com/office/drawing/2014/main" id="{3F632186-65AB-4659-B92F-1DF23FC448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8" name="Picture 17" descr="Blue_Gradient_bar_art.png">
            <a:extLst>
              <a:ext uri="{FF2B5EF4-FFF2-40B4-BE49-F238E27FC236}">
                <a16:creationId xmlns:a16="http://schemas.microsoft.com/office/drawing/2014/main" id="{6F671D7B-03AC-49E0-83ED-634E9B0FDD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31F17E50-ED0F-4DBA-A882-262F0E67D6B0}"/>
              </a:ext>
            </a:extLst>
          </p:cNvPr>
          <p:cNvPicPr>
            <a:picLocks noChangeAspect="1"/>
          </p:cNvPicPr>
          <p:nvPr userDrawn="1"/>
        </p:nvPicPr>
        <p:blipFill>
          <a:blip r:embed="rId5"/>
          <a:stretch>
            <a:fillRect/>
          </a:stretch>
        </p:blipFill>
        <p:spPr>
          <a:xfrm>
            <a:off x="2693194" y="616650"/>
            <a:ext cx="6805612" cy="1360687"/>
          </a:xfrm>
          <a:prstGeom prst="rect">
            <a:avLst/>
          </a:prstGeom>
        </p:spPr>
      </p:pic>
    </p:spTree>
    <p:extLst>
      <p:ext uri="{BB962C8B-B14F-4D97-AF65-F5344CB8AC3E}">
        <p14:creationId xmlns:p14="http://schemas.microsoft.com/office/powerpoint/2010/main" val="368726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1" name="Title Text"/>
          <p:cNvSpPr txBox="1">
            <a:spLocks noGrp="1"/>
          </p:cNvSpPr>
          <p:nvPr>
            <p:ph type="title"/>
          </p:nvPr>
        </p:nvSpPr>
        <p:spPr>
          <a:prstGeom prst="rect">
            <a:avLst/>
          </a:prstGeom>
        </p:spPr>
        <p:txBody>
          <a:bodyPr/>
          <a:lstStyle/>
          <a:p>
            <a:r>
              <a:t>Title Text</a:t>
            </a:r>
          </a:p>
        </p:txBody>
      </p:sp>
      <p:sp>
        <p:nvSpPr>
          <p:cNvPr id="1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059760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b="0" i="0" baseline="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p>
            <a:fld id="{BF8EAF57-75C3-4B05-8DDE-F7E9AC4BB582}" type="datetime1">
              <a:rPr lang="en-US" smtClean="0"/>
              <a:t>12/4/2024</a:t>
            </a:fld>
            <a:endParaRPr lang="en-US"/>
          </a:p>
        </p:txBody>
      </p:sp>
    </p:spTree>
    <p:extLst>
      <p:ext uri="{BB962C8B-B14F-4D97-AF65-F5344CB8AC3E}">
        <p14:creationId xmlns:p14="http://schemas.microsoft.com/office/powerpoint/2010/main" val="147992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p>
            <a:fld id="{8BFFCBF1-D526-1C42-AB77-E1923E7DD4DE}" type="datetimeFigureOut">
              <a:rPr lang="en-US" smtClean="0"/>
              <a:t>12/4/2024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p>
            <a:fld id="{BEED455F-700D-BA4B-B3F6-B4E03929F5E0}" type="slidenum">
              <a:rPr lang="en-US" smtClean="0"/>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lstStyle>
            <a:lvl1pPr algn="ctr">
              <a:defRPr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b="0" i="0" baseline="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224627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79743-5AB5-064C-AD5D-A29DA4FAB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84B0F-C106-4C40-9374-17725B84F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69EF0-DF4A-BC42-A4C7-6980C5569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CD5A1-6284-4663-8918-315DE707DAEE}" type="datetime1">
              <a:rPr lang="en-US" smtClean="0"/>
              <a:t>12/4/2024</a:t>
            </a:fld>
            <a:endParaRPr lang="en-US"/>
          </a:p>
        </p:txBody>
      </p:sp>
      <p:sp>
        <p:nvSpPr>
          <p:cNvPr id="5" name="Footer Placeholder 4">
            <a:extLst>
              <a:ext uri="{FF2B5EF4-FFF2-40B4-BE49-F238E27FC236}">
                <a16:creationId xmlns:a16="http://schemas.microsoft.com/office/drawing/2014/main" id="{9AA8E1F6-961B-0045-8CD8-EA4E403A6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C0997-EE44-1242-9DF0-7F7294981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D455F-700D-BA4B-B3F6-B4E03929F5E0}" type="slidenum">
              <a:rPr lang="en-US" smtClean="0"/>
              <a:t>‹#›</a:t>
            </a:fld>
            <a:endParaRPr lang="en-US"/>
          </a:p>
        </p:txBody>
      </p:sp>
    </p:spTree>
    <p:extLst>
      <p:ext uri="{BB962C8B-B14F-4D97-AF65-F5344CB8AC3E}">
        <p14:creationId xmlns:p14="http://schemas.microsoft.com/office/powerpoint/2010/main" val="245693117"/>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4" r:id="rId8"/>
    <p:sldLayoutId id="2147484235" r:id="rId9"/>
    <p:sldLayoutId id="214748423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D9BC-B5B8-441F-B01C-DEF6A5370114}"/>
              </a:ext>
            </a:extLst>
          </p:cNvPr>
          <p:cNvSpPr>
            <a:spLocks noGrp="1"/>
          </p:cNvSpPr>
          <p:nvPr>
            <p:ph type="ctrTitle"/>
          </p:nvPr>
        </p:nvSpPr>
        <p:spPr>
          <a:xfrm>
            <a:off x="769088" y="3634700"/>
            <a:ext cx="10653823" cy="1854986"/>
          </a:xfrm>
        </p:spPr>
        <p:txBody>
          <a:bodyPr>
            <a:normAutofit fontScale="90000"/>
          </a:bodyPr>
          <a:lstStyle/>
          <a:p>
            <a:r>
              <a:rPr lang="en-US" dirty="0"/>
              <a:t>Three SCSEP Performance Measure:</a:t>
            </a:r>
            <a:br>
              <a:rPr lang="en-US" dirty="0"/>
            </a:br>
            <a:r>
              <a:rPr lang="en-US" sz="4000" dirty="0"/>
              <a:t>Service Level</a:t>
            </a:r>
          </a:p>
        </p:txBody>
      </p:sp>
      <p:sp>
        <p:nvSpPr>
          <p:cNvPr id="3" name="Subtitle 2">
            <a:extLst>
              <a:ext uri="{FF2B5EF4-FFF2-40B4-BE49-F238E27FC236}">
                <a16:creationId xmlns:a16="http://schemas.microsoft.com/office/drawing/2014/main" id="{4166DB95-C514-4D69-8520-A3AEC6405A6B}"/>
              </a:ext>
            </a:extLst>
          </p:cNvPr>
          <p:cNvSpPr>
            <a:spLocks noGrp="1"/>
          </p:cNvSpPr>
          <p:nvPr>
            <p:ph type="subTitle" idx="1"/>
          </p:nvPr>
        </p:nvSpPr>
        <p:spPr>
          <a:xfrm>
            <a:off x="1524000" y="4376737"/>
            <a:ext cx="9144000" cy="1854985"/>
          </a:xfrm>
        </p:spPr>
        <p:txBody>
          <a:bodyPr>
            <a:normAutofit/>
          </a:bodyPr>
          <a:lstStyle/>
          <a:p>
            <a:endParaRPr lang="en-US" dirty="0"/>
          </a:p>
          <a:p>
            <a:endParaRPr lang="en-US" dirty="0"/>
          </a:p>
        </p:txBody>
      </p:sp>
    </p:spTree>
    <p:extLst>
      <p:ext uri="{BB962C8B-B14F-4D97-AF65-F5344CB8AC3E}">
        <p14:creationId xmlns:p14="http://schemas.microsoft.com/office/powerpoint/2010/main" val="1158801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a:ea typeface="+mj-lt"/>
                <a:cs typeface="+mj-lt"/>
              </a:rPr>
            </a:br>
            <a:r>
              <a:rPr lang="en-US" sz="4900"/>
              <a:t>Community Service Hours Formula</a:t>
            </a:r>
            <a:br>
              <a:rPr lang="en-US" sz="4900">
                <a:latin typeface="Garamond"/>
              </a:rPr>
            </a:br>
            <a:endParaRPr lang="en-US" sz="4900">
              <a:latin typeface="Garamond"/>
            </a:endParaRPr>
          </a:p>
        </p:txBody>
      </p:sp>
      <p:sp>
        <p:nvSpPr>
          <p:cNvPr id="3" name="Rectangle 2"/>
          <p:cNvSpPr/>
          <p:nvPr/>
        </p:nvSpPr>
        <p:spPr>
          <a:xfrm>
            <a:off x="2514600" y="1388507"/>
            <a:ext cx="7720263" cy="5016758"/>
          </a:xfrm>
          <a:prstGeom prst="rect">
            <a:avLst/>
          </a:prstGeom>
        </p:spPr>
        <p:txBody>
          <a:bodyPr wrap="square" anchor="t">
            <a:spAutoFit/>
          </a:bodyPr>
          <a:lstStyle/>
          <a:p>
            <a:endParaRPr lang="en-US" sz="1200" dirty="0">
              <a:solidFill>
                <a:srgbClr val="000514"/>
              </a:solidFill>
              <a:latin typeface="Calibri" panose="020F0502020204030204" pitchFamily="34" charset="0"/>
            </a:endParaRPr>
          </a:p>
          <a:p>
            <a:endParaRPr lang="en-US" sz="1200" b="1" dirty="0">
              <a:solidFill>
                <a:srgbClr val="000514"/>
              </a:solidFill>
              <a:latin typeface="Calibri" panose="020F0502020204030204" pitchFamily="34" charset="0"/>
            </a:endParaRPr>
          </a:p>
          <a:p>
            <a:endParaRPr lang="en-US" sz="1200" b="1" dirty="0">
              <a:solidFill>
                <a:srgbClr val="000514"/>
              </a:solidFill>
              <a:latin typeface="Calibri" panose="020F0502020204030204" pitchFamily="34" charset="0"/>
            </a:endParaRPr>
          </a:p>
          <a:p>
            <a:endParaRPr lang="en-US" sz="2000" b="1" dirty="0">
              <a:solidFill>
                <a:srgbClr val="FF0000"/>
              </a:solidFill>
              <a:latin typeface="Calibri" panose="020F0502020204030204" pitchFamily="34" charset="0"/>
            </a:endParaRPr>
          </a:p>
          <a:p>
            <a:pPr algn="ctr"/>
            <a:r>
              <a:rPr lang="en-US" sz="3600" dirty="0">
                <a:solidFill>
                  <a:srgbClr val="000514"/>
                </a:solidFill>
                <a:latin typeface="Calibri" panose="020F0502020204030204" pitchFamily="34" charset="0"/>
              </a:rPr>
              <a:t>Total # of Community Service Hours reported</a:t>
            </a:r>
            <a:endParaRPr lang="en-US" sz="3600" dirty="0">
              <a:solidFill>
                <a:srgbClr val="FF0000"/>
              </a:solidFill>
              <a:latin typeface="Calibri" panose="020F0502020204030204" pitchFamily="34" charset="0"/>
            </a:endParaRPr>
          </a:p>
          <a:p>
            <a:pPr algn="ctr"/>
            <a:r>
              <a:rPr lang="en-US" sz="1600" dirty="0">
                <a:latin typeface="Calibri" panose="020F0502020204030204" pitchFamily="34" charset="0"/>
              </a:rPr>
              <a:t>_________________________________________________________________________</a:t>
            </a:r>
          </a:p>
          <a:p>
            <a:pPr algn="ctr"/>
            <a:r>
              <a:rPr lang="en-US" sz="3600" dirty="0">
                <a:latin typeface="Calibri" panose="020F0502020204030204" pitchFamily="34" charset="0"/>
              </a:rPr>
              <a:t>YTD funded hours</a:t>
            </a:r>
          </a:p>
          <a:p>
            <a:pPr algn="ctr"/>
            <a:endParaRPr lang="en-US" sz="3600" dirty="0">
              <a:latin typeface="Calibri" panose="020F0502020204030204" pitchFamily="34" charset="0"/>
            </a:endParaRPr>
          </a:p>
          <a:p>
            <a:pPr algn="ctr"/>
            <a:endParaRPr lang="en-US" sz="3600" dirty="0">
              <a:latin typeface="Calibri" panose="020F0502020204030204" pitchFamily="34" charset="0"/>
            </a:endParaRPr>
          </a:p>
          <a:p>
            <a:pPr marL="571500" indent="-571500" algn="ctr">
              <a:buFont typeface="Wingdings" panose="05000000000000000000" pitchFamily="2" charset="2"/>
              <a:buChar char="q"/>
            </a:pPr>
            <a:r>
              <a:rPr lang="en-US" sz="3600" dirty="0">
                <a:latin typeface="Calibri" panose="020F0502020204030204" pitchFamily="34" charset="0"/>
              </a:rPr>
              <a:t>PY2023 Goal: 80.2% </a:t>
            </a:r>
          </a:p>
          <a:p>
            <a:endParaRPr lang="en-US" sz="3200" dirty="0">
              <a:solidFill>
                <a:srgbClr val="000514"/>
              </a:solidFill>
              <a:latin typeface="Calibri" panose="020F0502020204030204" pitchFamily="34" charset="0"/>
            </a:endParaRPr>
          </a:p>
        </p:txBody>
      </p:sp>
    </p:spTree>
    <p:extLst>
      <p:ext uri="{BB962C8B-B14F-4D97-AF65-F5344CB8AC3E}">
        <p14:creationId xmlns:p14="http://schemas.microsoft.com/office/powerpoint/2010/main" val="112442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7EF93A0D-1410-E258-C414-E8930AC54788}"/>
              </a:ext>
            </a:extLst>
          </p:cNvPr>
          <p:cNvSpPr>
            <a:spLocks noGrp="1"/>
          </p:cNvSpPr>
          <p:nvPr>
            <p:ph type="sldNum" sz="quarter" idx="12"/>
          </p:nvPr>
        </p:nvSpPr>
        <p:spPr>
          <a:xfrm>
            <a:off x="8610600" y="6356350"/>
            <a:ext cx="2743200" cy="365125"/>
          </a:xfrm>
        </p:spPr>
        <p:txBody>
          <a:bodyPr/>
          <a:lstStyle/>
          <a:p>
            <a:pPr>
              <a:spcAft>
                <a:spcPts val="600"/>
              </a:spcAft>
            </a:pPr>
            <a:fld id="{7E6301CB-089A-4061-8BBB-88783F2240A8}" type="slidenum">
              <a:rPr lang="en-US" smtClean="0"/>
              <a:pPr>
                <a:spcAft>
                  <a:spcPts val="600"/>
                </a:spcAft>
              </a:pPr>
              <a:t>3</a:t>
            </a:fld>
            <a:endParaRPr lang="en-US"/>
          </a:p>
        </p:txBody>
      </p:sp>
      <p:sp>
        <p:nvSpPr>
          <p:cNvPr id="3" name="Title 2">
            <a:extLst>
              <a:ext uri="{FF2B5EF4-FFF2-40B4-BE49-F238E27FC236}">
                <a16:creationId xmlns:a16="http://schemas.microsoft.com/office/drawing/2014/main" id="{8CFBF77C-737C-411F-B65C-A90AADFB6A3B}"/>
              </a:ext>
            </a:extLst>
          </p:cNvPr>
          <p:cNvSpPr>
            <a:spLocks noGrp="1"/>
          </p:cNvSpPr>
          <p:nvPr>
            <p:ph type="title"/>
          </p:nvPr>
        </p:nvSpPr>
        <p:spPr>
          <a:xfrm>
            <a:off x="440266" y="1968263"/>
            <a:ext cx="2665791" cy="1209615"/>
          </a:xfrm>
        </p:spPr>
        <p:txBody>
          <a:bodyPr anchor="ctr">
            <a:normAutofit/>
          </a:bodyPr>
          <a:lstStyle/>
          <a:p>
            <a:r>
              <a:rPr lang="en-US" sz="2000">
                <a:latin typeface="Arial"/>
                <a:cs typeface="Arial"/>
              </a:rPr>
              <a:t>Be Aware of factors that Impact </a:t>
            </a:r>
            <a:br>
              <a:rPr lang="en-US" sz="2000"/>
            </a:br>
            <a:r>
              <a:rPr lang="en-US" sz="2000">
                <a:latin typeface="Arial"/>
                <a:cs typeface="Arial"/>
              </a:rPr>
              <a:t>Community Service Hours </a:t>
            </a:r>
            <a:endParaRPr lang="en-US" sz="2000"/>
          </a:p>
        </p:txBody>
      </p:sp>
      <p:graphicFrame>
        <p:nvGraphicFramePr>
          <p:cNvPr id="5" name="Content Placeholder 1">
            <a:extLst>
              <a:ext uri="{FF2B5EF4-FFF2-40B4-BE49-F238E27FC236}">
                <a16:creationId xmlns:a16="http://schemas.microsoft.com/office/drawing/2014/main" id="{83233A3D-BB64-AE84-CD5F-7B50E8F6AD62}"/>
              </a:ext>
            </a:extLst>
          </p:cNvPr>
          <p:cNvGraphicFramePr>
            <a:graphicFrameLocks noGrp="1"/>
          </p:cNvGraphicFramePr>
          <p:nvPr>
            <p:ph sz="quarter" idx="13"/>
            <p:extLst>
              <p:ext uri="{D42A27DB-BD31-4B8C-83A1-F6EECF244321}">
                <p14:modId xmlns:p14="http://schemas.microsoft.com/office/powerpoint/2010/main" val="1768501561"/>
              </p:ext>
            </p:extLst>
          </p:nvPr>
        </p:nvGraphicFramePr>
        <p:xfrm>
          <a:off x="4038600" y="822325"/>
          <a:ext cx="7877175"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10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E329-272C-1F06-5758-FB490A2D90A9}"/>
              </a:ext>
            </a:extLst>
          </p:cNvPr>
          <p:cNvSpPr>
            <a:spLocks noGrp="1"/>
          </p:cNvSpPr>
          <p:nvPr>
            <p:ph type="title"/>
          </p:nvPr>
        </p:nvSpPr>
        <p:spPr>
          <a:xfrm>
            <a:off x="835348" y="508091"/>
            <a:ext cx="10515600" cy="958850"/>
          </a:xfrm>
        </p:spPr>
        <p:txBody>
          <a:bodyPr anchor="ctr">
            <a:normAutofit/>
          </a:bodyPr>
          <a:lstStyle/>
          <a:p>
            <a:r>
              <a:rPr lang="en-US"/>
              <a:t>Ways to Boost Low Community Service Hours</a:t>
            </a:r>
          </a:p>
        </p:txBody>
      </p:sp>
      <p:sp>
        <p:nvSpPr>
          <p:cNvPr id="4" name="Slide Number Placeholder 3">
            <a:extLst>
              <a:ext uri="{FF2B5EF4-FFF2-40B4-BE49-F238E27FC236}">
                <a16:creationId xmlns:a16="http://schemas.microsoft.com/office/drawing/2014/main" id="{F9F61AAC-795D-BB59-9E73-E851D0231F81}"/>
              </a:ext>
            </a:extLst>
          </p:cNvPr>
          <p:cNvSpPr>
            <a:spLocks noGrp="1"/>
          </p:cNvSpPr>
          <p:nvPr>
            <p:ph type="sldNum" sz="quarter" idx="12"/>
          </p:nvPr>
        </p:nvSpPr>
        <p:spPr>
          <a:xfrm>
            <a:off x="8610600" y="6355557"/>
            <a:ext cx="2743200" cy="365125"/>
          </a:xfrm>
        </p:spPr>
        <p:txBody>
          <a:bodyPr anchor="ctr">
            <a:normAutofit/>
          </a:bodyPr>
          <a:lstStyle/>
          <a:p>
            <a:pPr>
              <a:spcAft>
                <a:spcPts val="600"/>
              </a:spcAft>
            </a:pPr>
            <a:fld id="{BEED455F-700D-BA4B-B3F6-B4E03929F5E0}" type="slidenum">
              <a:rPr lang="en-US" smtClean="0"/>
              <a:pPr>
                <a:spcAft>
                  <a:spcPts val="600"/>
                </a:spcAft>
              </a:pPr>
              <a:t>4</a:t>
            </a:fld>
            <a:endParaRPr lang="en-US"/>
          </a:p>
        </p:txBody>
      </p:sp>
      <p:graphicFrame>
        <p:nvGraphicFramePr>
          <p:cNvPr id="6" name="Content Placeholder 2">
            <a:extLst>
              <a:ext uri="{FF2B5EF4-FFF2-40B4-BE49-F238E27FC236}">
                <a16:creationId xmlns:a16="http://schemas.microsoft.com/office/drawing/2014/main" id="{55F48B55-35A5-0953-BA7A-AE4D963B9732}"/>
              </a:ext>
            </a:extLst>
          </p:cNvPr>
          <p:cNvGraphicFramePr>
            <a:graphicFrameLocks noGrp="1"/>
          </p:cNvGraphicFramePr>
          <p:nvPr>
            <p:ph idx="1"/>
            <p:extLst>
              <p:ext uri="{D42A27DB-BD31-4B8C-83A1-F6EECF244321}">
                <p14:modId xmlns:p14="http://schemas.microsoft.com/office/powerpoint/2010/main" val="20543012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2264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 Powerpoint Template (1)" id="{49A7F273-607E-4AA3-8C45-8D188A661AA1}" vid="{AB98C064-0179-4F82-8C58-34845E4A61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D903CAE8AD3045BF89F398D17719BB" ma:contentTypeVersion="14" ma:contentTypeDescription="Create a new document." ma:contentTypeScope="" ma:versionID="a1caddc40021cf14a909be36b06962d1">
  <xsd:schema xmlns:xsd="http://www.w3.org/2001/XMLSchema" xmlns:xs="http://www.w3.org/2001/XMLSchema" xmlns:p="http://schemas.microsoft.com/office/2006/metadata/properties" xmlns:ns2="195da388-4f1f-499a-b8f1-0cc267dad8f1" xmlns:ns3="8d46c058-239c-49e6-9ab3-aff88b77444e" targetNamespace="http://schemas.microsoft.com/office/2006/metadata/properties" ma:root="true" ma:fieldsID="ea91ef673c082b52e679b83d06f7a176" ns2:_="" ns3:_="">
    <xsd:import namespace="195da388-4f1f-499a-b8f1-0cc267dad8f1"/>
    <xsd:import namespace="8d46c058-239c-49e6-9ab3-aff88b7744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da388-4f1f-499a-b8f1-0cc267dad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46c058-239c-49e6-9ab3-aff88b7744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2B38C3-F6EB-4060-B29B-1E88CEB915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5da388-4f1f-499a-b8f1-0cc267dad8f1"/>
    <ds:schemaRef ds:uri="8d46c058-239c-49e6-9ab3-aff88b7744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E60CDD-6AFA-4E6E-9DC7-CCD2FE353949}">
  <ds:schemaRefs>
    <ds:schemaRef ds:uri="195da388-4f1f-499a-b8f1-0cc267dad8f1"/>
    <ds:schemaRef ds:uri="8d46c058-239c-49e6-9ab3-aff88b7744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252E733-6807-4947-A603-930ACFE65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272</TotalTime>
  <Words>362</Words>
  <Application>Microsoft Office PowerPoint</Application>
  <PresentationFormat>Widescreen</PresentationFormat>
  <Paragraphs>48</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Garamond</vt:lpstr>
      <vt:lpstr>Wingdings</vt:lpstr>
      <vt:lpstr>Office Theme</vt:lpstr>
      <vt:lpstr>Three SCSEP Performance Measure: Service Level</vt:lpstr>
      <vt:lpstr> Community Service Hours Formula </vt:lpstr>
      <vt:lpstr>Be Aware of factors that Impact  Community Service Hours </vt:lpstr>
      <vt:lpstr>Ways to Boost Low Community Service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SCSEP Performance Measures</dc:title>
  <dc:creator>Kyle Massenburg</dc:creator>
  <cp:lastModifiedBy>Sue Chapman</cp:lastModifiedBy>
  <cp:revision>4</cp:revision>
  <cp:lastPrinted>2021-10-19T18:49:21Z</cp:lastPrinted>
  <dcterms:created xsi:type="dcterms:W3CDTF">2021-01-26T15:23:35Z</dcterms:created>
  <dcterms:modified xsi:type="dcterms:W3CDTF">2024-12-04T19:57:14Z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0x010100F1D903CAE8AD3045BF89F398D17719BB</vt:lpwstr>
  </property>
</Properties>
</file>