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sldIdLst>
    <p:sldId id="338" r:id="rId5"/>
    <p:sldId id="437" r:id="rId6"/>
    <p:sldId id="441" r:id="rId7"/>
    <p:sldId id="442" r:id="rId8"/>
    <p:sldId id="444" r:id="rId9"/>
    <p:sldId id="445" r:id="rId10"/>
    <p:sldId id="368" r:id="rId1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Santelli" initials="RS" lastIdx="3" clrIdx="0">
    <p:extLst>
      <p:ext uri="{19B8F6BF-5375-455C-9EA6-DF929625EA0E}">
        <p15:presenceInfo xmlns:p15="http://schemas.microsoft.com/office/powerpoint/2012/main" userId="7abd5a273bfe915e" providerId="Windows Live"/>
      </p:ext>
    </p:extLst>
  </p:cmAuthor>
  <p:cmAuthor id="2" name="Lexi Timoll" initials="LT" lastIdx="14" clrIdx="1">
    <p:extLst>
      <p:ext uri="{19B8F6BF-5375-455C-9EA6-DF929625EA0E}">
        <p15:presenceInfo xmlns:p15="http://schemas.microsoft.com/office/powerpoint/2012/main" userId="c7af4e14e7c06c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A1C"/>
    <a:srgbClr val="2F5597"/>
    <a:srgbClr val="FFFFFF"/>
    <a:srgbClr val="FFC000"/>
    <a:srgbClr val="8FAADC"/>
    <a:srgbClr val="DBDBDB"/>
    <a:srgbClr val="4472C4"/>
    <a:srgbClr val="DE876C"/>
    <a:srgbClr val="D34C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3F35D-3E27-EC60-F28F-181853523387}" v="2" dt="2024-05-23T14:50:36.644"/>
    <p1510:client id="{4F2290C5-D0C6-4B70-8BBF-24F34851D9E3}" v="434" dt="2024-05-23T13:59:41.056"/>
    <p1510:client id="{9E70B420-F81D-44CD-8565-732BD8BD0F92}" v="131" dt="2024-05-23T14:42:02.845"/>
    <p1510:client id="{F8B797C9-5A76-45D0-83C1-596D8D858F5E}" v="27" dt="2024-05-23T13:49:07.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B9124F19-348E-4250-9C3A-E6342D0776E3}" type="datetimeFigureOut">
              <a:rPr lang="en-US" smtClean="0"/>
              <a:t>12/4/2024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54405EE6-AA87-4734-B67D-79B365D73E16}" type="slidenum">
              <a:rPr lang="en-US" smtClean="0"/>
              <a:t>‹#›</a:t>
            </a:fld>
            <a:endParaRPr lang="en-US"/>
          </a:p>
        </p:txBody>
      </p:sp>
    </p:spTree>
    <p:extLst>
      <p:ext uri="{BB962C8B-B14F-4D97-AF65-F5344CB8AC3E}">
        <p14:creationId xmlns:p14="http://schemas.microsoft.com/office/powerpoint/2010/main" val="22200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05EE6-AA87-4734-B67D-79B365D73E16}" type="slidenum">
              <a:rPr lang="en-US" smtClean="0"/>
              <a:t>1</a:t>
            </a:fld>
            <a:endParaRPr lang="en-US"/>
          </a:p>
        </p:txBody>
      </p:sp>
    </p:spTree>
    <p:extLst>
      <p:ext uri="{BB962C8B-B14F-4D97-AF65-F5344CB8AC3E}">
        <p14:creationId xmlns:p14="http://schemas.microsoft.com/office/powerpoint/2010/main" val="204791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05EE6-AA87-4734-B67D-79B365D73E16}" type="slidenum">
              <a:rPr lang="en-US" smtClean="0"/>
              <a:t>7</a:t>
            </a:fld>
            <a:endParaRPr lang="en-US"/>
          </a:p>
        </p:txBody>
      </p:sp>
    </p:spTree>
    <p:extLst>
      <p:ext uri="{BB962C8B-B14F-4D97-AF65-F5344CB8AC3E}">
        <p14:creationId xmlns:p14="http://schemas.microsoft.com/office/powerpoint/2010/main" val="3287487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CC1C-A415-5F40-A041-F48E6C374DC5}"/>
              </a:ext>
            </a:extLst>
          </p:cNvPr>
          <p:cNvSpPr>
            <a:spLocks noGrp="1"/>
          </p:cNvSpPr>
          <p:nvPr>
            <p:ph type="ctrTitle"/>
          </p:nvPr>
        </p:nvSpPr>
        <p:spPr>
          <a:xfrm>
            <a:off x="1524000" y="2287593"/>
            <a:ext cx="9144000" cy="1854986"/>
          </a:xfrm>
        </p:spPr>
        <p:txBody>
          <a:bodyPr anchor="b">
            <a:normAutofit/>
          </a:bodyPr>
          <a:lstStyle>
            <a:lvl1pPr algn="ctr">
              <a:defRPr sz="4800" b="1" i="0" baseline="0">
                <a:latin typeface="Arial" panose="020B0604020202020204" pitchFamily="34" charset="0"/>
                <a:cs typeface="Arial" panose="020B0604020202020204" pitchFamily="34" charset="0"/>
              </a:defRPr>
            </a:lvl1pPr>
          </a:lstStyle>
          <a:p>
            <a:r>
              <a:rPr lang="en-US"/>
              <a:t>Click to edit Master</a:t>
            </a:r>
          </a:p>
        </p:txBody>
      </p:sp>
      <p:sp>
        <p:nvSpPr>
          <p:cNvPr id="3" name="Subtitle 2">
            <a:extLst>
              <a:ext uri="{FF2B5EF4-FFF2-40B4-BE49-F238E27FC236}">
                <a16:creationId xmlns:a16="http://schemas.microsoft.com/office/drawing/2014/main" id="{8DFE61D7-7B42-B140-9F1A-CCA90AA0FD9A}"/>
              </a:ext>
            </a:extLst>
          </p:cNvPr>
          <p:cNvSpPr>
            <a:spLocks noGrp="1"/>
          </p:cNvSpPr>
          <p:nvPr>
            <p:ph type="subTitle" idx="1"/>
          </p:nvPr>
        </p:nvSpPr>
        <p:spPr>
          <a:xfrm>
            <a:off x="1524000" y="4376738"/>
            <a:ext cx="9144000" cy="1217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0A129-B919-7F46-9DE1-617C8665047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C48BDE1-FF03-413D-8664-48D4290B854D}" type="datetime1">
              <a:rPr lang="en-US" smtClean="0"/>
              <a:pPr/>
              <a:t>12/4/2024</a:t>
            </a:fld>
            <a:endParaRPr lang="en-US"/>
          </a:p>
        </p:txBody>
      </p:sp>
      <p:sp>
        <p:nvSpPr>
          <p:cNvPr id="5" name="Footer Placeholder 4">
            <a:extLst>
              <a:ext uri="{FF2B5EF4-FFF2-40B4-BE49-F238E27FC236}">
                <a16:creationId xmlns:a16="http://schemas.microsoft.com/office/drawing/2014/main" id="{A662431A-4766-4C4C-959F-5B5DBED0992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315EC95-B83D-9941-AECA-4D22FA2F0E8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11" name="Picture 10" descr="Blue_Gradient_bar_art.png">
            <a:extLst>
              <a:ext uri="{FF2B5EF4-FFF2-40B4-BE49-F238E27FC236}">
                <a16:creationId xmlns:a16="http://schemas.microsoft.com/office/drawing/2014/main" id="{813F0E7B-EA3F-4B49-BA26-8BCC53234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2" name="Picture 11" descr="Blue_Gradient_bar_art.png">
            <a:extLst>
              <a:ext uri="{FF2B5EF4-FFF2-40B4-BE49-F238E27FC236}">
                <a16:creationId xmlns:a16="http://schemas.microsoft.com/office/drawing/2014/main" id="{597D5A9C-0A0F-454E-B154-6E588BA3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20FA135-3FF2-4C41-9256-D426FC0D48AF}"/>
              </a:ext>
            </a:extLst>
          </p:cNvPr>
          <p:cNvPicPr>
            <a:picLocks noChangeAspect="1"/>
          </p:cNvPicPr>
          <p:nvPr userDrawn="1"/>
        </p:nvPicPr>
        <p:blipFill>
          <a:blip r:embed="rId3"/>
          <a:stretch>
            <a:fillRect/>
          </a:stretch>
        </p:blipFill>
        <p:spPr>
          <a:xfrm>
            <a:off x="2693194" y="616650"/>
            <a:ext cx="6805612" cy="1360687"/>
          </a:xfrm>
          <a:prstGeom prst="rect">
            <a:avLst/>
          </a:prstGeom>
        </p:spPr>
      </p:pic>
      <p:cxnSp>
        <p:nvCxnSpPr>
          <p:cNvPr id="15" name="Straight Connector 14">
            <a:extLst>
              <a:ext uri="{FF2B5EF4-FFF2-40B4-BE49-F238E27FC236}">
                <a16:creationId xmlns:a16="http://schemas.microsoft.com/office/drawing/2014/main" id="{9725945D-2027-4DC2-9458-D648D5FC9E61}"/>
              </a:ext>
            </a:extLst>
          </p:cNvPr>
          <p:cNvCxnSpPr>
            <a:cxnSpLocks/>
          </p:cNvCxnSpPr>
          <p:nvPr userDrawn="1"/>
        </p:nvCxnSpPr>
        <p:spPr>
          <a:xfrm>
            <a:off x="5631362" y="4218779"/>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69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B7AEBE-474B-C541-B9B0-F1CC2DD8129B}"/>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120" b="69309"/>
          <a:stretch/>
        </p:blipFill>
        <p:spPr>
          <a:xfrm>
            <a:off x="-5702" y="5847648"/>
            <a:ext cx="8240003" cy="1017403"/>
          </a:xfrm>
          <a:prstGeom prst="rect">
            <a:avLst/>
          </a:prstGeom>
          <a:solidFill>
            <a:schemeClr val="bg1">
              <a:lumMod val="85000"/>
              <a:alpha val="20000"/>
            </a:schemeClr>
          </a:solidFill>
        </p:spPr>
      </p:pic>
      <p:pic>
        <p:nvPicPr>
          <p:cNvPr id="9" name="Picture 8">
            <a:extLst>
              <a:ext uri="{FF2B5EF4-FFF2-40B4-BE49-F238E27FC236}">
                <a16:creationId xmlns:a16="http://schemas.microsoft.com/office/drawing/2014/main" id="{2D2F02AD-872D-4C41-BA92-5D0C745C248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6" r="1900" b="69309"/>
          <a:stretch/>
        </p:blipFill>
        <p:spPr>
          <a:xfrm>
            <a:off x="8282401" y="5850822"/>
            <a:ext cx="3952461" cy="1017403"/>
          </a:xfrm>
          <a:prstGeom prst="rect">
            <a:avLst/>
          </a:prstGeom>
          <a:solidFill>
            <a:schemeClr val="bg1">
              <a:lumMod val="85000"/>
              <a:alpha val="20000"/>
            </a:schemeClr>
          </a:solidFill>
        </p:spPr>
      </p:pic>
      <p:sp>
        <p:nvSpPr>
          <p:cNvPr id="2" name="Title 1">
            <a:extLst>
              <a:ext uri="{FF2B5EF4-FFF2-40B4-BE49-F238E27FC236}">
                <a16:creationId xmlns:a16="http://schemas.microsoft.com/office/drawing/2014/main" id="{90F33BAB-8132-9D49-AFD5-FD5A42ADF4A0}"/>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C7AFAD-E0DD-3C4F-AAF6-E33871038940}"/>
              </a:ext>
            </a:extLst>
          </p:cNvPr>
          <p:cNvSpPr>
            <a:spLocks noGrp="1"/>
          </p:cNvSpPr>
          <p:nvPr>
            <p:ph idx="1"/>
          </p:nvPr>
        </p:nvSpPr>
        <p:spPr/>
        <p:txBody>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D484D-A210-CE49-9E98-07441D6304F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1D009A-9F35-402B-8FD6-D4B100A8B80D}" type="datetime1">
              <a:rPr lang="en-US" smtClean="0"/>
              <a:pPr/>
              <a:t>12/4/2024</a:t>
            </a:fld>
            <a:endParaRPr lang="en-US"/>
          </a:p>
        </p:txBody>
      </p:sp>
      <p:sp>
        <p:nvSpPr>
          <p:cNvPr id="5" name="Footer Placeholder 4">
            <a:extLst>
              <a:ext uri="{FF2B5EF4-FFF2-40B4-BE49-F238E27FC236}">
                <a16:creationId xmlns:a16="http://schemas.microsoft.com/office/drawing/2014/main" id="{F68610FE-7134-8341-B9D2-6D74046CBB4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EEB3A77-91BE-9045-8C12-66647E24B677}"/>
              </a:ext>
            </a:extLst>
          </p:cNvPr>
          <p:cNvSpPr>
            <a:spLocks noGrp="1"/>
          </p:cNvSpPr>
          <p:nvPr>
            <p:ph type="sldNum" sz="quarter" idx="12"/>
          </p:nvPr>
        </p:nvSpPr>
        <p:spPr>
          <a:xfrm>
            <a:off x="8610600" y="6355557"/>
            <a:ext cx="2743200" cy="365125"/>
          </a:xfrm>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7" name="Picture 6" descr="Blue_Gradient_bar_art.png">
            <a:extLst>
              <a:ext uri="{FF2B5EF4-FFF2-40B4-BE49-F238E27FC236}">
                <a16:creationId xmlns:a16="http://schemas.microsoft.com/office/drawing/2014/main" id="{67D260C1-CDA8-A14F-8FAD-26716C3547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cxnSp>
        <p:nvCxnSpPr>
          <p:cNvPr id="10" name="Straight Connector 9">
            <a:extLst>
              <a:ext uri="{FF2B5EF4-FFF2-40B4-BE49-F238E27FC236}">
                <a16:creationId xmlns:a16="http://schemas.microsoft.com/office/drawing/2014/main" id="{4AC9DFA2-F88C-4E2E-9ECA-1D79E0C7ACDF}"/>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56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5C1672-6165-4D50-9A0C-6659923125E6}" type="datetime1">
              <a:rPr lang="en-US" smtClean="0"/>
              <a:pPr/>
              <a:t>12/4/2024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27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720DF151-32DB-4305-B575-6C0715BA51EC}" type="datetime1">
              <a:rPr lang="en-US" smtClean="0"/>
              <a:pPr/>
              <a:t>12/4/2024</a:t>
            </a:fld>
            <a:endParaRPr lang="en-US"/>
          </a:p>
        </p:txBody>
      </p:sp>
    </p:spTree>
    <p:extLst>
      <p:ext uri="{BB962C8B-B14F-4D97-AF65-F5344CB8AC3E}">
        <p14:creationId xmlns:p14="http://schemas.microsoft.com/office/powerpoint/2010/main" val="147992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6ABADBD-4B69-4AAF-B639-B2D3C9658AF0}" type="datetime1">
              <a:rPr lang="en-US" smtClean="0"/>
              <a:pPr/>
              <a:t>12/4/2024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2462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F2BD195-D07C-4D25-8561-C1BC703B20BF}" type="datetime1">
              <a:rPr lang="en-US" smtClean="0"/>
              <a:pPr/>
              <a:t>12/4/2024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68785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1" name="Title Text"/>
          <p:cNvSpPr txBox="1">
            <a:spLocks noGrp="1"/>
          </p:cNvSpPr>
          <p:nvPr>
            <p:ph type="title"/>
          </p:nvPr>
        </p:nvSpPr>
        <p:spPr>
          <a:prstGeom prst="rect">
            <a:avLst/>
          </a:prstGeom>
        </p:spPr>
        <p:txBody>
          <a:bodyPr/>
          <a:lstStyle/>
          <a:p>
            <a:r>
              <a:t>Title Text</a:t>
            </a:r>
          </a:p>
        </p:txBody>
      </p:sp>
      <p:sp>
        <p:nvSpPr>
          <p:cNvPr id="1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64671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sual or Chart Slide">
  <p:cSld name="1_Visual or Chart Slide">
    <p:spTree>
      <p:nvGrpSpPr>
        <p:cNvPr id="1" name="Shape 35"/>
        <p:cNvGrpSpPr/>
        <p:nvPr/>
      </p:nvGrpSpPr>
      <p:grpSpPr>
        <a:xfrm>
          <a:off x="0" y="0"/>
          <a:ext cx="0" cy="0"/>
          <a:chOff x="0" y="0"/>
          <a:chExt cx="0" cy="0"/>
        </a:xfrm>
      </p:grpSpPr>
      <p:sp>
        <p:nvSpPr>
          <p:cNvPr id="36" name="Google Shape;3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a:ea typeface="Arial"/>
                <a:cs typeface="Arial"/>
                <a:sym typeface="Arial"/>
              </a:defRPr>
            </a:lvl1pPr>
            <a:lvl2pPr marL="0" lvl="1" indent="0" algn="r">
              <a:spcBef>
                <a:spcPts val="0"/>
              </a:spcBef>
              <a:buNone/>
              <a:defRPr sz="1200" b="0" i="0" u="none" strike="noStrike" cap="none">
                <a:solidFill>
                  <a:srgbClr val="888888"/>
                </a:solidFill>
                <a:latin typeface="Arial"/>
                <a:ea typeface="Arial"/>
                <a:cs typeface="Arial"/>
                <a:sym typeface="Arial"/>
              </a:defRPr>
            </a:lvl2pPr>
            <a:lvl3pPr marL="0" lvl="2" indent="0" algn="r">
              <a:spcBef>
                <a:spcPts val="0"/>
              </a:spcBef>
              <a:buNone/>
              <a:defRPr sz="1200" b="0" i="0" u="none" strike="noStrike" cap="none">
                <a:solidFill>
                  <a:srgbClr val="888888"/>
                </a:solidFill>
                <a:latin typeface="Arial"/>
                <a:ea typeface="Arial"/>
                <a:cs typeface="Arial"/>
                <a:sym typeface="Arial"/>
              </a:defRPr>
            </a:lvl3pPr>
            <a:lvl4pPr marL="0" lvl="3" indent="0" algn="r">
              <a:spcBef>
                <a:spcPts val="0"/>
              </a:spcBef>
              <a:buNone/>
              <a:defRPr sz="1200" b="0" i="0" u="none" strike="noStrike" cap="none">
                <a:solidFill>
                  <a:srgbClr val="888888"/>
                </a:solidFill>
                <a:latin typeface="Arial"/>
                <a:ea typeface="Arial"/>
                <a:cs typeface="Arial"/>
                <a:sym typeface="Arial"/>
              </a:defRPr>
            </a:lvl4pPr>
            <a:lvl5pPr marL="0" lvl="4" indent="0" algn="r">
              <a:spcBef>
                <a:spcPts val="0"/>
              </a:spcBef>
              <a:buNone/>
              <a:defRPr sz="1200" b="0" i="0" u="none" strike="noStrike" cap="none">
                <a:solidFill>
                  <a:srgbClr val="888888"/>
                </a:solidFill>
                <a:latin typeface="Arial"/>
                <a:ea typeface="Arial"/>
                <a:cs typeface="Arial"/>
                <a:sym typeface="Arial"/>
              </a:defRPr>
            </a:lvl5pPr>
            <a:lvl6pPr marL="0" lvl="5" indent="0" algn="r">
              <a:spcBef>
                <a:spcPts val="0"/>
              </a:spcBef>
              <a:buNone/>
              <a:defRPr sz="1200" b="0" i="0" u="none" strike="noStrike" cap="none">
                <a:solidFill>
                  <a:srgbClr val="888888"/>
                </a:solidFill>
                <a:latin typeface="Arial"/>
                <a:ea typeface="Arial"/>
                <a:cs typeface="Arial"/>
                <a:sym typeface="Arial"/>
              </a:defRPr>
            </a:lvl6pPr>
            <a:lvl7pPr marL="0" lvl="6" indent="0" algn="r">
              <a:spcBef>
                <a:spcPts val="0"/>
              </a:spcBef>
              <a:buNone/>
              <a:defRPr sz="1200" b="0" i="0" u="none" strike="noStrike" cap="none">
                <a:solidFill>
                  <a:srgbClr val="888888"/>
                </a:solidFill>
                <a:latin typeface="Arial"/>
                <a:ea typeface="Arial"/>
                <a:cs typeface="Arial"/>
                <a:sym typeface="Arial"/>
              </a:defRPr>
            </a:lvl7pPr>
            <a:lvl8pPr marL="0" lvl="7" indent="0" algn="r">
              <a:spcBef>
                <a:spcPts val="0"/>
              </a:spcBef>
              <a:buNone/>
              <a:defRPr sz="1200" b="0" i="0" u="none" strike="noStrike" cap="none">
                <a:solidFill>
                  <a:srgbClr val="888888"/>
                </a:solidFill>
                <a:latin typeface="Arial"/>
                <a:ea typeface="Arial"/>
                <a:cs typeface="Arial"/>
                <a:sym typeface="Arial"/>
              </a:defRPr>
            </a:lvl8pPr>
            <a:lvl9pPr marL="0" lvl="8" indent="0" algn="r">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20"/>
          <p:cNvPicPr preferRelativeResize="0"/>
          <p:nvPr/>
        </p:nvPicPr>
        <p:blipFill rotWithShape="1">
          <a:blip r:embed="rId2">
            <a:alphaModFix/>
          </a:blip>
          <a:srcRect/>
          <a:stretch/>
        </p:blipFill>
        <p:spPr>
          <a:xfrm>
            <a:off x="0" y="-594"/>
            <a:ext cx="3376990" cy="6858594"/>
          </a:xfrm>
          <a:prstGeom prst="rect">
            <a:avLst/>
          </a:prstGeom>
          <a:noFill/>
          <a:ln>
            <a:noFill/>
          </a:ln>
        </p:spPr>
      </p:pic>
      <p:sp>
        <p:nvSpPr>
          <p:cNvPr id="39" name="Google Shape;39;p20"/>
          <p:cNvSpPr txBox="1">
            <a:spLocks noGrp="1"/>
          </p:cNvSpPr>
          <p:nvPr>
            <p:ph type="title"/>
          </p:nvPr>
        </p:nvSpPr>
        <p:spPr>
          <a:xfrm>
            <a:off x="440266" y="1968263"/>
            <a:ext cx="2665791" cy="120961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4038600" y="822325"/>
            <a:ext cx="7877175" cy="51816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b="0" i="0">
                <a:latin typeface="Arial"/>
                <a:ea typeface="Arial"/>
                <a:cs typeface="Arial"/>
                <a:sym typeface="Arial"/>
              </a:defRPr>
            </a:lvl1pPr>
            <a:lvl2pPr marL="914400" lvl="1" indent="-355600" algn="l">
              <a:lnSpc>
                <a:spcPct val="90000"/>
              </a:lnSpc>
              <a:spcBef>
                <a:spcPts val="500"/>
              </a:spcBef>
              <a:spcAft>
                <a:spcPts val="0"/>
              </a:spcAft>
              <a:buClr>
                <a:schemeClr val="dk1"/>
              </a:buClr>
              <a:buSzPts val="2000"/>
              <a:buChar char="•"/>
              <a:defRPr sz="20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Char char="•"/>
              <a:defRPr sz="1600">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sz="16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30973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D5A1-6284-4663-8918-315DE707DAEE}" type="datetime1">
              <a:rPr lang="en-US" smtClean="0"/>
              <a:t>12/4/2024</a:t>
            </a:fld>
            <a:endParaRPr lang="en-US"/>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D455F-700D-BA4B-B3F6-B4E03929F5E0}" type="slidenum">
              <a:rPr lang="en-US" smtClean="0"/>
              <a:t>‹#›</a:t>
            </a:fld>
            <a:endParaRPr lang="en-US"/>
          </a:p>
        </p:txBody>
      </p:sp>
    </p:spTree>
    <p:extLst>
      <p:ext uri="{BB962C8B-B14F-4D97-AF65-F5344CB8AC3E}">
        <p14:creationId xmlns:p14="http://schemas.microsoft.com/office/powerpoint/2010/main" val="3429499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61" r:id="rId5"/>
    <p:sldLayoutId id="2147483662" r:id="rId6"/>
    <p:sldLayoutId id="2147483664" r:id="rId7"/>
    <p:sldLayoutId id="2147483665"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D9BC-B5B8-441F-B01C-DEF6A5370114}"/>
              </a:ext>
            </a:extLst>
          </p:cNvPr>
          <p:cNvSpPr>
            <a:spLocks noGrp="1"/>
          </p:cNvSpPr>
          <p:nvPr>
            <p:ph type="ctrTitle"/>
          </p:nvPr>
        </p:nvSpPr>
        <p:spPr>
          <a:xfrm>
            <a:off x="1564727" y="2420006"/>
            <a:ext cx="9062545" cy="2183232"/>
          </a:xfrm>
        </p:spPr>
        <p:txBody>
          <a:bodyPr>
            <a:noAutofit/>
          </a:bodyPr>
          <a:lstStyle/>
          <a:p>
            <a:br>
              <a:rPr lang="en-US" sz="4000" dirty="0"/>
            </a:br>
            <a:r>
              <a:rPr lang="en-US" sz="4000" dirty="0">
                <a:latin typeface="Arial"/>
                <a:cs typeface="Arial"/>
              </a:rPr>
              <a:t>Service Level Goal</a:t>
            </a:r>
            <a:br>
              <a:rPr lang="en-US" sz="4000" dirty="0"/>
            </a:br>
            <a:endParaRPr lang="en-US" sz="4000" dirty="0"/>
          </a:p>
        </p:txBody>
      </p:sp>
      <p:sp>
        <p:nvSpPr>
          <p:cNvPr id="3" name="Subtitle 2">
            <a:extLst>
              <a:ext uri="{FF2B5EF4-FFF2-40B4-BE49-F238E27FC236}">
                <a16:creationId xmlns:a16="http://schemas.microsoft.com/office/drawing/2014/main" id="{4166DB95-C514-4D69-8520-A3AEC6405A6B}"/>
              </a:ext>
            </a:extLst>
          </p:cNvPr>
          <p:cNvSpPr>
            <a:spLocks noGrp="1"/>
          </p:cNvSpPr>
          <p:nvPr>
            <p:ph type="subTitle" idx="1"/>
          </p:nvPr>
        </p:nvSpPr>
        <p:spPr>
          <a:xfrm>
            <a:off x="876299" y="4603238"/>
            <a:ext cx="10380279" cy="1657862"/>
          </a:xfrm>
        </p:spPr>
        <p:txBody>
          <a:bodyPr vert="horz" lIns="91440" tIns="45720" rIns="91440" bIns="45720" rtlCol="0" anchor="t">
            <a:normAutofit/>
          </a:bodyPr>
          <a:lstStyle/>
          <a:p>
            <a:r>
              <a:rPr lang="en-US" sz="3600" b="1" i="1" dirty="0">
                <a:latin typeface="Arial"/>
                <a:cs typeface="Arial"/>
              </a:rPr>
              <a:t>May 23, 2024</a:t>
            </a:r>
            <a:endParaRPr lang="en-US" dirty="0"/>
          </a:p>
          <a:p>
            <a:endParaRPr lang="en-US" dirty="0"/>
          </a:p>
        </p:txBody>
      </p:sp>
    </p:spTree>
    <p:extLst>
      <p:ext uri="{BB962C8B-B14F-4D97-AF65-F5344CB8AC3E}">
        <p14:creationId xmlns:p14="http://schemas.microsoft.com/office/powerpoint/2010/main" val="330986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41615-5CD0-75E3-B5F9-B042710281EC}"/>
              </a:ext>
            </a:extLst>
          </p:cNvPr>
          <p:cNvSpPr>
            <a:spLocks noGrp="1"/>
          </p:cNvSpPr>
          <p:nvPr>
            <p:ph type="title"/>
          </p:nvPr>
        </p:nvSpPr>
        <p:spPr>
          <a:xfrm>
            <a:off x="1136397" y="502020"/>
            <a:ext cx="5323715" cy="1642970"/>
          </a:xfrm>
        </p:spPr>
        <p:txBody>
          <a:bodyPr anchor="b">
            <a:normAutofit/>
          </a:bodyPr>
          <a:lstStyle/>
          <a:p>
            <a:r>
              <a:rPr lang="en-US" sz="4000">
                <a:latin typeface="Arial"/>
                <a:cs typeface="Arial"/>
              </a:rPr>
              <a:t>Service Level</a:t>
            </a:r>
            <a:endParaRPr lang="en-US" sz="4000"/>
          </a:p>
        </p:txBody>
      </p:sp>
      <p:sp>
        <p:nvSpPr>
          <p:cNvPr id="3" name="Content Placeholder 2">
            <a:extLst>
              <a:ext uri="{FF2B5EF4-FFF2-40B4-BE49-F238E27FC236}">
                <a16:creationId xmlns:a16="http://schemas.microsoft.com/office/drawing/2014/main" id="{046D1125-74DC-800F-0B97-EFA298BCF5AA}"/>
              </a:ext>
            </a:extLst>
          </p:cNvPr>
          <p:cNvSpPr>
            <a:spLocks noGrp="1"/>
          </p:cNvSpPr>
          <p:nvPr>
            <p:ph idx="1"/>
          </p:nvPr>
        </p:nvSpPr>
        <p:spPr>
          <a:xfrm>
            <a:off x="1144923" y="2405894"/>
            <a:ext cx="5315189" cy="3535083"/>
          </a:xfrm>
        </p:spPr>
        <p:txBody>
          <a:bodyPr vert="horz" lIns="91440" tIns="45720" rIns="91440" bIns="45720" rtlCol="0" anchor="t">
            <a:noAutofit/>
          </a:bodyPr>
          <a:lstStyle/>
          <a:p>
            <a:r>
              <a:rPr lang="en-US" sz="2000">
                <a:latin typeface="Arial"/>
                <a:cs typeface="Arial"/>
              </a:rPr>
              <a:t>Definition:</a:t>
            </a:r>
          </a:p>
          <a:p>
            <a:endParaRPr lang="en-US" sz="2000">
              <a:latin typeface="Arial"/>
              <a:cs typeface="Arial"/>
            </a:endParaRPr>
          </a:p>
          <a:p>
            <a:pPr marL="0" indent="0">
              <a:buNone/>
            </a:pPr>
            <a:r>
              <a:rPr lang="en-US" sz="2000">
                <a:latin typeface="Arial"/>
                <a:cs typeface="Arial"/>
              </a:rPr>
              <a:t>Number of eligible individuals served</a:t>
            </a:r>
          </a:p>
          <a:p>
            <a:endParaRPr lang="en-US" sz="2000">
              <a:latin typeface="Arial"/>
              <a:cs typeface="Arial"/>
            </a:endParaRPr>
          </a:p>
          <a:p>
            <a:r>
              <a:rPr lang="en-US" sz="2000">
                <a:latin typeface="Arial"/>
                <a:cs typeface="Arial"/>
              </a:rPr>
              <a:t>PY2023 Goal: </a:t>
            </a:r>
          </a:p>
          <a:p>
            <a:endParaRPr lang="en-US" sz="2000">
              <a:latin typeface="Arial"/>
              <a:cs typeface="Arial"/>
            </a:endParaRPr>
          </a:p>
          <a:p>
            <a:r>
              <a:rPr lang="en-US" sz="2000">
                <a:latin typeface="Arial"/>
                <a:cs typeface="Arial"/>
              </a:rPr>
              <a:t>140% of your modified authorized positions</a:t>
            </a:r>
          </a:p>
          <a:p>
            <a:endParaRPr lang="en-US" sz="3600">
              <a:latin typeface="Arial"/>
              <a:cs typeface="Arial"/>
            </a:endParaRPr>
          </a:p>
        </p:txBody>
      </p:sp>
      <p:sp>
        <p:nvSpPr>
          <p:cNvPr id="42"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Group">
            <a:extLst>
              <a:ext uri="{FF2B5EF4-FFF2-40B4-BE49-F238E27FC236}">
                <a16:creationId xmlns:a16="http://schemas.microsoft.com/office/drawing/2014/main" id="{7E39EBDE-AAC9-043A-DAB8-23B3CD0E94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
        <p:nvSpPr>
          <p:cNvPr id="4" name="Slide Number Placeholder 3">
            <a:extLst>
              <a:ext uri="{FF2B5EF4-FFF2-40B4-BE49-F238E27FC236}">
                <a16:creationId xmlns:a16="http://schemas.microsoft.com/office/drawing/2014/main" id="{F7AA3213-5C18-E21F-53C4-BDC8AD56EF0D}"/>
              </a:ext>
            </a:extLst>
          </p:cNvPr>
          <p:cNvSpPr>
            <a:spLocks noGrp="1"/>
          </p:cNvSpPr>
          <p:nvPr>
            <p:ph type="sldNum" sz="quarter" idx="12"/>
          </p:nvPr>
        </p:nvSpPr>
        <p:spPr>
          <a:xfrm>
            <a:off x="11704320" y="6459378"/>
            <a:ext cx="448056" cy="365125"/>
          </a:xfrm>
        </p:spPr>
        <p:txBody>
          <a:bodyPr>
            <a:normAutofit/>
          </a:bodyPr>
          <a:lstStyle/>
          <a:p>
            <a:pPr>
              <a:spcAft>
                <a:spcPts val="600"/>
              </a:spcAft>
            </a:pPr>
            <a:fld id="{BEED455F-700D-BA4B-B3F6-B4E03929F5E0}" type="slidenum">
              <a:rPr lang="en-US" sz="1100">
                <a:solidFill>
                  <a:srgbClr val="FFFFFF"/>
                </a:solidFill>
              </a:rPr>
              <a:pPr>
                <a:spcAft>
                  <a:spcPts val="600"/>
                </a:spcAft>
              </a:pPr>
              <a:t>2</a:t>
            </a:fld>
            <a:endParaRPr lang="en-US" sz="1100">
              <a:solidFill>
                <a:srgbClr val="FFFFFF"/>
              </a:solidFill>
            </a:endParaRPr>
          </a:p>
        </p:txBody>
      </p:sp>
    </p:spTree>
    <p:extLst>
      <p:ext uri="{BB962C8B-B14F-4D97-AF65-F5344CB8AC3E}">
        <p14:creationId xmlns:p14="http://schemas.microsoft.com/office/powerpoint/2010/main" val="360092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41615-5CD0-75E3-B5F9-B042710281EC}"/>
              </a:ext>
            </a:extLst>
          </p:cNvPr>
          <p:cNvSpPr>
            <a:spLocks noGrp="1"/>
          </p:cNvSpPr>
          <p:nvPr>
            <p:ph type="title"/>
          </p:nvPr>
        </p:nvSpPr>
        <p:spPr>
          <a:xfrm>
            <a:off x="1136397" y="502020"/>
            <a:ext cx="5323715" cy="1642970"/>
          </a:xfrm>
        </p:spPr>
        <p:txBody>
          <a:bodyPr anchor="b">
            <a:normAutofit/>
          </a:bodyPr>
          <a:lstStyle/>
          <a:p>
            <a:r>
              <a:rPr lang="en-US" sz="4000">
                <a:latin typeface="Arial"/>
                <a:cs typeface="Arial"/>
              </a:rPr>
              <a:t>Service Level</a:t>
            </a:r>
            <a:endParaRPr lang="en-US" sz="4000"/>
          </a:p>
        </p:txBody>
      </p:sp>
      <p:sp>
        <p:nvSpPr>
          <p:cNvPr id="3" name="Content Placeholder 2">
            <a:extLst>
              <a:ext uri="{FF2B5EF4-FFF2-40B4-BE49-F238E27FC236}">
                <a16:creationId xmlns:a16="http://schemas.microsoft.com/office/drawing/2014/main" id="{046D1125-74DC-800F-0B97-EFA298BCF5AA}"/>
              </a:ext>
            </a:extLst>
          </p:cNvPr>
          <p:cNvSpPr>
            <a:spLocks noGrp="1"/>
          </p:cNvSpPr>
          <p:nvPr>
            <p:ph idx="1"/>
          </p:nvPr>
        </p:nvSpPr>
        <p:spPr>
          <a:xfrm>
            <a:off x="1144923" y="2405894"/>
            <a:ext cx="5315189" cy="3535083"/>
          </a:xfrm>
        </p:spPr>
        <p:txBody>
          <a:bodyPr vert="horz" lIns="91440" tIns="45720" rIns="91440" bIns="45720" rtlCol="0" anchor="t">
            <a:noAutofit/>
          </a:bodyPr>
          <a:lstStyle/>
          <a:p>
            <a:r>
              <a:rPr lang="en-US" sz="2000">
                <a:latin typeface="Arial"/>
                <a:cs typeface="Arial"/>
              </a:rPr>
              <a:t>Example:</a:t>
            </a:r>
          </a:p>
          <a:p>
            <a:endParaRPr lang="en-US" sz="2000">
              <a:latin typeface="Arial"/>
              <a:cs typeface="Arial"/>
            </a:endParaRPr>
          </a:p>
          <a:p>
            <a:r>
              <a:rPr lang="en-US" sz="2000">
                <a:latin typeface="Arial"/>
                <a:cs typeface="Arial"/>
              </a:rPr>
              <a:t>Modified Authorized Positions = 100</a:t>
            </a:r>
          </a:p>
          <a:p>
            <a:endParaRPr lang="en-US" sz="2000">
              <a:latin typeface="Arial"/>
              <a:cs typeface="Arial"/>
            </a:endParaRPr>
          </a:p>
          <a:p>
            <a:r>
              <a:rPr lang="en-US" sz="2000">
                <a:latin typeface="Arial"/>
                <a:cs typeface="Arial"/>
              </a:rPr>
              <a:t>PY2023 Goal: 140%</a:t>
            </a:r>
          </a:p>
          <a:p>
            <a:endParaRPr lang="en-US" sz="2000">
              <a:latin typeface="Arial"/>
              <a:cs typeface="Arial"/>
            </a:endParaRPr>
          </a:p>
          <a:p>
            <a:r>
              <a:rPr lang="en-US" sz="2000">
                <a:latin typeface="Arial"/>
                <a:cs typeface="Arial"/>
              </a:rPr>
              <a:t>100 x 140% = 140 participants need to be served during program year (from July 1 to June 30)</a:t>
            </a:r>
          </a:p>
          <a:p>
            <a:endParaRPr lang="en-US" sz="3600">
              <a:latin typeface="Arial"/>
              <a:cs typeface="Arial"/>
            </a:endParaRPr>
          </a:p>
        </p:txBody>
      </p:sp>
      <p:sp>
        <p:nvSpPr>
          <p:cNvPr id="42"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Group">
            <a:extLst>
              <a:ext uri="{FF2B5EF4-FFF2-40B4-BE49-F238E27FC236}">
                <a16:creationId xmlns:a16="http://schemas.microsoft.com/office/drawing/2014/main" id="{7E39EBDE-AAC9-043A-DAB8-23B3CD0E94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
        <p:nvSpPr>
          <p:cNvPr id="4" name="Slide Number Placeholder 3">
            <a:extLst>
              <a:ext uri="{FF2B5EF4-FFF2-40B4-BE49-F238E27FC236}">
                <a16:creationId xmlns:a16="http://schemas.microsoft.com/office/drawing/2014/main" id="{F7AA3213-5C18-E21F-53C4-BDC8AD56EF0D}"/>
              </a:ext>
            </a:extLst>
          </p:cNvPr>
          <p:cNvSpPr>
            <a:spLocks noGrp="1"/>
          </p:cNvSpPr>
          <p:nvPr>
            <p:ph type="sldNum" sz="quarter" idx="12"/>
          </p:nvPr>
        </p:nvSpPr>
        <p:spPr>
          <a:xfrm>
            <a:off x="11704320" y="6459378"/>
            <a:ext cx="448056" cy="365125"/>
          </a:xfrm>
        </p:spPr>
        <p:txBody>
          <a:bodyPr>
            <a:normAutofit/>
          </a:bodyPr>
          <a:lstStyle/>
          <a:p>
            <a:pPr>
              <a:spcAft>
                <a:spcPts val="600"/>
              </a:spcAft>
            </a:pPr>
            <a:fld id="{BEED455F-700D-BA4B-B3F6-B4E03929F5E0}" type="slidenum">
              <a:rPr lang="en-US" sz="1100">
                <a:solidFill>
                  <a:srgbClr val="FFFFFF"/>
                </a:solidFill>
              </a:rPr>
              <a:pPr>
                <a:spcAft>
                  <a:spcPts val="600"/>
                </a:spcAft>
              </a:pPr>
              <a:t>3</a:t>
            </a:fld>
            <a:endParaRPr lang="en-US" sz="1100">
              <a:solidFill>
                <a:srgbClr val="FFFFFF"/>
              </a:solidFill>
            </a:endParaRPr>
          </a:p>
        </p:txBody>
      </p:sp>
    </p:spTree>
    <p:extLst>
      <p:ext uri="{BB962C8B-B14F-4D97-AF65-F5344CB8AC3E}">
        <p14:creationId xmlns:p14="http://schemas.microsoft.com/office/powerpoint/2010/main" val="243352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41615-5CD0-75E3-B5F9-B042710281EC}"/>
              </a:ext>
            </a:extLst>
          </p:cNvPr>
          <p:cNvSpPr>
            <a:spLocks noGrp="1"/>
          </p:cNvSpPr>
          <p:nvPr>
            <p:ph type="title"/>
          </p:nvPr>
        </p:nvSpPr>
        <p:spPr>
          <a:xfrm>
            <a:off x="1136397" y="17087"/>
            <a:ext cx="5323715" cy="1642970"/>
          </a:xfrm>
        </p:spPr>
        <p:txBody>
          <a:bodyPr anchor="b">
            <a:normAutofit/>
          </a:bodyPr>
          <a:lstStyle/>
          <a:p>
            <a:r>
              <a:rPr lang="en-US" sz="4000">
                <a:latin typeface="Arial"/>
                <a:cs typeface="Arial"/>
              </a:rPr>
              <a:t>Service Level Tips</a:t>
            </a:r>
            <a:endParaRPr lang="en-US" sz="4000"/>
          </a:p>
        </p:txBody>
      </p:sp>
      <p:sp>
        <p:nvSpPr>
          <p:cNvPr id="3" name="Content Placeholder 2">
            <a:extLst>
              <a:ext uri="{FF2B5EF4-FFF2-40B4-BE49-F238E27FC236}">
                <a16:creationId xmlns:a16="http://schemas.microsoft.com/office/drawing/2014/main" id="{046D1125-74DC-800F-0B97-EFA298BCF5AA}"/>
              </a:ext>
            </a:extLst>
          </p:cNvPr>
          <p:cNvSpPr>
            <a:spLocks noGrp="1"/>
          </p:cNvSpPr>
          <p:nvPr>
            <p:ph idx="1"/>
          </p:nvPr>
        </p:nvSpPr>
        <p:spPr>
          <a:xfrm>
            <a:off x="1144923" y="2144990"/>
            <a:ext cx="5315189" cy="3795987"/>
          </a:xfrm>
        </p:spPr>
        <p:txBody>
          <a:bodyPr vert="horz" lIns="91440" tIns="45720" rIns="91440" bIns="45720" rtlCol="0" anchor="t">
            <a:noAutofit/>
          </a:bodyPr>
          <a:lstStyle/>
          <a:p>
            <a:r>
              <a:rPr lang="en-US" sz="2000">
                <a:latin typeface="Arial"/>
                <a:cs typeface="Arial"/>
              </a:rPr>
              <a:t>Maintain Internal controls to identify case load</a:t>
            </a:r>
          </a:p>
          <a:p>
            <a:r>
              <a:rPr lang="en-US" sz="2000">
                <a:latin typeface="Arial"/>
                <a:cs typeface="Arial"/>
              </a:rPr>
              <a:t>Maintain a current waiting list</a:t>
            </a:r>
          </a:p>
          <a:p>
            <a:r>
              <a:rPr lang="en-US" sz="2000">
                <a:latin typeface="Arial"/>
                <a:cs typeface="Arial"/>
              </a:rPr>
              <a:t>Increase outreach and recruitment in hard to serve counties</a:t>
            </a:r>
          </a:p>
          <a:p>
            <a:r>
              <a:rPr lang="en-US" sz="2000">
                <a:latin typeface="Arial"/>
                <a:cs typeface="Arial"/>
              </a:rPr>
              <a:t>Sufficient host agencies for variety of assignments</a:t>
            </a:r>
          </a:p>
          <a:p>
            <a:r>
              <a:rPr lang="en-US" sz="2000">
                <a:latin typeface="Arial"/>
                <a:cs typeface="Arial"/>
              </a:rPr>
              <a:t>Manage exits so enrollments can occur </a:t>
            </a:r>
          </a:p>
          <a:p>
            <a:r>
              <a:rPr lang="en-US" sz="2000">
                <a:latin typeface="Arial"/>
                <a:cs typeface="Arial"/>
              </a:rPr>
              <a:t>Timely GPMS entry and PPP benchmarks</a:t>
            </a:r>
          </a:p>
          <a:p>
            <a:endParaRPr lang="en-US" sz="3600">
              <a:latin typeface="Arial"/>
              <a:cs typeface="Arial"/>
            </a:endParaRPr>
          </a:p>
        </p:txBody>
      </p:sp>
      <p:sp>
        <p:nvSpPr>
          <p:cNvPr id="42"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Group">
            <a:extLst>
              <a:ext uri="{FF2B5EF4-FFF2-40B4-BE49-F238E27FC236}">
                <a16:creationId xmlns:a16="http://schemas.microsoft.com/office/drawing/2014/main" id="{7E39EBDE-AAC9-043A-DAB8-23B3CD0E94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
        <p:nvSpPr>
          <p:cNvPr id="4" name="Slide Number Placeholder 3">
            <a:extLst>
              <a:ext uri="{FF2B5EF4-FFF2-40B4-BE49-F238E27FC236}">
                <a16:creationId xmlns:a16="http://schemas.microsoft.com/office/drawing/2014/main" id="{F7AA3213-5C18-E21F-53C4-BDC8AD56EF0D}"/>
              </a:ext>
            </a:extLst>
          </p:cNvPr>
          <p:cNvSpPr>
            <a:spLocks noGrp="1"/>
          </p:cNvSpPr>
          <p:nvPr>
            <p:ph type="sldNum" sz="quarter" idx="12"/>
          </p:nvPr>
        </p:nvSpPr>
        <p:spPr>
          <a:xfrm>
            <a:off x="11704320" y="6459378"/>
            <a:ext cx="448056" cy="365125"/>
          </a:xfrm>
        </p:spPr>
        <p:txBody>
          <a:bodyPr>
            <a:normAutofit/>
          </a:bodyPr>
          <a:lstStyle/>
          <a:p>
            <a:pPr>
              <a:spcAft>
                <a:spcPts val="600"/>
              </a:spcAft>
            </a:pPr>
            <a:fld id="{BEED455F-700D-BA4B-B3F6-B4E03929F5E0}" type="slidenum">
              <a:rPr lang="en-US" sz="1100">
                <a:solidFill>
                  <a:srgbClr val="FFFFFF"/>
                </a:solidFill>
              </a:rPr>
              <a:pPr>
                <a:spcAft>
                  <a:spcPts val="600"/>
                </a:spcAft>
              </a:pPr>
              <a:t>4</a:t>
            </a:fld>
            <a:endParaRPr lang="en-US" sz="1100">
              <a:solidFill>
                <a:srgbClr val="FFFFFF"/>
              </a:solidFill>
            </a:endParaRPr>
          </a:p>
        </p:txBody>
      </p:sp>
    </p:spTree>
    <p:extLst>
      <p:ext uri="{BB962C8B-B14F-4D97-AF65-F5344CB8AC3E}">
        <p14:creationId xmlns:p14="http://schemas.microsoft.com/office/powerpoint/2010/main" val="414522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41615-5CD0-75E3-B5F9-B042710281EC}"/>
              </a:ext>
            </a:extLst>
          </p:cNvPr>
          <p:cNvSpPr>
            <a:spLocks noGrp="1"/>
          </p:cNvSpPr>
          <p:nvPr>
            <p:ph type="title"/>
          </p:nvPr>
        </p:nvSpPr>
        <p:spPr>
          <a:xfrm>
            <a:off x="970249" y="336414"/>
            <a:ext cx="5323715" cy="1642970"/>
          </a:xfrm>
        </p:spPr>
        <p:txBody>
          <a:bodyPr anchor="b">
            <a:normAutofit fontScale="90000"/>
          </a:bodyPr>
          <a:lstStyle/>
          <a:p>
            <a:r>
              <a:rPr lang="en-US" sz="4000" dirty="0">
                <a:latin typeface="Arial"/>
                <a:cs typeface="Arial"/>
              </a:rPr>
              <a:t>GPMS Data Entry Issues impacting Service Level </a:t>
            </a:r>
            <a:endParaRPr lang="en-US" sz="4000" dirty="0"/>
          </a:p>
        </p:txBody>
      </p:sp>
      <p:sp>
        <p:nvSpPr>
          <p:cNvPr id="3" name="Content Placeholder 2">
            <a:extLst>
              <a:ext uri="{FF2B5EF4-FFF2-40B4-BE49-F238E27FC236}">
                <a16:creationId xmlns:a16="http://schemas.microsoft.com/office/drawing/2014/main" id="{046D1125-74DC-800F-0B97-EFA298BCF5AA}"/>
              </a:ext>
            </a:extLst>
          </p:cNvPr>
          <p:cNvSpPr>
            <a:spLocks noGrp="1"/>
          </p:cNvSpPr>
          <p:nvPr>
            <p:ph idx="1"/>
          </p:nvPr>
        </p:nvSpPr>
        <p:spPr>
          <a:xfrm>
            <a:off x="739893" y="2315798"/>
            <a:ext cx="6115956" cy="4664056"/>
          </a:xfrm>
        </p:spPr>
        <p:txBody>
          <a:bodyPr vert="horz" lIns="91440" tIns="45720" rIns="91440" bIns="45720" rtlCol="0" anchor="t">
            <a:noAutofit/>
          </a:bodyPr>
          <a:lstStyle/>
          <a:p>
            <a:r>
              <a:rPr lang="en-US" sz="2000" dirty="0">
                <a:latin typeface="Arial"/>
                <a:cs typeface="Arial"/>
              </a:rPr>
              <a:t>Pending:  Data entry is incomplete and/or eligibility determination is not entered.</a:t>
            </a:r>
          </a:p>
          <a:p>
            <a:r>
              <a:rPr lang="en-US" sz="2000" dirty="0">
                <a:latin typeface="Arial"/>
                <a:cs typeface="Arial"/>
              </a:rPr>
              <a:t>Pending Eligibility approval: An Eligibility Approval by a supervisor has not been entered in GPMS.</a:t>
            </a:r>
          </a:p>
          <a:p>
            <a:r>
              <a:rPr lang="en-US" sz="2000" dirty="0">
                <a:latin typeface="Arial"/>
                <a:cs typeface="Arial"/>
              </a:rPr>
              <a:t>Eligible: Eligibility Determination is complete but no Community </a:t>
            </a:r>
            <a:r>
              <a:rPr lang="en-US" sz="2000" dirty="0" err="1">
                <a:latin typeface="Arial"/>
                <a:cs typeface="Arial"/>
              </a:rPr>
              <a:t>SErvice</a:t>
            </a:r>
            <a:r>
              <a:rPr lang="en-US" sz="2000" dirty="0">
                <a:latin typeface="Arial"/>
                <a:cs typeface="Arial"/>
              </a:rPr>
              <a:t> Assignment has been entered</a:t>
            </a:r>
          </a:p>
          <a:p>
            <a:r>
              <a:rPr lang="en-US" sz="2000" dirty="0">
                <a:latin typeface="Arial"/>
                <a:cs typeface="Arial"/>
              </a:rPr>
              <a:t>Job Seekers in these statuses will not count towards any of your performance goals</a:t>
            </a:r>
          </a:p>
          <a:p>
            <a:r>
              <a:rPr lang="en-US" sz="2000" dirty="0">
                <a:latin typeface="Arial"/>
                <a:cs typeface="Arial"/>
              </a:rPr>
              <a:t>Action must be taken to correct or complete data entry.</a:t>
            </a:r>
          </a:p>
          <a:p>
            <a:endParaRPr lang="en-US" sz="2000" dirty="0">
              <a:latin typeface="Arial"/>
              <a:cs typeface="Arial"/>
            </a:endParaRPr>
          </a:p>
        </p:txBody>
      </p:sp>
      <p:sp>
        <p:nvSpPr>
          <p:cNvPr id="42"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Group">
            <a:extLst>
              <a:ext uri="{FF2B5EF4-FFF2-40B4-BE49-F238E27FC236}">
                <a16:creationId xmlns:a16="http://schemas.microsoft.com/office/drawing/2014/main" id="{7E39EBDE-AAC9-043A-DAB8-23B3CD0E94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
        <p:nvSpPr>
          <p:cNvPr id="4" name="Slide Number Placeholder 3">
            <a:extLst>
              <a:ext uri="{FF2B5EF4-FFF2-40B4-BE49-F238E27FC236}">
                <a16:creationId xmlns:a16="http://schemas.microsoft.com/office/drawing/2014/main" id="{F7AA3213-5C18-E21F-53C4-BDC8AD56EF0D}"/>
              </a:ext>
            </a:extLst>
          </p:cNvPr>
          <p:cNvSpPr>
            <a:spLocks noGrp="1"/>
          </p:cNvSpPr>
          <p:nvPr>
            <p:ph type="sldNum" sz="quarter" idx="12"/>
          </p:nvPr>
        </p:nvSpPr>
        <p:spPr>
          <a:xfrm>
            <a:off x="11704320" y="6459378"/>
            <a:ext cx="448056" cy="365125"/>
          </a:xfrm>
        </p:spPr>
        <p:txBody>
          <a:bodyPr>
            <a:normAutofit/>
          </a:bodyPr>
          <a:lstStyle/>
          <a:p>
            <a:pPr>
              <a:spcAft>
                <a:spcPts val="600"/>
              </a:spcAft>
            </a:pPr>
            <a:fld id="{BEED455F-700D-BA4B-B3F6-B4E03929F5E0}" type="slidenum">
              <a:rPr lang="en-US" sz="1100">
                <a:solidFill>
                  <a:srgbClr val="FFFFFF"/>
                </a:solidFill>
              </a:rPr>
              <a:pPr>
                <a:spcAft>
                  <a:spcPts val="600"/>
                </a:spcAft>
              </a:pPr>
              <a:t>5</a:t>
            </a:fld>
            <a:endParaRPr lang="en-US" sz="1100">
              <a:solidFill>
                <a:srgbClr val="FFFFFF"/>
              </a:solidFill>
            </a:endParaRPr>
          </a:p>
        </p:txBody>
      </p:sp>
    </p:spTree>
    <p:extLst>
      <p:ext uri="{BB962C8B-B14F-4D97-AF65-F5344CB8AC3E}">
        <p14:creationId xmlns:p14="http://schemas.microsoft.com/office/powerpoint/2010/main" val="1859240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41615-5CD0-75E3-B5F9-B042710281EC}"/>
              </a:ext>
            </a:extLst>
          </p:cNvPr>
          <p:cNvSpPr>
            <a:spLocks noGrp="1"/>
          </p:cNvSpPr>
          <p:nvPr>
            <p:ph type="title"/>
          </p:nvPr>
        </p:nvSpPr>
        <p:spPr>
          <a:xfrm>
            <a:off x="1054916" y="-415003"/>
            <a:ext cx="5323715" cy="1642970"/>
          </a:xfrm>
        </p:spPr>
        <p:txBody>
          <a:bodyPr anchor="b">
            <a:normAutofit/>
          </a:bodyPr>
          <a:lstStyle/>
          <a:p>
            <a:r>
              <a:rPr lang="en-US" sz="4000" dirty="0">
                <a:latin typeface="Arial"/>
                <a:cs typeface="Arial"/>
              </a:rPr>
              <a:t>Goal</a:t>
            </a:r>
            <a:endParaRPr lang="en-US" sz="4000" dirty="0"/>
          </a:p>
        </p:txBody>
      </p:sp>
      <p:sp>
        <p:nvSpPr>
          <p:cNvPr id="3" name="Content Placeholder 2">
            <a:extLst>
              <a:ext uri="{FF2B5EF4-FFF2-40B4-BE49-F238E27FC236}">
                <a16:creationId xmlns:a16="http://schemas.microsoft.com/office/drawing/2014/main" id="{046D1125-74DC-800F-0B97-EFA298BCF5AA}"/>
              </a:ext>
            </a:extLst>
          </p:cNvPr>
          <p:cNvSpPr>
            <a:spLocks noGrp="1"/>
          </p:cNvSpPr>
          <p:nvPr>
            <p:ph idx="1"/>
          </p:nvPr>
        </p:nvSpPr>
        <p:spPr>
          <a:xfrm>
            <a:off x="1063442" y="1302178"/>
            <a:ext cx="6115956" cy="4664056"/>
          </a:xfrm>
        </p:spPr>
        <p:txBody>
          <a:bodyPr vert="horz" lIns="91440" tIns="45720" rIns="91440" bIns="45720" rtlCol="0" anchor="t">
            <a:noAutofit/>
          </a:bodyPr>
          <a:lstStyle/>
          <a:p>
            <a:endParaRPr lang="en-US" sz="2000" dirty="0">
              <a:latin typeface="Arial"/>
              <a:cs typeface="Arial"/>
            </a:endParaRPr>
          </a:p>
          <a:p>
            <a:endParaRPr lang="en-US" sz="2000" dirty="0">
              <a:latin typeface="Arial"/>
              <a:cs typeface="Arial"/>
            </a:endParaRPr>
          </a:p>
          <a:p>
            <a:endParaRPr lang="en-US" sz="2000" dirty="0">
              <a:latin typeface="Arial"/>
              <a:cs typeface="Arial"/>
            </a:endParaRPr>
          </a:p>
          <a:p>
            <a:r>
              <a:rPr lang="en-US" sz="2000" dirty="0">
                <a:latin typeface="Arial"/>
                <a:cs typeface="Arial"/>
              </a:rPr>
              <a:t>Active: Case Status is updated to Active after Eligibility has been approved by the Case Supervisor, the Program Orientation Date has been added, and an Assignment has been added, meaning the Case has been assigned to a Host Agency for a Community Service Assignment. </a:t>
            </a:r>
          </a:p>
          <a:p>
            <a:endParaRPr lang="en-US" sz="2000" dirty="0">
              <a:latin typeface="Arial"/>
              <a:cs typeface="Arial"/>
            </a:endParaRPr>
          </a:p>
        </p:txBody>
      </p:sp>
      <p:sp>
        <p:nvSpPr>
          <p:cNvPr id="42"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Group">
            <a:extLst>
              <a:ext uri="{FF2B5EF4-FFF2-40B4-BE49-F238E27FC236}">
                <a16:creationId xmlns:a16="http://schemas.microsoft.com/office/drawing/2014/main" id="{7E39EBDE-AAC9-043A-DAB8-23B3CD0E94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
        <p:nvSpPr>
          <p:cNvPr id="4" name="Slide Number Placeholder 3">
            <a:extLst>
              <a:ext uri="{FF2B5EF4-FFF2-40B4-BE49-F238E27FC236}">
                <a16:creationId xmlns:a16="http://schemas.microsoft.com/office/drawing/2014/main" id="{F7AA3213-5C18-E21F-53C4-BDC8AD56EF0D}"/>
              </a:ext>
            </a:extLst>
          </p:cNvPr>
          <p:cNvSpPr>
            <a:spLocks noGrp="1"/>
          </p:cNvSpPr>
          <p:nvPr>
            <p:ph type="sldNum" sz="quarter" idx="12"/>
          </p:nvPr>
        </p:nvSpPr>
        <p:spPr>
          <a:xfrm>
            <a:off x="11704320" y="6459378"/>
            <a:ext cx="448056" cy="365125"/>
          </a:xfrm>
        </p:spPr>
        <p:txBody>
          <a:bodyPr>
            <a:normAutofit/>
          </a:bodyPr>
          <a:lstStyle/>
          <a:p>
            <a:pPr>
              <a:spcAft>
                <a:spcPts val="600"/>
              </a:spcAft>
            </a:pPr>
            <a:fld id="{BEED455F-700D-BA4B-B3F6-B4E03929F5E0}" type="slidenum">
              <a:rPr lang="en-US" sz="1100">
                <a:solidFill>
                  <a:srgbClr val="FFFFFF"/>
                </a:solidFill>
              </a:rPr>
              <a:pPr>
                <a:spcAft>
                  <a:spcPts val="600"/>
                </a:spcAft>
              </a:pPr>
              <a:t>6</a:t>
            </a:fld>
            <a:endParaRPr lang="en-US" sz="1100">
              <a:solidFill>
                <a:srgbClr val="FFFFFF"/>
              </a:solidFill>
            </a:endParaRPr>
          </a:p>
        </p:txBody>
      </p:sp>
    </p:spTree>
    <p:extLst>
      <p:ext uri="{BB962C8B-B14F-4D97-AF65-F5344CB8AC3E}">
        <p14:creationId xmlns:p14="http://schemas.microsoft.com/office/powerpoint/2010/main" val="384525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22E0B-7162-4F0A-8491-E5B5D1D3249B}"/>
              </a:ext>
            </a:extLst>
          </p:cNvPr>
          <p:cNvSpPr>
            <a:spLocks noGrp="1"/>
          </p:cNvSpPr>
          <p:nvPr>
            <p:ph type="sldNum" sz="quarter" idx="12"/>
          </p:nvPr>
        </p:nvSpPr>
        <p:spPr/>
        <p:txBody>
          <a:bodyPr/>
          <a:lstStyle/>
          <a:p>
            <a:fld id="{7E6301CB-089A-4061-8BBB-88783F2240A8}" type="slidenum">
              <a:rPr lang="en-US" smtClean="0"/>
              <a:pPr/>
              <a:t>7</a:t>
            </a:fld>
            <a:endParaRPr lang="en-US"/>
          </a:p>
        </p:txBody>
      </p:sp>
      <p:sp>
        <p:nvSpPr>
          <p:cNvPr id="5" name="Text Placeholder 4">
            <a:extLst>
              <a:ext uri="{FF2B5EF4-FFF2-40B4-BE49-F238E27FC236}">
                <a16:creationId xmlns:a16="http://schemas.microsoft.com/office/drawing/2014/main" id="{D2CBEE72-C1B4-4DC0-9505-78F0E592BE12}"/>
              </a:ext>
            </a:extLst>
          </p:cNvPr>
          <p:cNvSpPr>
            <a:spLocks noGrp="1"/>
          </p:cNvSpPr>
          <p:nvPr>
            <p:ph type="body" sz="quarter" idx="14"/>
          </p:nvPr>
        </p:nvSpPr>
        <p:spPr/>
        <p:txBody>
          <a:bodyPr/>
          <a:lstStyle/>
          <a:p>
            <a:r>
              <a:rPr lang="en-US">
                <a:latin typeface="Arial"/>
                <a:cs typeface="Arial"/>
              </a:rPr>
              <a:t>Thank you!</a:t>
            </a:r>
          </a:p>
          <a:p>
            <a:r>
              <a:rPr lang="en-US">
                <a:latin typeface="Arial"/>
                <a:cs typeface="Arial"/>
              </a:rPr>
              <a:t>Questions?</a:t>
            </a:r>
            <a:endParaRPr lang="en-US"/>
          </a:p>
        </p:txBody>
      </p:sp>
    </p:spTree>
    <p:extLst>
      <p:ext uri="{BB962C8B-B14F-4D97-AF65-F5344CB8AC3E}">
        <p14:creationId xmlns:p14="http://schemas.microsoft.com/office/powerpoint/2010/main" val="2640716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d46c058-239c-49e6-9ab3-aff88b77444e">
      <UserInfo>
        <DisplayName>Sue Chapman</DisplayName>
        <AccountId>75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D903CAE8AD3045BF89F398D17719BB" ma:contentTypeVersion="14" ma:contentTypeDescription="Create a new document." ma:contentTypeScope="" ma:versionID="a1caddc40021cf14a909be36b06962d1">
  <xsd:schema xmlns:xsd="http://www.w3.org/2001/XMLSchema" xmlns:xs="http://www.w3.org/2001/XMLSchema" xmlns:p="http://schemas.microsoft.com/office/2006/metadata/properties" xmlns:ns2="195da388-4f1f-499a-b8f1-0cc267dad8f1" xmlns:ns3="8d46c058-239c-49e6-9ab3-aff88b77444e" targetNamespace="http://schemas.microsoft.com/office/2006/metadata/properties" ma:root="true" ma:fieldsID="ea91ef673c082b52e679b83d06f7a176" ns2:_="" ns3:_="">
    <xsd:import namespace="195da388-4f1f-499a-b8f1-0cc267dad8f1"/>
    <xsd:import namespace="8d46c058-239c-49e6-9ab3-aff88b7744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a388-4f1f-499a-b8f1-0cc267dad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6c058-239c-49e6-9ab3-aff88b7744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BA6E91-65B3-4DF6-9F73-12BECB7C1052}">
  <ds:schemaRefs>
    <ds:schemaRef ds:uri="http://schemas.microsoft.com/sharepoint/v3/contenttype/forms"/>
  </ds:schemaRefs>
</ds:datastoreItem>
</file>

<file path=customXml/itemProps2.xml><?xml version="1.0" encoding="utf-8"?>
<ds:datastoreItem xmlns:ds="http://schemas.openxmlformats.org/officeDocument/2006/customXml" ds:itemID="{75672956-F75E-4434-B936-527CFA71065F}">
  <ds:schemaRefs>
    <ds:schemaRef ds:uri="195da388-4f1f-499a-b8f1-0cc267dad8f1"/>
    <ds:schemaRef ds:uri="8d46c058-239c-49e6-9ab3-aff88b7744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687D0A7-76E4-48BF-8EC6-BAFE2BF364FB}">
  <ds:schemaRefs>
    <ds:schemaRef ds:uri="195da388-4f1f-499a-b8f1-0cc267dad8f1"/>
    <ds:schemaRef ds:uri="8d46c058-239c-49e6-9ab3-aff88b7744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TotalTime>
  <Words>248</Words>
  <Application>Microsoft Office PowerPoint</Application>
  <PresentationFormat>Widescreen</PresentationFormat>
  <Paragraphs>46</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Service Level Goal </vt:lpstr>
      <vt:lpstr>Service Level</vt:lpstr>
      <vt:lpstr>Service Level</vt:lpstr>
      <vt:lpstr>Service Level Tips</vt:lpstr>
      <vt:lpstr>GPMS Data Entry Issues impacting Service Level </vt:lpstr>
      <vt:lpstr>Goal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Lexi Timoll</dc:creator>
  <cp:lastModifiedBy>Sue Chapman</cp:lastModifiedBy>
  <cp:revision>36</cp:revision>
  <cp:lastPrinted>2021-11-15T17:43:38Z</cp:lastPrinted>
  <dcterms:created xsi:type="dcterms:W3CDTF">2019-04-11T15:35:16Z</dcterms:created>
  <dcterms:modified xsi:type="dcterms:W3CDTF">2024-12-04T22:10:59Z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0x010100F1D903CAE8AD3045BF89F398D17719BB</vt:lpwstr>
  </property>
</Properties>
</file>