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5" r:id="rId4"/>
  </p:sldMasterIdLst>
  <p:notesMasterIdLst>
    <p:notesMasterId r:id="rId28"/>
  </p:notesMasterIdLst>
  <p:sldIdLst>
    <p:sldId id="348" r:id="rId5"/>
    <p:sldId id="349" r:id="rId6"/>
    <p:sldId id="312" r:id="rId7"/>
    <p:sldId id="313" r:id="rId8"/>
    <p:sldId id="268" r:id="rId9"/>
    <p:sldId id="284" r:id="rId10"/>
    <p:sldId id="318" r:id="rId11"/>
    <p:sldId id="320" r:id="rId12"/>
    <p:sldId id="272" r:id="rId13"/>
    <p:sldId id="301" r:id="rId14"/>
    <p:sldId id="343" r:id="rId15"/>
    <p:sldId id="321" r:id="rId16"/>
    <p:sldId id="323" r:id="rId17"/>
    <p:sldId id="322" r:id="rId18"/>
    <p:sldId id="303" r:id="rId19"/>
    <p:sldId id="351" r:id="rId20"/>
    <p:sldId id="295" r:id="rId21"/>
    <p:sldId id="335" r:id="rId22"/>
    <p:sldId id="345" r:id="rId23"/>
    <p:sldId id="297" r:id="rId24"/>
    <p:sldId id="298" r:id="rId25"/>
    <p:sldId id="336" r:id="rId26"/>
    <p:sldId id="352"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A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7B5B2-CEC4-0215-5B52-F716550C6A57}" v="2" dt="2024-06-13T16:23:48.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72" autoAdjust="0"/>
  </p:normalViewPr>
  <p:slideViewPr>
    <p:cSldViewPr snapToGrid="0">
      <p:cViewPr varScale="1">
        <p:scale>
          <a:sx n="100" d="100"/>
          <a:sy n="100" d="100"/>
        </p:scale>
        <p:origin x="954" y="84"/>
      </p:cViewPr>
      <p:guideLst/>
    </p:cSldViewPr>
  </p:slideViewPr>
  <p:notesTextViewPr>
    <p:cViewPr>
      <p:scale>
        <a:sx n="1" d="1"/>
        <a:sy n="1" d="1"/>
      </p:scale>
      <p:origin x="0" y="0"/>
    </p:cViewPr>
  </p:notesTextViewPr>
  <p:notesViewPr>
    <p:cSldViewPr snapToGrid="0">
      <p:cViewPr varScale="1">
        <p:scale>
          <a:sx n="50" d="100"/>
          <a:sy n="50" d="100"/>
        </p:scale>
        <p:origin x="2684"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55D983-0929-4A2D-B20D-92904A9D76AB}" type="datetimeFigureOut">
              <a:rPr lang="en-US" smtClean="0"/>
              <a:t>6/13/2024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8DA9E0-47F4-4288-B2DD-B144B89A47DE}" type="slidenum">
              <a:rPr lang="en-US" smtClean="0"/>
              <a:t>‹#›</a:t>
            </a:fld>
            <a:endParaRPr lang="en-US"/>
          </a:p>
        </p:txBody>
      </p:sp>
    </p:spTree>
    <p:extLst>
      <p:ext uri="{BB962C8B-B14F-4D97-AF65-F5344CB8AC3E}">
        <p14:creationId xmlns:p14="http://schemas.microsoft.com/office/powerpoint/2010/main" val="93519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8DA9E0-47F4-4288-B2DD-B144B89A47DE}" type="slidenum">
              <a:rPr lang="en-US" smtClean="0"/>
              <a:t>1</a:t>
            </a:fld>
            <a:endParaRPr lang="en-US"/>
          </a:p>
        </p:txBody>
      </p:sp>
    </p:spTree>
    <p:extLst>
      <p:ext uri="{BB962C8B-B14F-4D97-AF65-F5344CB8AC3E}">
        <p14:creationId xmlns:p14="http://schemas.microsoft.com/office/powerpoint/2010/main" val="3970545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To get all the earnings from 2</a:t>
            </a:r>
            <a:r>
              <a:rPr lang="en-US" baseline="30000" dirty="0"/>
              <a:t>nd</a:t>
            </a:r>
            <a:r>
              <a:rPr lang="en-US" dirty="0"/>
              <a:t> quarter after exit, </a:t>
            </a:r>
            <a:r>
              <a:rPr lang="en-US" u="sng" dirty="0"/>
              <a:t>that quarter has to have ended</a:t>
            </a:r>
            <a:r>
              <a:rPr lang="en-US" dirty="0"/>
              <a:t>, so this FU for earnings the 2</a:t>
            </a:r>
            <a:r>
              <a:rPr lang="en-US" baseline="30000" dirty="0"/>
              <a:t>nd</a:t>
            </a:r>
            <a:r>
              <a:rPr lang="en-US" dirty="0"/>
              <a:t> quarter after exit  must be done in the 3</a:t>
            </a:r>
            <a:r>
              <a:rPr lang="en-US" baseline="30000" dirty="0"/>
              <a:t>rd</a:t>
            </a:r>
            <a:r>
              <a:rPr lang="en-US" dirty="0"/>
              <a:t> Q after exit.</a:t>
            </a:r>
          </a:p>
          <a:p>
            <a:pPr marL="174708" indent="-174708">
              <a:buFont typeface="Arial" panose="020B0604020202020204" pitchFamily="34" charset="0"/>
              <a:buChar char="•"/>
            </a:pPr>
            <a:r>
              <a:rPr lang="en-US" dirty="0"/>
              <a:t>This might include more than one job.</a:t>
            </a:r>
          </a:p>
          <a:p>
            <a:pPr marL="174708" indent="-174708">
              <a:buFont typeface="Arial" panose="020B0604020202020204" pitchFamily="34" charset="0"/>
              <a:buChar char="•"/>
            </a:pPr>
            <a:endParaRPr lang="en-US" dirty="0"/>
          </a:p>
          <a:p>
            <a:r>
              <a:rPr lang="en-US" dirty="0"/>
              <a:t>May be more efficient to go through the employer, </a:t>
            </a:r>
            <a:r>
              <a:rPr lang="en-US" u="sng" dirty="0"/>
              <a:t>especially if you set the stage with them</a:t>
            </a:r>
            <a:r>
              <a:rPr lang="en-US" dirty="0"/>
              <a:t>. It can be tough to get total gross earnings from the job seeker, </a:t>
            </a:r>
            <a:r>
              <a:rPr lang="en-US" dirty="0" err="1"/>
              <a:t>bc</a:t>
            </a:r>
            <a:r>
              <a:rPr lang="en-US" dirty="0"/>
              <a:t> you need documentation of the actual gross amount. Setting the stage means letting them know in advance that DOL requires collecting this information, so you will be contacting them for it in the coming months.</a:t>
            </a:r>
          </a:p>
          <a:p>
            <a:endParaRPr lang="en-US" dirty="0"/>
          </a:p>
          <a:p>
            <a:endParaRPr lang="en-US" dirty="0"/>
          </a:p>
        </p:txBody>
      </p:sp>
      <p:sp>
        <p:nvSpPr>
          <p:cNvPr id="4" name="Slide Number Placeholder 3"/>
          <p:cNvSpPr>
            <a:spLocks noGrp="1"/>
          </p:cNvSpPr>
          <p:nvPr>
            <p:ph type="sldNum" sz="quarter" idx="10"/>
          </p:nvPr>
        </p:nvSpPr>
        <p:spPr/>
        <p:txBody>
          <a:bodyPr/>
          <a:lstStyle/>
          <a:p>
            <a:fld id="{98F4FEEF-2ED9-4A51-9624-1739F77E8AEC}" type="slidenum">
              <a:rPr lang="en-US" smtClean="0"/>
              <a:t>10</a:t>
            </a:fld>
            <a:endParaRPr lang="en-US"/>
          </a:p>
        </p:txBody>
      </p:sp>
    </p:spTree>
    <p:extLst>
      <p:ext uri="{BB962C8B-B14F-4D97-AF65-F5344CB8AC3E}">
        <p14:creationId xmlns:p14="http://schemas.microsoft.com/office/powerpoint/2010/main" val="7054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4708" indent="-174708">
              <a:buFont typeface="Arial" panose="020B0604020202020204" pitchFamily="34" charset="0"/>
              <a:buChar char="•"/>
            </a:pPr>
            <a:r>
              <a:rPr lang="en-US" dirty="0"/>
              <a:t>Ensuring participants are getting meaningful, in-demand training at their CSA will help them land a good job that is likely to pay more and last longer.</a:t>
            </a:r>
          </a:p>
          <a:p>
            <a:pPr marL="174708" indent="-174708">
              <a:buFont typeface="Arial" panose="020B0604020202020204" pitchFamily="34" charset="0"/>
              <a:buChar char="•"/>
            </a:pPr>
            <a:r>
              <a:rPr lang="en-US" dirty="0"/>
              <a:t>Read bullet 2</a:t>
            </a:r>
          </a:p>
          <a:p>
            <a:pPr marL="174708" indent="-174708">
              <a:buFont typeface="Arial" panose="020B0604020202020204" pitchFamily="34" charset="0"/>
              <a:buChar char="•"/>
            </a:pPr>
            <a:r>
              <a:rPr lang="en-US" dirty="0"/>
              <a:t>The better they are at job search, job applications and job interviews, the more likely they are to land a better job.</a:t>
            </a:r>
          </a:p>
          <a:p>
            <a:pPr marL="174708" indent="-174708">
              <a:buFont typeface="Arial" panose="020B0604020202020204" pitchFamily="34" charset="0"/>
              <a:buChar char="•"/>
            </a:pPr>
            <a:r>
              <a:rPr lang="en-US" dirty="0"/>
              <a:t>Stay in contact with phone calls, cards, emails. </a:t>
            </a:r>
          </a:p>
          <a:p>
            <a:pPr marL="174708" indent="-174708" defTabSz="931774">
              <a:buFont typeface="Arial" panose="020B0604020202020204" pitchFamily="34" charset="0"/>
              <a:buChar char="•"/>
              <a:defRPr/>
            </a:pPr>
            <a:r>
              <a:rPr lang="en-US" dirty="0"/>
              <a:t>To boost median earnings, we want UE participants to stay employed – that may take some effort on our part – Try to build a relationship with the employer and help smooth over any challenges that may arise. </a:t>
            </a:r>
            <a:r>
              <a:rPr lang="en-US" dirty="0">
                <a:latin typeface="Calibri"/>
                <a:cs typeface="Calibri"/>
              </a:rPr>
              <a:t>In addition, you want to do what you can even after exit to help participants without jobs land and keep well-paying jobs.</a:t>
            </a:r>
            <a:endParaRPr lang="en-US" dirty="0"/>
          </a:p>
          <a:p>
            <a:pPr marL="174708" indent="-174708">
              <a:buFont typeface="Arial" panose="020B0604020202020204" pitchFamily="34" charset="0"/>
              <a:buChar char="•"/>
            </a:pPr>
            <a:r>
              <a:rPr lang="en-US" dirty="0"/>
              <a:t>In my experience conducting follow ups for some of our projects I’ve had better luck getting total gross earnings from the employer rather than the participants.  </a:t>
            </a:r>
          </a:p>
          <a:p>
            <a:pPr marL="174708" indent="-174708" defTabSz="931774">
              <a:buFont typeface="Arial" panose="020B0604020202020204" pitchFamily="34" charset="0"/>
              <a:buChar char="•"/>
            </a:pPr>
            <a:r>
              <a:rPr lang="en-US" dirty="0"/>
              <a:t>We have some sample follow up letters to send to employers—they are on our website. If you have a letter you want to use you may want to run it by your PO. Letter is official, drops “DOL”</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98F4FEEF-2ED9-4A51-9624-1739F77E8AEC}" type="slidenum">
              <a:rPr lang="en-US" smtClean="0"/>
              <a:t>11</a:t>
            </a:fld>
            <a:endParaRPr lang="en-US"/>
          </a:p>
        </p:txBody>
      </p:sp>
    </p:spTree>
    <p:extLst>
      <p:ext uri="{BB962C8B-B14F-4D97-AF65-F5344CB8AC3E}">
        <p14:creationId xmlns:p14="http://schemas.microsoft.com/office/powerpoint/2010/main" val="106593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1537" indent="-481537">
              <a:buClr>
                <a:schemeClr val="tx2"/>
              </a:buClr>
              <a:buFont typeface="Wingdings" panose="05000000000000000000" pitchFamily="2" charset="2"/>
              <a:buChar char="§"/>
            </a:pPr>
            <a:endParaRPr lang="en-US">
              <a:solidFill>
                <a:srgbClr val="000514"/>
              </a:solidFill>
            </a:endParaRPr>
          </a:p>
          <a:p>
            <a:pPr>
              <a:buClr>
                <a:schemeClr val="tx2"/>
              </a:buClr>
            </a:pPr>
            <a:endParaRPr lang="en-US">
              <a:solidFill>
                <a:srgbClr val="000514"/>
              </a:solidFill>
            </a:endParaRP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9896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formula in fraction form shows how this is calculated, just like the calculation for Q2 Employment Rate </a:t>
            </a:r>
          </a:p>
          <a:p>
            <a:endParaRPr lang="en-US" dirty="0"/>
          </a:p>
          <a:p>
            <a:r>
              <a:rPr lang="en-US" dirty="0"/>
              <a:t>We are again following up with all job seekers who exit (except those that are excluded exits) to find out if they are working in the 4</a:t>
            </a:r>
            <a:r>
              <a:rPr lang="en-US" baseline="30000" dirty="0"/>
              <a:t>th</a:t>
            </a:r>
            <a:r>
              <a:rPr lang="en-US" dirty="0"/>
              <a:t> quarter after exit. So you are recontacting those you contacted in FU1 who did not have a job at that time, as well as successful FU2s.</a:t>
            </a:r>
          </a:p>
        </p:txBody>
      </p:sp>
      <p:sp>
        <p:nvSpPr>
          <p:cNvPr id="4" name="Slide Number Placeholder 3"/>
          <p:cNvSpPr>
            <a:spLocks noGrp="1"/>
          </p:cNvSpPr>
          <p:nvPr>
            <p:ph type="sldNum" sz="quarter" idx="10"/>
          </p:nvPr>
        </p:nvSpPr>
        <p:spPr/>
        <p:txBody>
          <a:bodyPr/>
          <a:lstStyle/>
          <a:p>
            <a:fld id="{98F4FEEF-2ED9-4A51-9624-1739F77E8AEC}" type="slidenum">
              <a:rPr lang="en-US" smtClean="0"/>
              <a:t>13</a:t>
            </a:fld>
            <a:endParaRPr lang="en-US"/>
          </a:p>
        </p:txBody>
      </p:sp>
    </p:spTree>
    <p:extLst>
      <p:ext uri="{BB962C8B-B14F-4D97-AF65-F5344CB8AC3E}">
        <p14:creationId xmlns:p14="http://schemas.microsoft.com/office/powerpoint/2010/main" val="80039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if they are not working at the beginning of the 4</a:t>
            </a:r>
            <a:r>
              <a:rPr lang="en-US" baseline="30000" dirty="0"/>
              <a:t>th</a:t>
            </a:r>
            <a:r>
              <a:rPr lang="en-US" dirty="0"/>
              <a:t> quarter when you follow up, please work with them to obtain employment, so you get a positive outcome.  </a:t>
            </a:r>
          </a:p>
          <a:p>
            <a:r>
              <a:rPr lang="en-US" dirty="0"/>
              <a:t>Don’t enter NO into GPMS right away, keep supporting them and hopefully by the end of the quarter they will have found employment. </a:t>
            </a:r>
          </a:p>
          <a:p>
            <a:r>
              <a:rPr lang="en-US" dirty="0"/>
              <a:t>Even one day of work in this timeframe will count</a:t>
            </a:r>
          </a:p>
          <a:p>
            <a:endParaRPr lang="en-US" dirty="0"/>
          </a:p>
        </p:txBody>
      </p:sp>
      <p:sp>
        <p:nvSpPr>
          <p:cNvPr id="4" name="Slide Number Placeholder 3"/>
          <p:cNvSpPr>
            <a:spLocks noGrp="1"/>
          </p:cNvSpPr>
          <p:nvPr>
            <p:ph type="sldNum" sz="quarter" idx="10"/>
          </p:nvPr>
        </p:nvSpPr>
        <p:spPr/>
        <p:txBody>
          <a:bodyPr/>
          <a:lstStyle/>
          <a:p>
            <a:fld id="{98F4FEEF-2ED9-4A51-9624-1739F77E8AEC}" type="slidenum">
              <a:rPr lang="en-US" smtClean="0"/>
              <a:t>14</a:t>
            </a:fld>
            <a:endParaRPr lang="en-US"/>
          </a:p>
        </p:txBody>
      </p:sp>
    </p:spTree>
    <p:extLst>
      <p:ext uri="{BB962C8B-B14F-4D97-AF65-F5344CB8AC3E}">
        <p14:creationId xmlns:p14="http://schemas.microsoft.com/office/powerpoint/2010/main" val="3836906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highlight>
                  <a:srgbClr val="FFFF00"/>
                </a:highlight>
              </a:rPr>
              <a:t>This is the Follow up schedule specific to PY2022…. </a:t>
            </a:r>
            <a:r>
              <a:rPr lang="en-US" dirty="0"/>
              <a:t>It gives you another visual to use and shows that each quarter will have multiple follow ups.  Can adapt for future years. This is on the Partners Page.</a:t>
            </a:r>
            <a:endParaRPr lang="en-US" dirty="0">
              <a:highlight>
                <a:srgbClr val="FFFF00"/>
              </a:highlight>
            </a:endParaRPr>
          </a:p>
          <a:p>
            <a:r>
              <a:rPr lang="en-US" dirty="0">
                <a:highlight>
                  <a:srgbClr val="FFFF00"/>
                </a:highlight>
              </a:rPr>
              <a:t>The first column lists each quarter of this program year.  The next three columns list which follow ups you need to do each quarter for which exit cohorts. </a:t>
            </a:r>
          </a:p>
          <a:p>
            <a:r>
              <a:rPr lang="en-US" dirty="0">
                <a:highlight>
                  <a:srgbClr val="FFFF00"/>
                </a:highlight>
              </a:rPr>
              <a:t>For example, </a:t>
            </a:r>
          </a:p>
          <a:p>
            <a:r>
              <a:rPr lang="en-US" dirty="0">
                <a:highlight>
                  <a:srgbClr val="FFFF00"/>
                </a:highlight>
              </a:rPr>
              <a:t>We are currently in Q4  May through June, so that means you are conducting Follow-Up One for those that exited between October and December 2022. This quarter, May through June, is the second quarter after their exit quarter.  Follow up to see if they are working at any time May through June of this year. </a:t>
            </a:r>
          </a:p>
          <a:p>
            <a:endParaRPr lang="en-US" dirty="0">
              <a:highlight>
                <a:srgbClr val="FFFF00"/>
              </a:highlight>
            </a:endParaRPr>
          </a:p>
          <a:p>
            <a:r>
              <a:rPr lang="en-US" dirty="0">
                <a:highlight>
                  <a:srgbClr val="FFFF00"/>
                </a:highlight>
              </a:rPr>
              <a:t>This quarter, you also need to do Follow Up 2 (median earnings) for those that exited between July and September 2022. (Column 2). You are following up this quarter to capture their total gross earnings last quarter—the second quarter after their exit.</a:t>
            </a:r>
          </a:p>
          <a:p>
            <a:endParaRPr lang="en-US" dirty="0">
              <a:highlight>
                <a:srgbClr val="FFFF00"/>
              </a:highlight>
            </a:endParaRPr>
          </a:p>
          <a:p>
            <a:r>
              <a:rPr lang="en-US" dirty="0">
                <a:highlight>
                  <a:srgbClr val="FFFF00"/>
                </a:highlight>
              </a:rPr>
              <a:t>And Follow-Up 3: during this quarter you are following up with those that exited between April through June 2022 (a year ago) since this is the 4</a:t>
            </a:r>
            <a:r>
              <a:rPr lang="en-US" baseline="30000" dirty="0">
                <a:highlight>
                  <a:srgbClr val="FFFF00"/>
                </a:highlight>
              </a:rPr>
              <a:t>th</a:t>
            </a:r>
            <a:r>
              <a:rPr lang="en-US" dirty="0">
                <a:highlight>
                  <a:srgbClr val="FFFF00"/>
                </a:highlight>
              </a:rPr>
              <a:t> quarter after their exit to see if they have worked at all from April through June of this year. (Note that it’s the middle of the Q now, so you may need to check back. This is a chance to give some coaching re job search.)</a:t>
            </a:r>
          </a:p>
          <a:p>
            <a:endParaRPr lang="en-US" dirty="0"/>
          </a:p>
          <a:p>
            <a:r>
              <a:rPr lang="en-US" dirty="0"/>
              <a:t>I color coded this so you can see the FU path of those who exited in a given quarter, throughout the program year. (do an example)</a:t>
            </a:r>
          </a:p>
          <a:p>
            <a:endParaRPr lang="en-US" dirty="0"/>
          </a:p>
          <a:p>
            <a:r>
              <a:rPr lang="en-US" dirty="0"/>
              <a:t>Remember, you are following up on all </a:t>
            </a:r>
            <a:r>
              <a:rPr lang="en-US" dirty="0" err="1"/>
              <a:t>exiters</a:t>
            </a:r>
            <a:r>
              <a:rPr lang="en-US" dirty="0"/>
              <a:t> except those that exited with an exclusion.  Start with those who exited for employment.</a:t>
            </a:r>
          </a:p>
          <a:p>
            <a:r>
              <a:rPr lang="en-US" dirty="0"/>
              <a:t>Use the Follow Up Report in GPMS to tell you who needs which follow up when.</a:t>
            </a:r>
          </a:p>
          <a:p>
            <a:endParaRPr lang="en-US" dirty="0"/>
          </a:p>
          <a:p>
            <a:endParaRPr lang="en-US" dirty="0"/>
          </a:p>
        </p:txBody>
      </p:sp>
      <p:sp>
        <p:nvSpPr>
          <p:cNvPr id="4" name="Slide Number Placeholder 3"/>
          <p:cNvSpPr>
            <a:spLocks noGrp="1"/>
          </p:cNvSpPr>
          <p:nvPr>
            <p:ph type="sldNum" sz="quarter" idx="10"/>
          </p:nvPr>
        </p:nvSpPr>
        <p:spPr/>
        <p:txBody>
          <a:bodyPr/>
          <a:lstStyle/>
          <a:p>
            <a:fld id="{98F4FEEF-2ED9-4A51-9624-1739F77E8AEC}" type="slidenum">
              <a:rPr lang="en-US" smtClean="0"/>
              <a:t>15</a:t>
            </a:fld>
            <a:endParaRPr lang="en-US"/>
          </a:p>
        </p:txBody>
      </p:sp>
    </p:spTree>
    <p:extLst>
      <p:ext uri="{BB962C8B-B14F-4D97-AF65-F5344CB8AC3E}">
        <p14:creationId xmlns:p14="http://schemas.microsoft.com/office/powerpoint/2010/main" val="261916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buClr>
            </a:pPr>
            <a:r>
              <a:rPr lang="en-US" dirty="0">
                <a:solidFill>
                  <a:srgbClr val="000514"/>
                </a:solidFill>
              </a:rPr>
              <a:t>Here are some very important reminders about follow ups (read and elaborate)</a:t>
            </a:r>
          </a:p>
          <a:p>
            <a:pPr marL="481537" indent="-481537">
              <a:buClr>
                <a:schemeClr val="tx2"/>
              </a:buClr>
              <a:buFont typeface="Wingdings" panose="05000000000000000000" pitchFamily="2" charset="2"/>
              <a:buChar char="§"/>
            </a:pPr>
            <a:endParaRPr lang="en-US" dirty="0">
              <a:solidFill>
                <a:srgbClr val="000514"/>
              </a:solidFill>
            </a:endParaRPr>
          </a:p>
          <a:p>
            <a:pPr marL="640594" lvl="1" indent="-174708">
              <a:buClr>
                <a:schemeClr val="tx2"/>
              </a:buClr>
              <a:buFont typeface="Arial" panose="020B0604020202020204" pitchFamily="34" charset="0"/>
              <a:buChar char="•"/>
            </a:pPr>
            <a:r>
              <a:rPr lang="en-US" dirty="0">
                <a:solidFill>
                  <a:srgbClr val="000514"/>
                </a:solidFill>
              </a:rPr>
              <a:t>If there were no earnings, the validity of the claim of employment in FU 1 is questionable—if someone had a job, they must have earned wages.  Therefore, it is crucial to enter the Earnings for Follow up 2. In other words, if you don’t enter anything for Median Earnings, you lose credit for Employment Rate for Q2. </a:t>
            </a:r>
          </a:p>
          <a:p>
            <a:pPr marL="640594" lvl="1" indent="-174708">
              <a:buClr>
                <a:schemeClr val="tx2"/>
              </a:buClr>
              <a:buFont typeface="Arial" panose="020B0604020202020204" pitchFamily="34" charset="0"/>
              <a:buChar char="•"/>
            </a:pPr>
            <a:r>
              <a:rPr lang="en-US" dirty="0">
                <a:solidFill>
                  <a:srgbClr val="000514"/>
                </a:solidFill>
              </a:rPr>
              <a:t>Do not enter zero as earnings – this is incorrect and brings down our median earnings rate. Likewise, if their wage is $13.50, it will look like this is all they earned the entire quarter--this is incorrect and will bring down our median earnings.</a:t>
            </a:r>
          </a:p>
          <a:p>
            <a:pPr marL="640594" lvl="1" indent="-174708">
              <a:buClr>
                <a:schemeClr val="tx2"/>
              </a:buClr>
              <a:buFont typeface="Arial" panose="020B0604020202020204" pitchFamily="34" charset="0"/>
              <a:buChar char="•"/>
            </a:pPr>
            <a:r>
              <a:rPr lang="en-US" dirty="0">
                <a:solidFill>
                  <a:srgbClr val="000514"/>
                </a:solidFill>
              </a:rPr>
              <a:t>Multiply the wage rate times the hours per week times 13 weeks in the quarter, or the number of weeks the participant worked if employment ended.  We know this won’t pass Data Validation, but meeting this measure is more important. This is to be used as a last resort, not a short cut, and should only be used after you’ve documented your failed attempts to obtain the information from the job seeker or employer.  </a:t>
            </a:r>
          </a:p>
          <a:p>
            <a:pPr marL="640594" lvl="1" indent="-174708">
              <a:buClr>
                <a:schemeClr val="tx2"/>
              </a:buClr>
              <a:buFont typeface="Arial" panose="020B0604020202020204" pitchFamily="34" charset="0"/>
              <a:buChar char="•"/>
            </a:pPr>
            <a:r>
              <a:rPr lang="en-US" dirty="0">
                <a:solidFill>
                  <a:srgbClr val="000514"/>
                </a:solidFill>
              </a:rPr>
              <a:t>Remember the data entered in GPMS is what counts for Performance, so do QA checks.</a:t>
            </a: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51950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buClr>
                <a:schemeClr val="tx2"/>
              </a:buClr>
            </a:pPr>
            <a:endParaRPr lang="en-US" dirty="0">
              <a:solidFill>
                <a:srgbClr val="000514"/>
              </a:solidFill>
            </a:endParaRPr>
          </a:p>
          <a:p>
            <a:pPr marL="465887" lvl="1">
              <a:buClr>
                <a:schemeClr val="tx2"/>
              </a:buClr>
            </a:pPr>
            <a:endParaRPr lang="en-US" dirty="0">
              <a:solidFill>
                <a:srgbClr val="000514"/>
              </a:solidFill>
            </a:endParaRPr>
          </a:p>
          <a:p>
            <a:pPr marL="465887" lvl="1">
              <a:buClr>
                <a:schemeClr val="tx2"/>
              </a:buClr>
            </a:pPr>
            <a:endParaRPr lang="en-US" dirty="0">
              <a:solidFill>
                <a:srgbClr val="000514"/>
              </a:solidFill>
            </a:endParaRPr>
          </a:p>
          <a:p>
            <a:pPr marL="465887" lvl="1">
              <a:buClr>
                <a:schemeClr val="tx2"/>
              </a:buClr>
            </a:pPr>
            <a:endParaRPr lang="en-US" dirty="0">
              <a:solidFill>
                <a:srgbClr val="000514"/>
              </a:solidFill>
            </a:endParaRP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701650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Clr>
                <a:schemeClr val="tx2"/>
              </a:buClr>
              <a:buFont typeface="Arial" panose="020B0604020202020204" pitchFamily="34" charset="0"/>
              <a:buChar char="•"/>
            </a:pPr>
            <a:endParaRPr lang="en-US" dirty="0">
              <a:solidFill>
                <a:srgbClr val="000514"/>
              </a:solidFill>
            </a:endParaRPr>
          </a:p>
          <a:p>
            <a:pPr marL="640594" lvl="1" indent="-174708">
              <a:buClr>
                <a:schemeClr val="tx2"/>
              </a:buClr>
              <a:buFont typeface="Arial" panose="020B0604020202020204" pitchFamily="34" charset="0"/>
              <a:buChar char="•"/>
            </a:pPr>
            <a:r>
              <a:rPr lang="en-US" dirty="0">
                <a:solidFill>
                  <a:srgbClr val="000514"/>
                </a:solidFill>
              </a:rPr>
              <a:t>Good case management is essential – We will be talking about this in greater detail in another video, but meanwhile you can be thinking about the connection: Good case management establishes trusting relationships between the job seekers and staff and it makes it easier for staff to collect important job placement info during the follow up process.</a:t>
            </a:r>
          </a:p>
          <a:p>
            <a:pPr marL="640594" lvl="1" indent="-174708">
              <a:buClr>
                <a:schemeClr val="tx2"/>
              </a:buClr>
              <a:buFont typeface="Arial" panose="020B0604020202020204" pitchFamily="34" charset="0"/>
              <a:buChar char="•"/>
            </a:pPr>
            <a:endParaRPr lang="en-US" dirty="0">
              <a:solidFill>
                <a:srgbClr val="000514"/>
              </a:solidFill>
            </a:endParaRP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191719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1537" indent="-481537">
              <a:buClr>
                <a:schemeClr val="tx2"/>
              </a:buClr>
              <a:buFont typeface="Wingdings" panose="05000000000000000000" pitchFamily="2" charset="2"/>
              <a:buChar char="§"/>
            </a:pPr>
            <a:endParaRPr lang="en-US" dirty="0">
              <a:solidFill>
                <a:srgbClr val="000514"/>
              </a:solidFill>
            </a:endParaRPr>
          </a:p>
          <a:p>
            <a:pPr marL="481537" indent="-481537" defTabSz="931774">
              <a:buClr>
                <a:schemeClr val="tx2"/>
              </a:buClr>
              <a:buFont typeface="Wingdings" panose="05000000000000000000" pitchFamily="2" charset="2"/>
              <a:buChar char="§"/>
            </a:pPr>
            <a:r>
              <a:rPr lang="en-US" dirty="0">
                <a:solidFill>
                  <a:srgbClr val="000514"/>
                </a:solidFill>
              </a:rPr>
              <a:t>Self-employment – if you cannot get the earnings information from the participant, since there is no wage rate and hours to calculate, there is no basis for a good faith GPMS entry.  Therefore, maintaining contact with participants who leave for self-employment is crucial. </a:t>
            </a:r>
          </a:p>
          <a:p>
            <a:pPr marL="481537" indent="-481537" defTabSz="931774">
              <a:buClr>
                <a:schemeClr val="tx2"/>
              </a:buClr>
              <a:buFont typeface="Wingdings" panose="05000000000000000000" pitchFamily="2" charset="2"/>
              <a:buChar char="§"/>
            </a:pPr>
            <a:endParaRPr lang="en-US" dirty="0">
              <a:solidFill>
                <a:srgbClr val="000514"/>
              </a:solidFill>
            </a:endParaRPr>
          </a:p>
          <a:p>
            <a:pPr marL="481537" indent="-481537">
              <a:buClr>
                <a:schemeClr val="tx2"/>
              </a:buClr>
              <a:buFont typeface="Wingdings" panose="05000000000000000000" pitchFamily="2" charset="2"/>
              <a:buChar char="§"/>
            </a:pPr>
            <a:r>
              <a:rPr lang="en-US" dirty="0">
                <a:solidFill>
                  <a:srgbClr val="000514"/>
                </a:solidFill>
              </a:rPr>
              <a:t>We want to show DOL and Congress that participants find success through employment which illustrates a participant is staying engaged with the community and continuing to work towards self-sufficiency. </a:t>
            </a: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5195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we’ll be reviewing three important SCSEP Performance Measures: Employment Rate 2</a:t>
            </a:r>
            <a:r>
              <a:rPr lang="en-US" baseline="30000" dirty="0"/>
              <a:t>nd</a:t>
            </a:r>
            <a:r>
              <a:rPr lang="en-US" dirty="0"/>
              <a:t> Quarter after Exit, Median Earnings 2</a:t>
            </a:r>
            <a:r>
              <a:rPr lang="en-US" baseline="30000" dirty="0"/>
              <a:t>nd</a:t>
            </a:r>
            <a:r>
              <a:rPr lang="en-US" dirty="0"/>
              <a:t> Quarter after Exit and Employment Rate 4</a:t>
            </a:r>
            <a:r>
              <a:rPr lang="en-US" baseline="30000" dirty="0"/>
              <a:t>th</a:t>
            </a:r>
            <a:r>
              <a:rPr lang="en-US" dirty="0"/>
              <a:t> Quarter after Exit—the three Performance Measures listed in black on the right.  The three performance measures in blue are measurements of performance while job seekers are in the program—Service Level, Community Service Hours and Service to Most-In-Need, or MIN. The six listed on the right measure performance after exit. In orange are Participant, Host Agency and Employer Satisfaction—all measures taken after exit and based on surveys conducted by DOL. </a:t>
            </a:r>
          </a:p>
          <a:p>
            <a:r>
              <a:rPr lang="en-US" dirty="0"/>
              <a:t>In other videos, we will be diving deeper into the other performance measures listed, but for today, our focus is the measures, in black: The Employment Rates the 2</a:t>
            </a:r>
            <a:r>
              <a:rPr lang="en-US" baseline="30000" dirty="0"/>
              <a:t>nd</a:t>
            </a:r>
            <a:r>
              <a:rPr lang="en-US" dirty="0"/>
              <a:t> and 4</a:t>
            </a:r>
            <a:r>
              <a:rPr lang="en-US" baseline="30000" dirty="0"/>
              <a:t>th</a:t>
            </a:r>
            <a:r>
              <a:rPr lang="en-US" dirty="0"/>
              <a:t> Quarters after the Job Seeker’s Exit and the Median Earnings the second quarter after exit, for those who were earning wages during that quarter.</a:t>
            </a:r>
          </a:p>
          <a:p>
            <a:endParaRPr lang="en-US" dirty="0"/>
          </a:p>
          <a:p>
            <a:r>
              <a:rPr lang="en-US" dirty="0"/>
              <a:t>These measures apply to both State and National grantees and are in line with the WIOA measures.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48DA9E0-47F4-4288-B2DD-B144B89A47DE}" type="slidenum">
              <a:rPr lang="en-US" smtClean="0"/>
              <a:t>2</a:t>
            </a:fld>
            <a:endParaRPr lang="en-US"/>
          </a:p>
        </p:txBody>
      </p:sp>
    </p:spTree>
    <p:extLst>
      <p:ext uri="{BB962C8B-B14F-4D97-AF65-F5344CB8AC3E}">
        <p14:creationId xmlns:p14="http://schemas.microsoft.com/office/powerpoint/2010/main" val="1694938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1537" indent="-481537">
              <a:buClr>
                <a:schemeClr val="tx2"/>
              </a:buClr>
              <a:buFont typeface="Wingdings" panose="05000000000000000000" pitchFamily="2" charset="2"/>
              <a:buChar char="§"/>
            </a:pPr>
            <a:r>
              <a:rPr lang="en-US" dirty="0">
                <a:solidFill>
                  <a:srgbClr val="000514"/>
                </a:solidFill>
              </a:rPr>
              <a:t>Ask if there is anything you can do to help with organizational success. Follow ups are an opportunity to further develop your relationship with the employer</a:t>
            </a: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051950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buClr>
            </a:pPr>
            <a:endParaRPr lang="en-US" dirty="0">
              <a:solidFill>
                <a:srgbClr val="000514"/>
              </a:solidFill>
            </a:endParaRPr>
          </a:p>
          <a:p>
            <a:pPr marL="481537" indent="-481537" defTabSz="931774">
              <a:buClr>
                <a:schemeClr val="tx2"/>
              </a:buClr>
              <a:buFont typeface="Wingdings" panose="05000000000000000000" pitchFamily="2" charset="2"/>
              <a:buChar char="§"/>
              <a:defRPr/>
            </a:pPr>
            <a:r>
              <a:rPr lang="en-US" altLang="en-US" kern="0" dirty="0">
                <a:solidFill>
                  <a:srgbClr val="000514"/>
                </a:solidFill>
                <a:latin typeface="Calibri" panose="020F0502020204030204" pitchFamily="34" charset="0"/>
              </a:rPr>
              <a:t>:  Make multiple attempts and employ multiple methods of contact such as sending employer a formal letter with Release form, calling, visiting, reaching out to participant’s emergency contact, emailing  and/or mailing. Think out of the box. Brainstorm with staff and colleagues. Consult with PO. </a:t>
            </a:r>
          </a:p>
          <a:p>
            <a:pPr marL="481537" indent="-481537">
              <a:buClr>
                <a:schemeClr val="tx2"/>
              </a:buClr>
              <a:buFont typeface="Wingdings" panose="05000000000000000000" pitchFamily="2" charset="2"/>
              <a:buChar char="§"/>
            </a:pPr>
            <a:endParaRPr lang="en-US" dirty="0">
              <a:solidFill>
                <a:srgbClr val="000514"/>
              </a:solidFill>
            </a:endParaRP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497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1537" indent="-481537">
              <a:buClr>
                <a:schemeClr val="tx2"/>
              </a:buClr>
              <a:buFont typeface="Wingdings" panose="05000000000000000000" pitchFamily="2" charset="2"/>
              <a:buChar char="§"/>
            </a:pPr>
            <a:r>
              <a:rPr lang="en-US" dirty="0">
                <a:solidFill>
                  <a:srgbClr val="000514"/>
                </a:solidFill>
              </a:rPr>
              <a:t>These are the performance measures related to employment. </a:t>
            </a:r>
          </a:p>
          <a:p>
            <a:pPr marL="481537" indent="-481537">
              <a:buClr>
                <a:schemeClr val="tx2"/>
              </a:buClr>
              <a:buFont typeface="Wingdings" panose="05000000000000000000" pitchFamily="2" charset="2"/>
              <a:buChar char="§"/>
            </a:pPr>
            <a:endParaRPr lang="en-US" dirty="0">
              <a:solidFill>
                <a:srgbClr val="000514"/>
              </a:solidFill>
            </a:endParaRPr>
          </a:p>
          <a:p>
            <a:pPr marL="481537" indent="-481537">
              <a:buClr>
                <a:schemeClr val="tx2"/>
              </a:buClr>
              <a:buFont typeface="Wingdings" panose="05000000000000000000" pitchFamily="2" charset="2"/>
              <a:buChar char="§"/>
            </a:pPr>
            <a:r>
              <a:rPr lang="en-US" dirty="0">
                <a:solidFill>
                  <a:srgbClr val="000514"/>
                </a:solidFill>
              </a:rPr>
              <a:t>Remember, a job placement, or Unsubsidized Employment (UE) alone is important to help manage your budget, but it doesn’t automatically result in successful Employment Rate., since the first measure of success is employment during the second quarter after the job seeker exits. And note, this applies whether or not they exited FOR employment. Job seekers who exited for other reasons may find employment by the second quarter after their exit, while job seekers who did exit for employment may be unemployed by the second quarter after their exit,, so this measure applies to all job seekers who exit the program, for whatever reason, and that is why you must provide follow-up services for everyone. </a:t>
            </a:r>
          </a:p>
          <a:p>
            <a:pPr marL="481537" indent="-481537">
              <a:buClr>
                <a:schemeClr val="tx2"/>
              </a:buClr>
              <a:buFont typeface="Wingdings" panose="05000000000000000000" pitchFamily="2" charset="2"/>
              <a:buChar char="§"/>
            </a:pPr>
            <a:endParaRPr lang="en-US" dirty="0">
              <a:solidFill>
                <a:srgbClr val="000514"/>
              </a:solidFill>
            </a:endParaRPr>
          </a:p>
          <a:p>
            <a:pPr marL="481537" indent="-481537">
              <a:buClr>
                <a:schemeClr val="tx2"/>
              </a:buClr>
              <a:buFont typeface="Wingdings" panose="05000000000000000000" pitchFamily="2" charset="2"/>
              <a:buChar char="§"/>
            </a:pPr>
            <a:r>
              <a:rPr lang="en-US" dirty="0">
                <a:solidFill>
                  <a:srgbClr val="000514"/>
                </a:solidFill>
              </a:rPr>
              <a:t>This may seem like a big job, but following up with everyone increases your chances of meeting your Employment and Median Earnings goals, as  those who exited for other reasons may ultimately find employment.</a:t>
            </a:r>
          </a:p>
          <a:p>
            <a:pPr marL="481537" indent="-481537">
              <a:buClr>
                <a:schemeClr val="tx2"/>
              </a:buClr>
              <a:buFont typeface="Wingdings" panose="05000000000000000000" pitchFamily="2" charset="2"/>
              <a:buChar char="§"/>
            </a:pPr>
            <a:endParaRPr lang="en-US" dirty="0">
              <a:solidFill>
                <a:srgbClr val="000514"/>
              </a:solidFill>
            </a:endParaRPr>
          </a:p>
          <a:p>
            <a:pPr marL="481537" indent="-481537">
              <a:buClr>
                <a:schemeClr val="tx2"/>
              </a:buClr>
              <a:buFont typeface="Wingdings" panose="05000000000000000000" pitchFamily="2" charset="2"/>
              <a:buChar char="§"/>
            </a:pPr>
            <a:r>
              <a:rPr lang="en-US" dirty="0">
                <a:solidFill>
                  <a:srgbClr val="000514"/>
                </a:solidFill>
              </a:rPr>
              <a:t>Each of these measures requires you to follow up with all participants at different </a:t>
            </a:r>
            <a:r>
              <a:rPr lang="en-US" b="1" dirty="0">
                <a:solidFill>
                  <a:srgbClr val="000514"/>
                </a:solidFill>
              </a:rPr>
              <a:t>times </a:t>
            </a:r>
            <a:r>
              <a:rPr lang="en-US" b="0" dirty="0">
                <a:solidFill>
                  <a:srgbClr val="000514"/>
                </a:solidFill>
              </a:rPr>
              <a:t>throughout the year after their exit</a:t>
            </a:r>
            <a:r>
              <a:rPr lang="en-US" dirty="0">
                <a:solidFill>
                  <a:srgbClr val="000514"/>
                </a:solidFill>
              </a:rPr>
              <a:t>– We’re going to start with the first one, ER second quarter after exit</a:t>
            </a:r>
          </a:p>
          <a:p>
            <a:pPr>
              <a:buClr>
                <a:schemeClr val="tx2"/>
              </a:buClr>
            </a:pPr>
            <a:endParaRPr lang="en-US" dirty="0">
              <a:solidFill>
                <a:srgbClr val="000514"/>
              </a:solidFill>
            </a:endParaRP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4903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buClr>
            </a:pPr>
            <a:r>
              <a:rPr lang="en-US" dirty="0">
                <a:solidFill>
                  <a:srgbClr val="000514"/>
                </a:solidFill>
              </a:rPr>
              <a:t>Read Slide</a:t>
            </a:r>
          </a:p>
          <a:p>
            <a:pPr>
              <a:buClr>
                <a:schemeClr val="tx2"/>
              </a:buClr>
            </a:pPr>
            <a:endParaRPr lang="en-US" dirty="0">
              <a:solidFill>
                <a:srgbClr val="000514"/>
              </a:solidFill>
            </a:endParaRPr>
          </a:p>
          <a:p>
            <a:pPr>
              <a:buClr>
                <a:schemeClr val="tx2"/>
              </a:buClr>
            </a:pPr>
            <a:r>
              <a:rPr lang="en-US" dirty="0">
                <a:solidFill>
                  <a:srgbClr val="000514"/>
                </a:solidFill>
              </a:rPr>
              <a:t>What’s unsubsidized employment? The wages or salary are paid by the employer—no longer subsidized by SCSEP or any other public services program.</a:t>
            </a:r>
          </a:p>
          <a:p>
            <a:pPr>
              <a:buClr>
                <a:schemeClr val="tx2"/>
              </a:buClr>
            </a:pPr>
            <a:endParaRPr lang="en-US" dirty="0">
              <a:solidFill>
                <a:srgbClr val="000514"/>
              </a:solidFill>
            </a:endParaRPr>
          </a:p>
          <a:p>
            <a:pPr>
              <a:buClr>
                <a:schemeClr val="tx2"/>
              </a:buClr>
            </a:pPr>
            <a:r>
              <a:rPr lang="en-US" dirty="0">
                <a:solidFill>
                  <a:srgbClr val="000514"/>
                </a:solidFill>
              </a:rPr>
              <a:t>In order to have successful Employment Rate for second quarter after exit, the job seeker  has to be employed in the 2</a:t>
            </a:r>
            <a:r>
              <a:rPr lang="en-US" baseline="30000" dirty="0">
                <a:solidFill>
                  <a:srgbClr val="000514"/>
                </a:solidFill>
              </a:rPr>
              <a:t>nd</a:t>
            </a:r>
            <a:r>
              <a:rPr lang="en-US" dirty="0">
                <a:solidFill>
                  <a:srgbClr val="000514"/>
                </a:solidFill>
              </a:rPr>
              <a:t> quarter after the quarter they exited. Even one day of work will count. It doesn’t have to be the same job they exited for. They may not even have exited for employment—people who exited for other reasons may be working by the second quarter after their exit. That’s why we follow up with all </a:t>
            </a:r>
            <a:r>
              <a:rPr lang="en-US" dirty="0" err="1">
                <a:solidFill>
                  <a:srgbClr val="000514"/>
                </a:solidFill>
              </a:rPr>
              <a:t>exiters</a:t>
            </a:r>
            <a:r>
              <a:rPr lang="en-US" dirty="0">
                <a:solidFill>
                  <a:srgbClr val="000514"/>
                </a:solidFill>
              </a:rPr>
              <a:t>, not just those who exit for employment </a:t>
            </a:r>
          </a:p>
          <a:p>
            <a:pPr>
              <a:buClr>
                <a:schemeClr val="tx2"/>
              </a:buClr>
            </a:pPr>
            <a:endParaRPr lang="en-US" dirty="0">
              <a:solidFill>
                <a:srgbClr val="000514"/>
              </a:solidFill>
            </a:endParaRPr>
          </a:p>
          <a:p>
            <a:pPr marL="481537" indent="-481537">
              <a:buClr>
                <a:schemeClr val="tx2"/>
              </a:buClr>
              <a:buFont typeface="Wingdings" panose="05000000000000000000" pitchFamily="2" charset="2"/>
              <a:buChar char="§"/>
            </a:pPr>
            <a:r>
              <a:rPr lang="en-US" dirty="0">
                <a:solidFill>
                  <a:srgbClr val="000514"/>
                </a:solidFill>
              </a:rPr>
              <a:t>Goal for ER for second quarter after exit is 42% this PY, PY2022. This goal may change in future Program Years, so be sure to check your Workforce Grant Agreement for current goal.</a:t>
            </a:r>
          </a:p>
          <a:p>
            <a:pPr marL="481537" indent="-481537">
              <a:buClr>
                <a:schemeClr val="tx2"/>
              </a:buClr>
              <a:buFont typeface="Wingdings" panose="05000000000000000000" pitchFamily="2" charset="2"/>
              <a:buChar char="§"/>
            </a:pPr>
            <a:endParaRPr lang="en-US" dirty="0">
              <a:solidFill>
                <a:srgbClr val="000514"/>
              </a:solidFill>
            </a:endParaRPr>
          </a:p>
          <a:p>
            <a:pPr marL="481537" indent="-481537">
              <a:buClr>
                <a:schemeClr val="tx2"/>
              </a:buClr>
              <a:buFont typeface="Wingdings" panose="05000000000000000000" pitchFamily="2" charset="2"/>
              <a:buChar char="§"/>
            </a:pPr>
            <a:endParaRPr lang="en-US" dirty="0">
              <a:solidFill>
                <a:srgbClr val="000514"/>
              </a:solidFill>
            </a:endParaRPr>
          </a:p>
          <a:p>
            <a:pPr>
              <a:buClr>
                <a:schemeClr val="tx2"/>
              </a:buClr>
            </a:pPr>
            <a:endParaRPr lang="en-US" dirty="0">
              <a:solidFill>
                <a:srgbClr val="000514"/>
              </a:solidFill>
            </a:endParaRP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084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way to look at the formula for calculating the Employment Rate for 2</a:t>
            </a:r>
            <a:r>
              <a:rPr lang="en-US" baseline="30000" dirty="0"/>
              <a:t>nd</a:t>
            </a:r>
            <a:r>
              <a:rPr lang="en-US" dirty="0"/>
              <a:t> quarter after exit</a:t>
            </a:r>
          </a:p>
          <a:p>
            <a:r>
              <a:rPr lang="en-US" dirty="0"/>
              <a:t>Remember fractions – our numerator is the total number of job seekers employed in the 2</a:t>
            </a:r>
            <a:r>
              <a:rPr lang="en-US" baseline="30000" dirty="0"/>
              <a:t>nd</a:t>
            </a:r>
            <a:r>
              <a:rPr lang="en-US" dirty="0"/>
              <a:t> quarter after exit</a:t>
            </a:r>
          </a:p>
          <a:p>
            <a:r>
              <a:rPr lang="en-US" dirty="0"/>
              <a:t>This is divided by Denominator – total number of job seekers who exited during the same quarter (minus exclusions)</a:t>
            </a:r>
          </a:p>
          <a:p>
            <a:r>
              <a:rPr lang="en-US" dirty="0"/>
              <a:t>Notice ‘minus exclusions’ and the note</a:t>
            </a:r>
          </a:p>
          <a:p>
            <a:r>
              <a:rPr lang="en-US" dirty="0"/>
              <a:t>Exclusions can only be captured at time of exit</a:t>
            </a:r>
          </a:p>
          <a:p>
            <a:endParaRPr lang="en-US" dirty="0"/>
          </a:p>
          <a:p>
            <a:r>
              <a:rPr lang="en-US" dirty="0"/>
              <a:t>What are exclusions?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8F4FEEF-2ED9-4A51-9624-1739F77E8AEC}" type="slidenum">
              <a:rPr lang="en-US" smtClean="0"/>
              <a:t>5</a:t>
            </a:fld>
            <a:endParaRPr lang="en-US"/>
          </a:p>
        </p:txBody>
      </p:sp>
    </p:spTree>
    <p:extLst>
      <p:ext uri="{BB962C8B-B14F-4D97-AF65-F5344CB8AC3E}">
        <p14:creationId xmlns:p14="http://schemas.microsoft.com/office/powerpoint/2010/main" val="177363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1537" indent="-481537">
              <a:buClr>
                <a:schemeClr val="tx2"/>
              </a:buClr>
              <a:buFont typeface="Wingdings" panose="05000000000000000000" pitchFamily="2" charset="2"/>
              <a:buChar char="§"/>
            </a:pPr>
            <a:r>
              <a:rPr lang="en-US" dirty="0">
                <a:solidFill>
                  <a:srgbClr val="000514"/>
                </a:solidFill>
              </a:rPr>
              <a:t>Exclusions are types of exits that are excluded from the formula—that is, not counted in the performance measure </a:t>
            </a:r>
            <a:r>
              <a:rPr lang="en-US" b="1" dirty="0">
                <a:solidFill>
                  <a:srgbClr val="000514"/>
                </a:solidFill>
              </a:rPr>
              <a:t>Read Slide</a:t>
            </a:r>
          </a:p>
          <a:p>
            <a:pPr marL="481537" indent="-481537">
              <a:buClr>
                <a:schemeClr val="tx2"/>
              </a:buClr>
              <a:buFont typeface="Wingdings" panose="05000000000000000000" pitchFamily="2" charset="2"/>
              <a:buChar char="§"/>
            </a:pPr>
            <a:r>
              <a:rPr lang="en-US" dirty="0">
                <a:solidFill>
                  <a:srgbClr val="000514"/>
                </a:solidFill>
              </a:rPr>
              <a:t>All exclusions MUST be captured at exit, except for Deceased – if someone dies while on approved break, can capture. </a:t>
            </a:r>
          </a:p>
          <a:p>
            <a:pPr marL="481537" indent="-481537">
              <a:buClr>
                <a:schemeClr val="tx2"/>
              </a:buClr>
              <a:buFont typeface="Wingdings" panose="05000000000000000000" pitchFamily="2" charset="2"/>
              <a:buChar char="§"/>
            </a:pPr>
            <a:endParaRPr lang="en-US" dirty="0">
              <a:solidFill>
                <a:srgbClr val="000514"/>
              </a:solidFill>
            </a:endParaRPr>
          </a:p>
          <a:p>
            <a:pPr marL="481537" indent="-481537">
              <a:buClr>
                <a:schemeClr val="tx2"/>
              </a:buClr>
              <a:buFont typeface="Wingdings" panose="05000000000000000000" pitchFamily="2" charset="2"/>
              <a:buChar char="§"/>
            </a:pPr>
            <a:r>
              <a:rPr lang="en-US" dirty="0">
                <a:solidFill>
                  <a:srgbClr val="000514"/>
                </a:solidFill>
              </a:rPr>
              <a:t>We will go into greater detail about the importance of exclusions and how to capture them in a separate video on Exits, but for now, just know that there are some kinds of exits which will not be counted in the Employment Rate and Median Earnings Measures, which results in a higher rate since you are dividing the numerator by a smaller number.</a:t>
            </a: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4903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Now we’re going to start matching up the Follow-Ups you’ll do to meet the Performance Measures that relate to job seekers’ success after SCSEP. Let’s make the connection between Employment Rate 2</a:t>
            </a:r>
            <a:r>
              <a:rPr lang="en-US" baseline="30000" dirty="0"/>
              <a:t>nd</a:t>
            </a:r>
            <a:r>
              <a:rPr lang="en-US" dirty="0"/>
              <a:t> quarter after exit to FU1 and then we’ll go on to Fu2 and 3 and the last two performance measures. </a:t>
            </a:r>
            <a:r>
              <a:rPr lang="en-US" b="1" dirty="0"/>
              <a:t>Read Slide</a:t>
            </a:r>
          </a:p>
          <a:p>
            <a:r>
              <a:rPr lang="en-US" dirty="0"/>
              <a:t>To capture Employment Rate for 2</a:t>
            </a:r>
            <a:r>
              <a:rPr lang="en-US" baseline="30000" dirty="0"/>
              <a:t>nd</a:t>
            </a:r>
            <a:r>
              <a:rPr lang="en-US" dirty="0"/>
              <a:t> Q after exit, follow up on </a:t>
            </a:r>
            <a:r>
              <a:rPr lang="en-US" u="sng" dirty="0"/>
              <a:t>all job seekers </a:t>
            </a:r>
            <a:r>
              <a:rPr lang="en-US" dirty="0"/>
              <a:t>that exited for any reason (other than an exclusion). </a:t>
            </a:r>
          </a:p>
          <a:p>
            <a:endParaRPr lang="en-US" dirty="0"/>
          </a:p>
          <a:p>
            <a:r>
              <a:rPr lang="en-US" dirty="0"/>
              <a:t>You might want to </a:t>
            </a:r>
            <a:r>
              <a:rPr lang="en-US" b="1" dirty="0"/>
              <a:t>start </a:t>
            </a:r>
            <a:r>
              <a:rPr lang="en-US" b="0" dirty="0"/>
              <a:t>your follow up </a:t>
            </a:r>
            <a:r>
              <a:rPr lang="en-US" dirty="0"/>
              <a:t>with those who exited for UE, </a:t>
            </a:r>
            <a:r>
              <a:rPr lang="en-US" dirty="0" err="1"/>
              <a:t>bc</a:t>
            </a:r>
            <a:r>
              <a:rPr lang="en-US" dirty="0"/>
              <a:t> they are the most likely to have a job 2</a:t>
            </a:r>
            <a:r>
              <a:rPr lang="en-US" baseline="30000" dirty="0"/>
              <a:t>nd</a:t>
            </a:r>
            <a:r>
              <a:rPr lang="en-US" dirty="0"/>
              <a:t> Q after exit. </a:t>
            </a:r>
            <a:r>
              <a:rPr lang="en-US" b="1" dirty="0"/>
              <a:t>But </a:t>
            </a:r>
            <a:r>
              <a:rPr lang="en-US" dirty="0"/>
              <a:t>you also need to contact other exits to see if they have found employment since exiting. If so, you will fill out the UE section at the end of the Provisional GPMS Exit form, then enter the data in GPMS. After that, that job seeker should appear as a FU on the Employment Follow-Up Report. Until the job is entered, though, there will be no place to enter the FU.</a:t>
            </a:r>
          </a:p>
          <a:p>
            <a:endParaRPr lang="en-US" dirty="0"/>
          </a:p>
          <a:p>
            <a:r>
              <a:rPr lang="en-US" dirty="0"/>
              <a:t>I like to think of the three follow ups as questions: Follow up #1 is – Was the participant employed at any time during the 2</a:t>
            </a:r>
            <a:r>
              <a:rPr lang="en-US" baseline="30000" dirty="0"/>
              <a:t>nd</a:t>
            </a:r>
            <a:r>
              <a:rPr lang="en-US" dirty="0"/>
              <a:t> quarter after their exit quarter?</a:t>
            </a:r>
          </a:p>
          <a:p>
            <a:endParaRPr lang="en-US" dirty="0"/>
          </a:p>
          <a:p>
            <a:r>
              <a:rPr lang="en-US" dirty="0"/>
              <a:t>If they are employed on the first day of 2</a:t>
            </a:r>
            <a:r>
              <a:rPr lang="en-US" baseline="30000" dirty="0"/>
              <a:t>nd</a:t>
            </a:r>
            <a:r>
              <a:rPr lang="en-US" dirty="0"/>
              <a:t> Q after exit, then capture it (meaning document and enter).  If they are not employed, </a:t>
            </a:r>
            <a:r>
              <a:rPr lang="en-US" b="1" dirty="0"/>
              <a:t>work with them to become employed, </a:t>
            </a:r>
            <a:r>
              <a:rPr lang="en-US" dirty="0"/>
              <a:t>and keep trying to capture a positive follow up.  </a:t>
            </a:r>
          </a:p>
          <a:p>
            <a:r>
              <a:rPr lang="en-US" dirty="0"/>
              <a:t>Wait until the end of the quarter before entering NO in GPMS. With your assistance, they may land a job! Refer them to employment services at your American Job Center and to any supportive services they may need to become more employable, which could include help with housing or other stabilizing services, dental, vision or other medical services, or skills enhancement, such as computer, literacy or English language classes which they might access through Adult Education or your library. They may need job-search skills, such as a resume upgrade or interviewing practice at the local workforce office or other provider. Don’t just give them a number to call—make the connection with them or for them, by calling or emailing the provider to help set up an appointment if you can.</a:t>
            </a:r>
          </a:p>
          <a:p>
            <a:endParaRPr lang="en-US" dirty="0"/>
          </a:p>
          <a:p>
            <a:r>
              <a:rPr lang="en-US" dirty="0"/>
              <a:t>Sometimes a job seeker may have more than one job during the quarter.  For FU1, you could just capture the most recent job to enter into GPMS. But for FU2, when you need to enter the total earnings, you may need to contact that employer, so it’s best to enter the data about both jobs.</a:t>
            </a:r>
          </a:p>
        </p:txBody>
      </p:sp>
      <p:sp>
        <p:nvSpPr>
          <p:cNvPr id="4" name="Slide Number Placeholder 3"/>
          <p:cNvSpPr>
            <a:spLocks noGrp="1"/>
          </p:cNvSpPr>
          <p:nvPr>
            <p:ph type="sldNum" sz="quarter" idx="10"/>
          </p:nvPr>
        </p:nvSpPr>
        <p:spPr/>
        <p:txBody>
          <a:bodyPr/>
          <a:lstStyle/>
          <a:p>
            <a:fld id="{98F4FEEF-2ED9-4A51-9624-1739F77E8AEC}" type="slidenum">
              <a:rPr lang="en-US" smtClean="0"/>
              <a:t>7</a:t>
            </a:fld>
            <a:endParaRPr lang="en-US"/>
          </a:p>
        </p:txBody>
      </p:sp>
    </p:spTree>
    <p:extLst>
      <p:ext uri="{BB962C8B-B14F-4D97-AF65-F5344CB8AC3E}">
        <p14:creationId xmlns:p14="http://schemas.microsoft.com/office/powerpoint/2010/main" val="52394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buClr>
            </a:pPr>
            <a:r>
              <a:rPr lang="en-US" dirty="0">
                <a:solidFill>
                  <a:srgbClr val="000514"/>
                </a:solidFill>
              </a:rPr>
              <a:t>Median Earnings is another employment outcome performance measure. </a:t>
            </a:r>
            <a:r>
              <a:rPr lang="en-US" b="1" dirty="0">
                <a:solidFill>
                  <a:srgbClr val="000514"/>
                </a:solidFill>
              </a:rPr>
              <a:t>(Read slide.)</a:t>
            </a:r>
          </a:p>
          <a:p>
            <a:pPr>
              <a:buClr>
                <a:schemeClr val="tx2"/>
              </a:buClr>
            </a:pPr>
            <a:endParaRPr lang="en-US" dirty="0">
              <a:solidFill>
                <a:srgbClr val="000514"/>
              </a:solidFill>
            </a:endParaRPr>
          </a:p>
          <a:p>
            <a:pPr>
              <a:buClr>
                <a:schemeClr val="tx2"/>
              </a:buClr>
            </a:pPr>
            <a:r>
              <a:rPr lang="en-US" dirty="0">
                <a:solidFill>
                  <a:srgbClr val="000514"/>
                </a:solidFill>
              </a:rPr>
              <a:t>Follow-Up 2 captures the data for this.</a:t>
            </a:r>
          </a:p>
          <a:p>
            <a:pPr marL="481537" indent="-481537">
              <a:buClr>
                <a:schemeClr val="tx2"/>
              </a:buClr>
              <a:buFont typeface="Wingdings" panose="05000000000000000000" pitchFamily="2" charset="2"/>
              <a:buChar char="§"/>
            </a:pPr>
            <a:endParaRPr lang="en-US" dirty="0">
              <a:solidFill>
                <a:srgbClr val="000514"/>
              </a:solidFill>
            </a:endParaRPr>
          </a:p>
          <a:p>
            <a:pPr>
              <a:buClr>
                <a:schemeClr val="tx2"/>
              </a:buClr>
            </a:pPr>
            <a:endParaRPr lang="en-US" dirty="0">
              <a:solidFill>
                <a:srgbClr val="000514"/>
              </a:solidFill>
            </a:endParaRP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5726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 </a:t>
            </a:r>
            <a:r>
              <a:rPr lang="en-US" dirty="0"/>
              <a:t>Imagine each job seeker’s earnings lined up from least to greatest amount. The median would be the amount in the middle.</a:t>
            </a:r>
          </a:p>
          <a:p>
            <a:endParaRPr lang="en-US" dirty="0"/>
          </a:p>
          <a:p>
            <a:pPr defTabSz="931774">
              <a:defRPr/>
            </a:pPr>
            <a:r>
              <a:rPr lang="en-US" dirty="0">
                <a:latin typeface="Calibri"/>
                <a:cs typeface="Calibri"/>
              </a:rPr>
              <a:t>*All you need to be concerned with is capturing the gross amount earned in the second quarter after exit for each job seeker who had a </a:t>
            </a:r>
            <a:r>
              <a:rPr lang="en-US" dirty="0"/>
              <a:t>successful Follow up #1 (those who were employed that 2</a:t>
            </a:r>
            <a:r>
              <a:rPr lang="en-US" baseline="30000" dirty="0"/>
              <a:t>nd</a:t>
            </a:r>
            <a:r>
              <a:rPr lang="en-US" dirty="0"/>
              <a:t> quarter after their exit). </a:t>
            </a:r>
          </a:p>
          <a:p>
            <a:pPr defTabSz="931774">
              <a:defRPr/>
            </a:pPr>
            <a:r>
              <a:rPr lang="en-US" dirty="0"/>
              <a:t>To capture this, you contact the job seeker and/or employer to get the total amount of gross earnings earned during the entire 2</a:t>
            </a:r>
            <a:r>
              <a:rPr lang="en-US" baseline="30000" dirty="0"/>
              <a:t>nd</a:t>
            </a:r>
            <a:r>
              <a:rPr lang="en-US" dirty="0"/>
              <a:t> quarter after exit. </a:t>
            </a:r>
          </a:p>
          <a:p>
            <a:pPr defTabSz="931774">
              <a:defRPr/>
            </a:pPr>
            <a:r>
              <a:rPr lang="en-US" b="1" dirty="0"/>
              <a:t>Note: </a:t>
            </a:r>
            <a:r>
              <a:rPr lang="en-US" dirty="0"/>
              <a:t>Unless the job seeker can produce payroll stubs or a pay summary, you need to get this amount from the employer--more on this later.</a:t>
            </a:r>
          </a:p>
          <a:p>
            <a:pPr defTabSz="931774">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8F4FEEF-2ED9-4A51-9624-1739F77E8AEC}" type="slidenum">
              <a:rPr lang="en-US" smtClean="0"/>
              <a:t>9</a:t>
            </a:fld>
            <a:endParaRPr lang="en-US"/>
          </a:p>
        </p:txBody>
      </p:sp>
    </p:spTree>
    <p:extLst>
      <p:ext uri="{BB962C8B-B14F-4D97-AF65-F5344CB8AC3E}">
        <p14:creationId xmlns:p14="http://schemas.microsoft.com/office/powerpoint/2010/main" val="1349889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CC1C-A415-5F40-A041-F48E6C374DC5}"/>
              </a:ext>
            </a:extLst>
          </p:cNvPr>
          <p:cNvSpPr>
            <a:spLocks noGrp="1"/>
          </p:cNvSpPr>
          <p:nvPr>
            <p:ph type="ctrTitle"/>
          </p:nvPr>
        </p:nvSpPr>
        <p:spPr>
          <a:xfrm>
            <a:off x="1524000" y="2287593"/>
            <a:ext cx="9144000" cy="1854986"/>
          </a:xfrm>
        </p:spPr>
        <p:txBody>
          <a:bodyPr anchor="b">
            <a:normAutofit/>
          </a:bodyPr>
          <a:lstStyle>
            <a:lvl1pPr algn="ctr">
              <a:defRPr sz="4800" b="1" i="0" baseline="0">
                <a:latin typeface="Arial" panose="020B0604020202020204" pitchFamily="34" charset="0"/>
                <a:cs typeface="Arial" panose="020B0604020202020204" pitchFamily="34" charset="0"/>
              </a:defRPr>
            </a:lvl1pPr>
          </a:lstStyle>
          <a:p>
            <a:r>
              <a:rPr lang="en-US"/>
              <a:t>Click to edit Master</a:t>
            </a:r>
          </a:p>
        </p:txBody>
      </p:sp>
      <p:sp>
        <p:nvSpPr>
          <p:cNvPr id="3" name="Subtitle 2">
            <a:extLst>
              <a:ext uri="{FF2B5EF4-FFF2-40B4-BE49-F238E27FC236}">
                <a16:creationId xmlns:a16="http://schemas.microsoft.com/office/drawing/2014/main" id="{8DFE61D7-7B42-B140-9F1A-CCA90AA0FD9A}"/>
              </a:ext>
            </a:extLst>
          </p:cNvPr>
          <p:cNvSpPr>
            <a:spLocks noGrp="1"/>
          </p:cNvSpPr>
          <p:nvPr>
            <p:ph type="subTitle" idx="1"/>
          </p:nvPr>
        </p:nvSpPr>
        <p:spPr>
          <a:xfrm>
            <a:off x="1524000" y="4376738"/>
            <a:ext cx="9144000" cy="1217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60A129-B919-7F46-9DE1-617C86650479}"/>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C48BDE1-FF03-413D-8664-48D4290B854D}" type="datetime1">
              <a:rPr lang="en-US" smtClean="0"/>
              <a:pPr/>
              <a:t>6/13/2024</a:t>
            </a:fld>
            <a:endParaRPr lang="en-US"/>
          </a:p>
        </p:txBody>
      </p:sp>
      <p:sp>
        <p:nvSpPr>
          <p:cNvPr id="5" name="Footer Placeholder 4">
            <a:extLst>
              <a:ext uri="{FF2B5EF4-FFF2-40B4-BE49-F238E27FC236}">
                <a16:creationId xmlns:a16="http://schemas.microsoft.com/office/drawing/2014/main" id="{A662431A-4766-4C4C-959F-5B5DBED0992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315EC95-B83D-9941-AECA-4D22FA2F0E8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11" name="Picture 10" descr="Blue_Gradient_bar_art.png">
            <a:extLst>
              <a:ext uri="{FF2B5EF4-FFF2-40B4-BE49-F238E27FC236}">
                <a16:creationId xmlns:a16="http://schemas.microsoft.com/office/drawing/2014/main" id="{813F0E7B-EA3F-4B49-BA26-8BCC53234F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2" name="Picture 11" descr="Blue_Gradient_bar_art.png">
            <a:extLst>
              <a:ext uri="{FF2B5EF4-FFF2-40B4-BE49-F238E27FC236}">
                <a16:creationId xmlns:a16="http://schemas.microsoft.com/office/drawing/2014/main" id="{597D5A9C-0A0F-454E-B154-6E588BA38E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F20FA135-3FF2-4C41-9256-D426FC0D48AF}"/>
              </a:ext>
            </a:extLst>
          </p:cNvPr>
          <p:cNvPicPr>
            <a:picLocks noChangeAspect="1"/>
          </p:cNvPicPr>
          <p:nvPr userDrawn="1"/>
        </p:nvPicPr>
        <p:blipFill>
          <a:blip r:embed="rId3"/>
          <a:stretch>
            <a:fillRect/>
          </a:stretch>
        </p:blipFill>
        <p:spPr>
          <a:xfrm>
            <a:off x="2693194" y="616650"/>
            <a:ext cx="6805612" cy="1360687"/>
          </a:xfrm>
          <a:prstGeom prst="rect">
            <a:avLst/>
          </a:prstGeom>
        </p:spPr>
      </p:pic>
      <p:cxnSp>
        <p:nvCxnSpPr>
          <p:cNvPr id="15" name="Straight Connector 14">
            <a:extLst>
              <a:ext uri="{FF2B5EF4-FFF2-40B4-BE49-F238E27FC236}">
                <a16:creationId xmlns:a16="http://schemas.microsoft.com/office/drawing/2014/main" id="{9725945D-2027-4DC2-9458-D648D5FC9E61}"/>
              </a:ext>
            </a:extLst>
          </p:cNvPr>
          <p:cNvCxnSpPr>
            <a:cxnSpLocks/>
          </p:cNvCxnSpPr>
          <p:nvPr userDrawn="1"/>
        </p:nvCxnSpPr>
        <p:spPr>
          <a:xfrm>
            <a:off x="5631362" y="4218779"/>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21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nal Thank You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663F29C-7524-334D-A092-9FAC7496C42F}"/>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p>
            <a:fld id="{056C8D50-D6A2-45EC-B966-C6CFB89517AC}" type="datetime1">
              <a:rPr lang="en-US" smtClean="0"/>
              <a:t>6/13/2024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7" name="Picture 16">
            <a:extLst>
              <a:ext uri="{FF2B5EF4-FFF2-40B4-BE49-F238E27FC236}">
                <a16:creationId xmlns:a16="http://schemas.microsoft.com/office/drawing/2014/main" id="{613B14B8-715A-3343-B2C8-246B4C17AC10}"/>
              </a:ext>
            </a:extLst>
          </p:cNvPr>
          <p:cNvPicPr>
            <a:picLocks noChangeAspect="1"/>
          </p:cNvPicPr>
          <p:nvPr userDrawn="1"/>
        </p:nvPicPr>
        <p:blipFill rotWithShape="1">
          <a:blip r:embed="rId4"/>
          <a:srcRect b="54956"/>
          <a:stretch/>
        </p:blipFill>
        <p:spPr>
          <a:xfrm>
            <a:off x="4765100" y="487792"/>
            <a:ext cx="3017944" cy="1293855"/>
          </a:xfrm>
          <a:prstGeom prst="rect">
            <a:avLst/>
          </a:prstGeom>
        </p:spPr>
      </p:pic>
    </p:spTree>
    <p:extLst>
      <p:ext uri="{BB962C8B-B14F-4D97-AF65-F5344CB8AC3E}">
        <p14:creationId xmlns:p14="http://schemas.microsoft.com/office/powerpoint/2010/main" val="68785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B7AEBE-474B-C541-B9B0-F1CC2DD8129B}"/>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r="-120" b="69309"/>
          <a:stretch/>
        </p:blipFill>
        <p:spPr>
          <a:xfrm>
            <a:off x="-5702" y="5847648"/>
            <a:ext cx="8240003" cy="1017403"/>
          </a:xfrm>
          <a:prstGeom prst="rect">
            <a:avLst/>
          </a:prstGeom>
          <a:solidFill>
            <a:schemeClr val="bg1">
              <a:lumMod val="85000"/>
              <a:alpha val="20000"/>
            </a:schemeClr>
          </a:solidFill>
        </p:spPr>
      </p:pic>
      <p:pic>
        <p:nvPicPr>
          <p:cNvPr id="9" name="Picture 8">
            <a:extLst>
              <a:ext uri="{FF2B5EF4-FFF2-40B4-BE49-F238E27FC236}">
                <a16:creationId xmlns:a16="http://schemas.microsoft.com/office/drawing/2014/main" id="{2D2F02AD-872D-4C41-BA92-5D0C745C2482}"/>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6" r="1900" b="69309"/>
          <a:stretch/>
        </p:blipFill>
        <p:spPr>
          <a:xfrm>
            <a:off x="8282401" y="5850822"/>
            <a:ext cx="3952461" cy="1017403"/>
          </a:xfrm>
          <a:prstGeom prst="rect">
            <a:avLst/>
          </a:prstGeom>
          <a:solidFill>
            <a:schemeClr val="bg1">
              <a:lumMod val="85000"/>
              <a:alpha val="20000"/>
            </a:schemeClr>
          </a:solidFill>
        </p:spPr>
      </p:pic>
      <p:sp>
        <p:nvSpPr>
          <p:cNvPr id="2" name="Title 1">
            <a:extLst>
              <a:ext uri="{FF2B5EF4-FFF2-40B4-BE49-F238E27FC236}">
                <a16:creationId xmlns:a16="http://schemas.microsoft.com/office/drawing/2014/main" id="{90F33BAB-8132-9D49-AFD5-FD5A42ADF4A0}"/>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C7AFAD-E0DD-3C4F-AAF6-E33871038940}"/>
              </a:ext>
            </a:extLst>
          </p:cNvPr>
          <p:cNvSpPr>
            <a:spLocks noGrp="1"/>
          </p:cNvSpPr>
          <p:nvPr>
            <p:ph idx="1"/>
          </p:nvPr>
        </p:nvSpPr>
        <p:spPr/>
        <p:txBody>
          <a:bodyPr/>
          <a:lstStyle>
            <a:lvl1pPr>
              <a:defRPr sz="2400">
                <a:solidFill>
                  <a:schemeClr val="tx1"/>
                </a:solidFill>
                <a:latin typeface="Arial" panose="020B0604020202020204" pitchFamily="34" charset="0"/>
                <a:cs typeface="Arial" panose="020B0604020202020204" pitchFamily="34" charset="0"/>
              </a:defRPr>
            </a:lvl1pPr>
            <a:lvl2pPr>
              <a:defRPr sz="20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6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D484D-A210-CE49-9E98-07441D6304F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1D009A-9F35-402B-8FD6-D4B100A8B80D}" type="datetime1">
              <a:rPr lang="en-US" smtClean="0"/>
              <a:pPr/>
              <a:t>6/13/2024</a:t>
            </a:fld>
            <a:endParaRPr lang="en-US"/>
          </a:p>
        </p:txBody>
      </p:sp>
      <p:sp>
        <p:nvSpPr>
          <p:cNvPr id="5" name="Footer Placeholder 4">
            <a:extLst>
              <a:ext uri="{FF2B5EF4-FFF2-40B4-BE49-F238E27FC236}">
                <a16:creationId xmlns:a16="http://schemas.microsoft.com/office/drawing/2014/main" id="{F68610FE-7134-8341-B9D2-6D74046CBB4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3EEB3A77-91BE-9045-8C12-66647E24B677}"/>
              </a:ext>
            </a:extLst>
          </p:cNvPr>
          <p:cNvSpPr>
            <a:spLocks noGrp="1"/>
          </p:cNvSpPr>
          <p:nvPr>
            <p:ph type="sldNum" sz="quarter" idx="12"/>
          </p:nvPr>
        </p:nvSpPr>
        <p:spPr>
          <a:xfrm>
            <a:off x="8610600" y="6355557"/>
            <a:ext cx="2743200" cy="365125"/>
          </a:xfrm>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7" name="Picture 6" descr="Blue_Gradient_bar_art.png">
            <a:extLst>
              <a:ext uri="{FF2B5EF4-FFF2-40B4-BE49-F238E27FC236}">
                <a16:creationId xmlns:a16="http://schemas.microsoft.com/office/drawing/2014/main" id="{67D260C1-CDA8-A14F-8FAD-26716C3547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cxnSp>
        <p:nvCxnSpPr>
          <p:cNvPr id="10" name="Straight Connector 9">
            <a:extLst>
              <a:ext uri="{FF2B5EF4-FFF2-40B4-BE49-F238E27FC236}">
                <a16:creationId xmlns:a16="http://schemas.microsoft.com/office/drawing/2014/main" id="{4AC9DFA2-F88C-4E2E-9ECA-1D79E0C7ACDF}"/>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74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0453B-7765-6D4C-A7E3-67CBE8BB614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E5C1672-6165-4D50-9A0C-6659923125E6}" type="datetime1">
              <a:rPr lang="en-US" smtClean="0"/>
              <a:pPr/>
              <a:t>6/13/2024</a:t>
            </a:fld>
            <a:endParaRPr lang="en-US"/>
          </a:p>
        </p:txBody>
      </p:sp>
      <p:sp>
        <p:nvSpPr>
          <p:cNvPr id="4" name="Footer Placeholder 3">
            <a:extLst>
              <a:ext uri="{FF2B5EF4-FFF2-40B4-BE49-F238E27FC236}">
                <a16:creationId xmlns:a16="http://schemas.microsoft.com/office/drawing/2014/main" id="{8F15DAC4-7AFC-5543-92D7-D55373B5FCE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554EEA6-23D9-1C4E-93D4-CA13E10F9E6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9" name="Picture 8" descr="Blue_Gradient_bar_art.png">
            <a:extLst>
              <a:ext uri="{FF2B5EF4-FFF2-40B4-BE49-F238E27FC236}">
                <a16:creationId xmlns:a16="http://schemas.microsoft.com/office/drawing/2014/main" id="{C3DFC097-4674-D848-A6F7-8E04FD530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sp>
        <p:nvSpPr>
          <p:cNvPr id="7" name="Title 1">
            <a:extLst>
              <a:ext uri="{FF2B5EF4-FFF2-40B4-BE49-F238E27FC236}">
                <a16:creationId xmlns:a16="http://schemas.microsoft.com/office/drawing/2014/main" id="{C785111F-9AFB-4797-97FD-C0B6E3DD5637}"/>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5A795652-F60F-4D9D-B163-C985E6A19ACE}"/>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85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720DF151-32DB-4305-B575-6C0715BA51EC}" type="datetime1">
              <a:rPr lang="en-US" smtClean="0"/>
              <a:pPr/>
              <a:t>6/13/2024</a:t>
            </a:fld>
            <a:endParaRPr lang="en-US"/>
          </a:p>
        </p:txBody>
      </p:sp>
    </p:spTree>
    <p:extLst>
      <p:ext uri="{BB962C8B-B14F-4D97-AF65-F5344CB8AC3E}">
        <p14:creationId xmlns:p14="http://schemas.microsoft.com/office/powerpoint/2010/main" val="426682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6ABADBD-4B69-4AAF-B639-B2D3C9658AF0}" type="datetime1">
              <a:rPr lang="en-US" smtClean="0"/>
              <a:pPr/>
              <a:t>6/13/2024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normAutofit/>
          </a:bodyPr>
          <a:lstStyle>
            <a:lvl1pPr algn="ct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219968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Thank You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CF2BD195-D07C-4D25-8561-C1BC703B20BF}" type="datetime1">
              <a:rPr lang="en-US" smtClean="0"/>
              <a:pPr/>
              <a:t>6/13/2024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2" name="Picture 11">
            <a:extLst>
              <a:ext uri="{FF2B5EF4-FFF2-40B4-BE49-F238E27FC236}">
                <a16:creationId xmlns:a16="http://schemas.microsoft.com/office/drawing/2014/main" id="{D0C6E4F9-189C-AE47-9835-DC5358A608CC}"/>
              </a:ext>
            </a:extLst>
          </p:cNvPr>
          <p:cNvPicPr>
            <a:picLocks noChangeAspect="1"/>
          </p:cNvPicPr>
          <p:nvPr userDrawn="1"/>
        </p:nvPicPr>
        <p:blipFill rotWithShape="1">
          <a:blip r:embed="rId3"/>
          <a:srcRect b="54956"/>
          <a:stretch/>
        </p:blipFill>
        <p:spPr>
          <a:xfrm>
            <a:off x="4669089" y="475435"/>
            <a:ext cx="3017944" cy="1293855"/>
          </a:xfrm>
          <a:prstGeom prst="rect">
            <a:avLst/>
          </a:prstGeom>
        </p:spPr>
      </p:pic>
      <p:pic>
        <p:nvPicPr>
          <p:cNvPr id="17" name="Picture 16" descr="Blue_Gradient_bar_art.png">
            <a:extLst>
              <a:ext uri="{FF2B5EF4-FFF2-40B4-BE49-F238E27FC236}">
                <a16:creationId xmlns:a16="http://schemas.microsoft.com/office/drawing/2014/main" id="{3F632186-65AB-4659-B92F-1DF23FC448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8" name="Picture 17" descr="Blue_Gradient_bar_art.png">
            <a:extLst>
              <a:ext uri="{FF2B5EF4-FFF2-40B4-BE49-F238E27FC236}">
                <a16:creationId xmlns:a16="http://schemas.microsoft.com/office/drawing/2014/main" id="{6F671D7B-03AC-49E0-83ED-634E9B0FDD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31F17E50-ED0F-4DBA-A882-262F0E67D6B0}"/>
              </a:ext>
            </a:extLst>
          </p:cNvPr>
          <p:cNvPicPr>
            <a:picLocks noChangeAspect="1"/>
          </p:cNvPicPr>
          <p:nvPr userDrawn="1"/>
        </p:nvPicPr>
        <p:blipFill>
          <a:blip r:embed="rId5"/>
          <a:stretch>
            <a:fillRect/>
          </a:stretch>
        </p:blipFill>
        <p:spPr>
          <a:xfrm>
            <a:off x="2693194" y="616650"/>
            <a:ext cx="6805612" cy="1360687"/>
          </a:xfrm>
          <a:prstGeom prst="rect">
            <a:avLst/>
          </a:prstGeom>
        </p:spPr>
      </p:pic>
    </p:spTree>
    <p:extLst>
      <p:ext uri="{BB962C8B-B14F-4D97-AF65-F5344CB8AC3E}">
        <p14:creationId xmlns:p14="http://schemas.microsoft.com/office/powerpoint/2010/main" val="368726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1" name="Title Text"/>
          <p:cNvSpPr txBox="1">
            <a:spLocks noGrp="1"/>
          </p:cNvSpPr>
          <p:nvPr>
            <p:ph type="title"/>
          </p:nvPr>
        </p:nvSpPr>
        <p:spPr>
          <a:prstGeom prst="rect">
            <a:avLst/>
          </a:prstGeom>
        </p:spPr>
        <p:txBody>
          <a:bodyPr/>
          <a:lstStyle/>
          <a:p>
            <a:r>
              <a:t>Title Text</a:t>
            </a:r>
          </a:p>
        </p:txBody>
      </p:sp>
      <p:sp>
        <p:nvSpPr>
          <p:cNvPr id="1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059760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b="0" i="0" baseline="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p>
            <a:fld id="{BF8EAF57-75C3-4B05-8DDE-F7E9AC4BB582}" type="datetime1">
              <a:rPr lang="en-US" smtClean="0"/>
              <a:t>6/13/2024</a:t>
            </a:fld>
            <a:endParaRPr lang="en-US"/>
          </a:p>
        </p:txBody>
      </p:sp>
    </p:spTree>
    <p:extLst>
      <p:ext uri="{BB962C8B-B14F-4D97-AF65-F5344CB8AC3E}">
        <p14:creationId xmlns:p14="http://schemas.microsoft.com/office/powerpoint/2010/main" val="147992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p>
            <a:fld id="{8BFFCBF1-D526-1C42-AB77-E1923E7DD4DE}" type="datetimeFigureOut">
              <a:rPr lang="en-US" smtClean="0"/>
              <a:t>6/13/2024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p>
            <a:fld id="{BEED455F-700D-BA4B-B3F6-B4E03929F5E0}" type="slidenum">
              <a:rPr lang="en-US" smtClean="0"/>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lstStyle>
            <a:lvl1pPr algn="ctr">
              <a:defRPr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b="0" i="0" baseline="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224627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79743-5AB5-064C-AD5D-A29DA4FAB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84B0F-C106-4C40-9374-17725B84F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69EF0-DF4A-BC42-A4C7-6980C5569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CD5A1-6284-4663-8918-315DE707DAEE}" type="datetime1">
              <a:rPr lang="en-US" smtClean="0"/>
              <a:t>6/13/2024</a:t>
            </a:fld>
            <a:endParaRPr lang="en-US"/>
          </a:p>
        </p:txBody>
      </p:sp>
      <p:sp>
        <p:nvSpPr>
          <p:cNvPr id="5" name="Footer Placeholder 4">
            <a:extLst>
              <a:ext uri="{FF2B5EF4-FFF2-40B4-BE49-F238E27FC236}">
                <a16:creationId xmlns:a16="http://schemas.microsoft.com/office/drawing/2014/main" id="{9AA8E1F6-961B-0045-8CD8-EA4E403A6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C0997-EE44-1242-9DF0-7F7294981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D455F-700D-BA4B-B3F6-B4E03929F5E0}" type="slidenum">
              <a:rPr lang="en-US" smtClean="0"/>
              <a:t>‹#›</a:t>
            </a:fld>
            <a:endParaRPr lang="en-US"/>
          </a:p>
        </p:txBody>
      </p:sp>
    </p:spTree>
    <p:extLst>
      <p:ext uri="{BB962C8B-B14F-4D97-AF65-F5344CB8AC3E}">
        <p14:creationId xmlns:p14="http://schemas.microsoft.com/office/powerpoint/2010/main" val="245693117"/>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3660" r:id="rId8"/>
    <p:sldLayoutId id="2147483661" r:id="rId9"/>
    <p:sldLayoutId id="2147483662"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D9BC-B5B8-441F-B01C-DEF6A5370114}"/>
              </a:ext>
            </a:extLst>
          </p:cNvPr>
          <p:cNvSpPr>
            <a:spLocks noGrp="1"/>
          </p:cNvSpPr>
          <p:nvPr>
            <p:ph type="ctrTitle"/>
          </p:nvPr>
        </p:nvSpPr>
        <p:spPr>
          <a:xfrm>
            <a:off x="471488" y="2287593"/>
            <a:ext cx="11087100" cy="1854986"/>
          </a:xfrm>
        </p:spPr>
        <p:txBody>
          <a:bodyPr>
            <a:normAutofit/>
          </a:bodyPr>
          <a:lstStyle/>
          <a:p>
            <a:r>
              <a:rPr lang="en-US" sz="4000" dirty="0">
                <a:latin typeface="Arial"/>
                <a:cs typeface="Arial"/>
              </a:rPr>
              <a:t>Meeting Employment Rate and Median Earnings Performance Measures:</a:t>
            </a:r>
            <a:br>
              <a:rPr lang="en-US" sz="4000" dirty="0">
                <a:latin typeface="Arial"/>
                <a:cs typeface="Arial"/>
              </a:rPr>
            </a:br>
            <a:r>
              <a:rPr lang="en-US" sz="4000" dirty="0">
                <a:latin typeface="Arial"/>
                <a:cs typeface="Arial"/>
              </a:rPr>
              <a:t>How to Do Follow-Ups</a:t>
            </a:r>
            <a:endParaRPr lang="en-US" dirty="0"/>
          </a:p>
        </p:txBody>
      </p:sp>
      <p:sp>
        <p:nvSpPr>
          <p:cNvPr id="3" name="Subtitle 2">
            <a:extLst>
              <a:ext uri="{FF2B5EF4-FFF2-40B4-BE49-F238E27FC236}">
                <a16:creationId xmlns:a16="http://schemas.microsoft.com/office/drawing/2014/main" id="{4166DB95-C514-4D69-8520-A3AEC6405A6B}"/>
              </a:ext>
            </a:extLst>
          </p:cNvPr>
          <p:cNvSpPr>
            <a:spLocks noGrp="1"/>
          </p:cNvSpPr>
          <p:nvPr>
            <p:ph type="subTitle" idx="1"/>
          </p:nvPr>
        </p:nvSpPr>
        <p:spPr>
          <a:xfrm>
            <a:off x="1524000" y="4376737"/>
            <a:ext cx="9144000" cy="1854985"/>
          </a:xfrm>
        </p:spPr>
        <p:txBody>
          <a:bodyPr vert="horz" lIns="91440" tIns="45720" rIns="91440" bIns="45720" rtlCol="0" anchor="t">
            <a:normAutofit/>
          </a:bodyPr>
          <a:lstStyle/>
          <a:p>
            <a:r>
              <a:rPr lang="en-US" sz="3200" dirty="0"/>
              <a:t>Sue Chapman, SCSEP Performance Manager</a:t>
            </a:r>
          </a:p>
          <a:p>
            <a:r>
              <a:rPr lang="en-US" sz="3200" dirty="0"/>
              <a:t>Joshua Wadsworth, SCSEP Operations Director</a:t>
            </a:r>
          </a:p>
          <a:p>
            <a:r>
              <a:rPr lang="en-US" sz="3200" dirty="0">
                <a:cs typeface="Calibri"/>
              </a:rPr>
              <a:t>Program Year 2023</a:t>
            </a:r>
          </a:p>
          <a:p>
            <a:endParaRPr lang="en-US" dirty="0"/>
          </a:p>
          <a:p>
            <a:endParaRPr lang="en-US" dirty="0"/>
          </a:p>
        </p:txBody>
      </p:sp>
    </p:spTree>
    <p:extLst>
      <p:ext uri="{BB962C8B-B14F-4D97-AF65-F5344CB8AC3E}">
        <p14:creationId xmlns:p14="http://schemas.microsoft.com/office/powerpoint/2010/main" val="294252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D1C8-62A5-40E5-9F31-C4B68D3CA9F1}"/>
              </a:ext>
            </a:extLst>
          </p:cNvPr>
          <p:cNvSpPr>
            <a:spLocks noGrp="1"/>
          </p:cNvSpPr>
          <p:nvPr>
            <p:ph type="title"/>
          </p:nvPr>
        </p:nvSpPr>
        <p:spPr>
          <a:xfrm>
            <a:off x="835348" y="213623"/>
            <a:ext cx="10515600" cy="958850"/>
          </a:xfrm>
        </p:spPr>
        <p:txBody>
          <a:bodyPr>
            <a:normAutofit fontScale="90000"/>
          </a:bodyPr>
          <a:lstStyle/>
          <a:p>
            <a:pPr algn="ctr"/>
            <a:br>
              <a:rPr lang="en-US" sz="4000" dirty="0">
                <a:solidFill>
                  <a:srgbClr val="FF0000"/>
                </a:solidFill>
              </a:rPr>
            </a:br>
            <a:r>
              <a:rPr lang="en-US" sz="3600" dirty="0">
                <a:solidFill>
                  <a:srgbClr val="F75A1C"/>
                </a:solidFill>
              </a:rPr>
              <a:t>Follow-Up 2</a:t>
            </a:r>
            <a:br>
              <a:rPr lang="en-US" sz="4000" dirty="0">
                <a:solidFill>
                  <a:srgbClr val="F75A1C"/>
                </a:solidFill>
              </a:rPr>
            </a:br>
            <a:r>
              <a:rPr lang="en-US" sz="2800" dirty="0">
                <a:solidFill>
                  <a:srgbClr val="F75A1C"/>
                </a:solidFill>
              </a:rPr>
              <a:t>Performance Measure: Median Earnings in 2nd Quarter After Exit</a:t>
            </a:r>
          </a:p>
        </p:txBody>
      </p:sp>
      <p:sp>
        <p:nvSpPr>
          <p:cNvPr id="3" name="Content Placeholder 2">
            <a:extLst>
              <a:ext uri="{FF2B5EF4-FFF2-40B4-BE49-F238E27FC236}">
                <a16:creationId xmlns:a16="http://schemas.microsoft.com/office/drawing/2014/main" id="{2CB3D760-0F3D-4C9C-968B-11E271F958AD}"/>
              </a:ext>
            </a:extLst>
          </p:cNvPr>
          <p:cNvSpPr>
            <a:spLocks noGrp="1"/>
          </p:cNvSpPr>
          <p:nvPr>
            <p:ph idx="1"/>
          </p:nvPr>
        </p:nvSpPr>
        <p:spPr>
          <a:xfrm>
            <a:off x="1175708" y="1701652"/>
            <a:ext cx="9834880" cy="5260257"/>
          </a:xfrm>
        </p:spPr>
        <p:txBody>
          <a:bodyPr vert="horz" lIns="91440" tIns="45720" rIns="91440" bIns="45720" rtlCol="0" anchor="t">
            <a:normAutofit/>
          </a:bodyPr>
          <a:lstStyle/>
          <a:p>
            <a:pPr marL="0" indent="0">
              <a:buNone/>
            </a:pPr>
            <a:endParaRPr lang="en-US" sz="3200" dirty="0">
              <a:latin typeface="Calibri"/>
              <a:cs typeface="Calibri"/>
            </a:endParaRPr>
          </a:p>
          <a:p>
            <a:r>
              <a:rPr lang="en-US" sz="3600" dirty="0">
                <a:latin typeface="Calibri"/>
                <a:cs typeface="Calibri"/>
              </a:rPr>
              <a:t>Follow-Up 2 must be conducted in the </a:t>
            </a:r>
            <a:r>
              <a:rPr lang="en-US" sz="3600" b="1" dirty="0">
                <a:latin typeface="Calibri"/>
                <a:cs typeface="Calibri"/>
              </a:rPr>
              <a:t>3</a:t>
            </a:r>
            <a:r>
              <a:rPr lang="en-US" sz="3600" b="1" baseline="30000" dirty="0">
                <a:latin typeface="Calibri"/>
                <a:cs typeface="Calibri"/>
              </a:rPr>
              <a:t>rd</a:t>
            </a:r>
            <a:r>
              <a:rPr lang="en-US" sz="3600" b="1" dirty="0">
                <a:latin typeface="Calibri"/>
                <a:cs typeface="Calibri"/>
              </a:rPr>
              <a:t> quarter </a:t>
            </a:r>
            <a:r>
              <a:rPr lang="en-US" sz="3600" dirty="0">
                <a:latin typeface="Calibri"/>
                <a:cs typeface="Calibri"/>
              </a:rPr>
              <a:t>after their exit quarter.</a:t>
            </a:r>
          </a:p>
          <a:p>
            <a:endParaRPr lang="en-US" sz="3600" dirty="0">
              <a:latin typeface="Calibri"/>
              <a:cs typeface="Calibri"/>
            </a:endParaRPr>
          </a:p>
          <a:p>
            <a:r>
              <a:rPr lang="en-US" sz="3600" dirty="0">
                <a:latin typeface="Calibri"/>
                <a:cs typeface="Calibri"/>
              </a:rPr>
              <a:t>Must include all gross earnings paid to job seeker during the </a:t>
            </a:r>
            <a:r>
              <a:rPr lang="en-US" sz="3600" b="1" dirty="0">
                <a:latin typeface="Calibri"/>
                <a:cs typeface="Calibri"/>
              </a:rPr>
              <a:t>2</a:t>
            </a:r>
            <a:r>
              <a:rPr lang="en-US" sz="3600" b="1" baseline="30000" dirty="0">
                <a:latin typeface="Calibri"/>
                <a:cs typeface="Calibri"/>
              </a:rPr>
              <a:t>nd</a:t>
            </a:r>
            <a:r>
              <a:rPr lang="en-US" sz="3600" b="1" dirty="0">
                <a:latin typeface="Calibri"/>
                <a:cs typeface="Calibri"/>
              </a:rPr>
              <a:t> quarter </a:t>
            </a:r>
            <a:r>
              <a:rPr lang="en-US" sz="3600" dirty="0">
                <a:latin typeface="Calibri"/>
                <a:cs typeface="Calibri"/>
              </a:rPr>
              <a:t>after the exit quarter.</a:t>
            </a:r>
          </a:p>
          <a:p>
            <a:endParaRPr lang="en-US" sz="3200" dirty="0">
              <a:latin typeface="Calibri"/>
              <a:cs typeface="Calibri"/>
            </a:endParaRPr>
          </a:p>
          <a:p>
            <a:pPr marL="0" indent="0">
              <a:buNone/>
            </a:pPr>
            <a:endParaRPr lang="en-US" dirty="0">
              <a:latin typeface="Calibri"/>
              <a:cs typeface="Calibri"/>
            </a:endParaRPr>
          </a:p>
          <a:p>
            <a:pPr marL="0" indent="0">
              <a:buNone/>
            </a:pPr>
            <a:endParaRPr lang="en-US" sz="2400" dirty="0">
              <a:latin typeface="Calibri"/>
              <a:cs typeface="Calibri"/>
            </a:endParaRPr>
          </a:p>
          <a:p>
            <a:endParaRPr lang="en-US" b="0" dirty="0">
              <a:effectLst/>
              <a:latin typeface="Calibri"/>
              <a:cs typeface="Calibri"/>
            </a:endParaRPr>
          </a:p>
          <a:p>
            <a:endParaRPr lang="en-US" b="0" dirty="0">
              <a:effectLst/>
              <a:latin typeface="Calibri"/>
              <a:cs typeface="Calibri"/>
            </a:endParaRPr>
          </a:p>
        </p:txBody>
      </p:sp>
    </p:spTree>
    <p:extLst>
      <p:ext uri="{BB962C8B-B14F-4D97-AF65-F5344CB8AC3E}">
        <p14:creationId xmlns:p14="http://schemas.microsoft.com/office/powerpoint/2010/main" val="220756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D1C8-62A5-40E5-9F31-C4B68D3CA9F1}"/>
              </a:ext>
            </a:extLst>
          </p:cNvPr>
          <p:cNvSpPr>
            <a:spLocks noGrp="1"/>
          </p:cNvSpPr>
          <p:nvPr>
            <p:ph type="title"/>
          </p:nvPr>
        </p:nvSpPr>
        <p:spPr/>
        <p:txBody>
          <a:bodyPr>
            <a:normAutofit fontScale="90000"/>
          </a:bodyPr>
          <a:lstStyle/>
          <a:p>
            <a:pPr algn="ctr"/>
            <a:br>
              <a:rPr lang="en-US" sz="4000" dirty="0"/>
            </a:br>
            <a:r>
              <a:rPr lang="en-US" sz="4000" dirty="0">
                <a:solidFill>
                  <a:srgbClr val="F75A1C"/>
                </a:solidFill>
              </a:rPr>
              <a:t>Median Earnings Tips</a:t>
            </a:r>
            <a:endParaRPr lang="en-US" sz="3200" b="0" dirty="0">
              <a:solidFill>
                <a:srgbClr val="F75A1C"/>
              </a:solidFill>
            </a:endParaRPr>
          </a:p>
          <a:p>
            <a:pPr algn="ctr"/>
            <a:endParaRPr lang="en-US" sz="4000" dirty="0"/>
          </a:p>
        </p:txBody>
      </p:sp>
      <p:sp>
        <p:nvSpPr>
          <p:cNvPr id="3" name="Content Placeholder 2">
            <a:extLst>
              <a:ext uri="{FF2B5EF4-FFF2-40B4-BE49-F238E27FC236}">
                <a16:creationId xmlns:a16="http://schemas.microsoft.com/office/drawing/2014/main" id="{2CB3D760-0F3D-4C9C-968B-11E271F958AD}"/>
              </a:ext>
            </a:extLst>
          </p:cNvPr>
          <p:cNvSpPr>
            <a:spLocks noGrp="1"/>
          </p:cNvSpPr>
          <p:nvPr>
            <p:ph idx="1"/>
          </p:nvPr>
        </p:nvSpPr>
        <p:spPr>
          <a:xfrm>
            <a:off x="746248" y="1071933"/>
            <a:ext cx="11206232" cy="5260257"/>
          </a:xfrm>
        </p:spPr>
        <p:txBody>
          <a:bodyPr vert="horz" lIns="91440" tIns="45720" rIns="91440" bIns="45720" rtlCol="0" anchor="t">
            <a:normAutofit/>
          </a:bodyPr>
          <a:lstStyle/>
          <a:p>
            <a:pPr marL="0" indent="0">
              <a:buNone/>
            </a:pPr>
            <a:endParaRPr lang="en-US" sz="3200" dirty="0">
              <a:latin typeface="Calibri"/>
              <a:cs typeface="Calibri"/>
            </a:endParaRPr>
          </a:p>
          <a:p>
            <a:pPr>
              <a:buFont typeface="Wingdings" panose="05000000000000000000" pitchFamily="2" charset="2"/>
              <a:buChar char="q"/>
            </a:pPr>
            <a:r>
              <a:rPr lang="en-US" sz="3200" dirty="0">
                <a:latin typeface="Calibri"/>
                <a:cs typeface="Calibri"/>
              </a:rPr>
              <a:t>  </a:t>
            </a:r>
            <a:r>
              <a:rPr lang="en-US" sz="3000" dirty="0">
                <a:latin typeface="Calibri"/>
                <a:cs typeface="Calibri"/>
              </a:rPr>
              <a:t>Quality training at host agency leads to quality job</a:t>
            </a:r>
          </a:p>
          <a:p>
            <a:pPr>
              <a:buFont typeface="Wingdings" panose="05000000000000000000" pitchFamily="2" charset="2"/>
              <a:buChar char="q"/>
            </a:pPr>
            <a:r>
              <a:rPr lang="en-US" sz="3000" dirty="0">
                <a:latin typeface="Calibri"/>
                <a:cs typeface="Calibri"/>
              </a:rPr>
              <a:t>  A good IEP, good job match and good job retention are all interconnected</a:t>
            </a:r>
          </a:p>
          <a:p>
            <a:pPr>
              <a:buFont typeface="Wingdings" panose="05000000000000000000" pitchFamily="2" charset="2"/>
              <a:buChar char="q"/>
            </a:pPr>
            <a:r>
              <a:rPr lang="en-US" sz="3000" dirty="0">
                <a:latin typeface="Calibri"/>
                <a:cs typeface="Calibri"/>
              </a:rPr>
              <a:t>  Hold Job Club sessions to build skills for keeping a job</a:t>
            </a:r>
          </a:p>
          <a:p>
            <a:pPr>
              <a:buFont typeface="Wingdings" panose="05000000000000000000" pitchFamily="2" charset="2"/>
              <a:buChar char="q"/>
            </a:pPr>
            <a:r>
              <a:rPr lang="en-US" sz="3000" dirty="0">
                <a:latin typeface="Calibri"/>
                <a:cs typeface="Calibri"/>
              </a:rPr>
              <a:t>  Contact job seekers regularly after exit to offer support and help address challenges</a:t>
            </a:r>
          </a:p>
          <a:p>
            <a:pPr>
              <a:buFont typeface="Wingdings" panose="05000000000000000000" pitchFamily="2" charset="2"/>
              <a:buChar char="q"/>
            </a:pPr>
            <a:r>
              <a:rPr lang="en-US" sz="3000" dirty="0">
                <a:latin typeface="Calibri"/>
                <a:cs typeface="Calibri"/>
              </a:rPr>
              <a:t>  Build relationships with employer to obtain median earnings and help troubleshoot any problems</a:t>
            </a:r>
          </a:p>
          <a:p>
            <a:pPr>
              <a:buFont typeface="Wingdings" panose="05000000000000000000" pitchFamily="2" charset="2"/>
              <a:buChar char="q"/>
            </a:pPr>
            <a:r>
              <a:rPr lang="en-US" sz="3000" dirty="0">
                <a:latin typeface="Calibri"/>
                <a:cs typeface="Calibri"/>
              </a:rPr>
              <a:t> Send a formal letter/email of inquiry to employer with Release</a:t>
            </a:r>
          </a:p>
          <a:p>
            <a:pPr lvl="1">
              <a:buFont typeface="Wingdings" panose="05000000000000000000" pitchFamily="2" charset="2"/>
              <a:buChar char="q"/>
            </a:pPr>
            <a:endParaRPr lang="en-US" sz="2800" dirty="0">
              <a:latin typeface="Calibri"/>
              <a:cs typeface="Calibri"/>
            </a:endParaRPr>
          </a:p>
          <a:p>
            <a:endParaRPr lang="en-US" dirty="0">
              <a:latin typeface="Calibri"/>
              <a:cs typeface="Calibri"/>
            </a:endParaRPr>
          </a:p>
          <a:p>
            <a:pPr marL="0" indent="0">
              <a:buNone/>
            </a:pPr>
            <a:endParaRPr lang="en-US" dirty="0">
              <a:latin typeface="Calibri"/>
              <a:cs typeface="Calibri"/>
            </a:endParaRPr>
          </a:p>
          <a:p>
            <a:pPr marL="0" indent="0">
              <a:buNone/>
            </a:pPr>
            <a:endParaRPr lang="en-US" dirty="0">
              <a:solidFill>
                <a:srgbClr val="44546A"/>
              </a:solidFill>
            </a:endParaRPr>
          </a:p>
          <a:p>
            <a:pPr marL="0" indent="0">
              <a:buNone/>
            </a:pPr>
            <a:endParaRPr lang="en-US" dirty="0">
              <a:latin typeface="Calibri"/>
              <a:cs typeface="Calibri"/>
            </a:endParaRPr>
          </a:p>
          <a:p>
            <a:endParaRPr lang="en-US" sz="2400" dirty="0">
              <a:latin typeface="Calibri"/>
              <a:cs typeface="Calibri"/>
            </a:endParaRPr>
          </a:p>
          <a:p>
            <a:pPr marL="0" indent="0">
              <a:buNone/>
            </a:pPr>
            <a:endParaRPr lang="en-US" b="0" dirty="0">
              <a:effectLst/>
              <a:latin typeface="Calibri"/>
              <a:cs typeface="Calibri"/>
            </a:endParaRPr>
          </a:p>
          <a:p>
            <a:endParaRPr lang="en-US" b="0" dirty="0">
              <a:effectLst/>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231484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ea typeface="+mj-lt"/>
                <a:cs typeface="+mj-lt"/>
              </a:rPr>
            </a:br>
            <a:r>
              <a:rPr lang="en-US" dirty="0">
                <a:solidFill>
                  <a:srgbClr val="F75A1C"/>
                </a:solidFill>
                <a:ea typeface="+mj-lt"/>
                <a:cs typeface="+mj-lt"/>
              </a:rPr>
              <a:t>Employment Rate – 4th Quarter After Exit</a:t>
            </a:r>
            <a:br>
              <a:rPr lang="en-US" sz="3200" dirty="0">
                <a:solidFill>
                  <a:srgbClr val="FF0000"/>
                </a:solidFill>
                <a:latin typeface="Garamond"/>
              </a:rPr>
            </a:br>
            <a:endParaRPr lang="en-US" sz="3600" dirty="0">
              <a:solidFill>
                <a:srgbClr val="FF0000"/>
              </a:solidFill>
              <a:latin typeface="Garamond"/>
            </a:endParaRPr>
          </a:p>
        </p:txBody>
      </p:sp>
      <p:sp>
        <p:nvSpPr>
          <p:cNvPr id="3" name="Rectangle 2"/>
          <p:cNvSpPr/>
          <p:nvPr/>
        </p:nvSpPr>
        <p:spPr>
          <a:xfrm>
            <a:off x="2514600" y="1240656"/>
            <a:ext cx="7720263" cy="6432530"/>
          </a:xfrm>
          <a:prstGeom prst="rect">
            <a:avLst/>
          </a:prstGeom>
        </p:spPr>
        <p:txBody>
          <a:bodyPr wrap="square" lIns="91440" tIns="45720" rIns="91440" bIns="45720" anchor="t">
            <a:spAutoFit/>
          </a:bodyPr>
          <a:lstStyle/>
          <a:p>
            <a:endParaRPr lang="en-US" sz="2400" dirty="0">
              <a:solidFill>
                <a:srgbClr val="000514"/>
              </a:solidFill>
              <a:latin typeface="Calibri" panose="020F0502020204030204" pitchFamily="34" charset="0"/>
              <a:cs typeface="Calibri"/>
            </a:endParaRPr>
          </a:p>
          <a:p>
            <a:r>
              <a:rPr lang="en-US" sz="3600" b="1" dirty="0">
                <a:latin typeface="Calibri" panose="020F0502020204030204" pitchFamily="34" charset="0"/>
              </a:rPr>
              <a:t>Definition:</a:t>
            </a:r>
            <a:endParaRPr lang="en-US" sz="3600" b="1" dirty="0">
              <a:latin typeface="Calibri" panose="020F0502020204030204" pitchFamily="34" charset="0"/>
              <a:cs typeface="Calibri"/>
            </a:endParaRPr>
          </a:p>
          <a:p>
            <a:pPr marL="457200" indent="-457200">
              <a:buFont typeface="Wingdings" panose="05000000000000000000" pitchFamily="2" charset="2"/>
              <a:buChar char="q"/>
            </a:pPr>
            <a:endParaRPr lang="en-US" sz="3200" dirty="0">
              <a:solidFill>
                <a:srgbClr val="000514"/>
              </a:solidFill>
              <a:latin typeface="Calibri" panose="020F0502020204030204" pitchFamily="34" charset="0"/>
              <a:cs typeface="Calibri"/>
            </a:endParaRPr>
          </a:p>
          <a:p>
            <a:pPr marL="914400" lvl="1" indent="-457200">
              <a:buFont typeface="Wingdings" panose="05000000000000000000" pitchFamily="2" charset="2"/>
              <a:buChar char="q"/>
            </a:pPr>
            <a:r>
              <a:rPr lang="en-US" sz="3200" dirty="0">
                <a:solidFill>
                  <a:srgbClr val="000514"/>
                </a:solidFill>
                <a:latin typeface="Calibri"/>
                <a:cs typeface="Calibri"/>
              </a:rPr>
              <a:t>Percent of job seekers who are in Unsubsidized Employment during the 4th quarter after their exit from the program</a:t>
            </a:r>
            <a:endParaRPr lang="en-US" sz="3200" dirty="0">
              <a:solidFill>
                <a:srgbClr val="FF0000"/>
              </a:solidFill>
              <a:latin typeface="Calibri"/>
              <a:cs typeface="Calibri"/>
            </a:endParaRPr>
          </a:p>
          <a:p>
            <a:endParaRPr lang="en-US" sz="3200" dirty="0">
              <a:solidFill>
                <a:srgbClr val="FF0000"/>
              </a:solidFill>
              <a:latin typeface="Calibri" panose="020F0502020204030204" pitchFamily="34" charset="0"/>
            </a:endParaRPr>
          </a:p>
          <a:p>
            <a:r>
              <a:rPr lang="en-US" sz="3600" b="1" dirty="0">
                <a:latin typeface="Calibri" panose="020F0502020204030204" pitchFamily="34" charset="0"/>
              </a:rPr>
              <a:t>PY2023 Goal: </a:t>
            </a:r>
          </a:p>
          <a:p>
            <a:endParaRPr lang="en-US" sz="3200" dirty="0">
              <a:solidFill>
                <a:srgbClr val="FF0000"/>
              </a:solidFill>
              <a:latin typeface="Calibri" panose="020F0502020204030204" pitchFamily="34" charset="0"/>
            </a:endParaRPr>
          </a:p>
          <a:p>
            <a:pPr marL="914400" lvl="1" indent="-457200">
              <a:buFont typeface="Wingdings" panose="05000000000000000000" pitchFamily="2" charset="2"/>
              <a:buChar char="q"/>
            </a:pPr>
            <a:r>
              <a:rPr lang="en-US" sz="3200" dirty="0">
                <a:solidFill>
                  <a:srgbClr val="000514"/>
                </a:solidFill>
                <a:latin typeface="Calibri" panose="020F0502020204030204" pitchFamily="34" charset="0"/>
              </a:rPr>
              <a:t>37%</a:t>
            </a:r>
          </a:p>
          <a:p>
            <a:pPr marL="457200" indent="-457200">
              <a:buFont typeface="Arial" panose="020B0604020202020204" pitchFamily="34" charset="0"/>
              <a:buChar char="•"/>
            </a:pPr>
            <a:endParaRPr lang="en-US" sz="2800" dirty="0">
              <a:latin typeface="Calibri" panose="020F0502020204030204" pitchFamily="34" charset="0"/>
              <a:cs typeface="Calibri"/>
            </a:endParaRPr>
          </a:p>
          <a:p>
            <a:pPr marL="571500" indent="-571500">
              <a:buFont typeface="Wingdings" panose="05000000000000000000" pitchFamily="2" charset="2"/>
              <a:buChar char="q"/>
            </a:pPr>
            <a:endParaRPr lang="en-US" sz="3200" dirty="0">
              <a:solidFill>
                <a:srgbClr val="000514"/>
              </a:solidFill>
              <a:latin typeface="Calibri" panose="020F0502020204030204" pitchFamily="34" charset="0"/>
              <a:cs typeface="Calibri"/>
            </a:endParaRPr>
          </a:p>
        </p:txBody>
      </p:sp>
    </p:spTree>
    <p:extLst>
      <p:ext uri="{BB962C8B-B14F-4D97-AF65-F5344CB8AC3E}">
        <p14:creationId xmlns:p14="http://schemas.microsoft.com/office/powerpoint/2010/main" val="385602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D1C8-62A5-40E5-9F31-C4B68D3CA9F1}"/>
              </a:ext>
            </a:extLst>
          </p:cNvPr>
          <p:cNvSpPr>
            <a:spLocks noGrp="1"/>
          </p:cNvSpPr>
          <p:nvPr>
            <p:ph type="title"/>
          </p:nvPr>
        </p:nvSpPr>
        <p:spPr/>
        <p:txBody>
          <a:bodyPr>
            <a:normAutofit fontScale="90000"/>
          </a:bodyPr>
          <a:lstStyle/>
          <a:p>
            <a:pPr algn="ctr"/>
            <a:r>
              <a:rPr lang="en-US" sz="3600" dirty="0">
                <a:solidFill>
                  <a:srgbClr val="F75A1C"/>
                </a:solidFill>
              </a:rPr>
              <a:t>Follow-Up 3</a:t>
            </a:r>
            <a:br>
              <a:rPr lang="en-US" sz="3200" dirty="0">
                <a:solidFill>
                  <a:srgbClr val="F75A1C"/>
                </a:solidFill>
              </a:rPr>
            </a:br>
            <a:r>
              <a:rPr lang="en-US" sz="3200" dirty="0">
                <a:solidFill>
                  <a:srgbClr val="F75A1C"/>
                </a:solidFill>
              </a:rPr>
              <a:t>Employment Rate – 4th Quarter After Exit</a:t>
            </a:r>
          </a:p>
        </p:txBody>
      </p:sp>
      <p:sp>
        <p:nvSpPr>
          <p:cNvPr id="3" name="Content Placeholder 2">
            <a:extLst>
              <a:ext uri="{FF2B5EF4-FFF2-40B4-BE49-F238E27FC236}">
                <a16:creationId xmlns:a16="http://schemas.microsoft.com/office/drawing/2014/main" id="{2CB3D760-0F3D-4C9C-968B-11E271F958AD}"/>
              </a:ext>
            </a:extLst>
          </p:cNvPr>
          <p:cNvSpPr>
            <a:spLocks noGrp="1"/>
          </p:cNvSpPr>
          <p:nvPr>
            <p:ph idx="1"/>
          </p:nvPr>
        </p:nvSpPr>
        <p:spPr>
          <a:xfrm>
            <a:off x="1798320" y="1407830"/>
            <a:ext cx="8641080" cy="5240231"/>
          </a:xfrm>
        </p:spPr>
        <p:txBody>
          <a:bodyPr vert="horz" lIns="91440" tIns="45720" rIns="91440" bIns="45720" rtlCol="0" anchor="t">
            <a:normAutofit/>
          </a:bodyPr>
          <a:lstStyle/>
          <a:p>
            <a:pPr marL="0" indent="0" algn="ctr">
              <a:buNone/>
            </a:pPr>
            <a:endParaRPr lang="en-US" sz="1050">
              <a:latin typeface="Calibri"/>
              <a:cs typeface="Calibri"/>
            </a:endParaRPr>
          </a:p>
          <a:p>
            <a:pPr marL="0" indent="0" algn="ctr">
              <a:buNone/>
            </a:pPr>
            <a:endParaRPr lang="en-US" sz="3200">
              <a:latin typeface="Calibri"/>
              <a:cs typeface="Calibri"/>
            </a:endParaRPr>
          </a:p>
          <a:p>
            <a:pPr marL="0" indent="0" algn="ctr">
              <a:buNone/>
            </a:pPr>
            <a:r>
              <a:rPr lang="en-US" sz="3200" dirty="0">
                <a:latin typeface="Calibri"/>
                <a:cs typeface="Calibri"/>
              </a:rPr>
              <a:t>Total number of job seekers employed in the 4th quarter after the exit quarter</a:t>
            </a:r>
          </a:p>
          <a:p>
            <a:pPr marL="0" indent="0" algn="ctr">
              <a:buNone/>
            </a:pPr>
            <a:r>
              <a:rPr lang="en-US" sz="3200" dirty="0">
                <a:latin typeface="Calibri"/>
                <a:cs typeface="Calibri"/>
              </a:rPr>
              <a:t>Total number of job seekers who exited during the exit quarter (minus exclusions)</a:t>
            </a:r>
            <a:endParaRPr lang="en-US" sz="1800" dirty="0">
              <a:latin typeface="Calibri"/>
              <a:cs typeface="Calibri"/>
            </a:endParaRPr>
          </a:p>
          <a:p>
            <a:pPr marL="0" indent="0">
              <a:buNone/>
            </a:pPr>
            <a:endParaRPr lang="en-US">
              <a:solidFill>
                <a:schemeClr val="tx2"/>
              </a:solidFill>
              <a:latin typeface="Calibri"/>
              <a:cs typeface="Calibri"/>
            </a:endParaRPr>
          </a:p>
          <a:p>
            <a:endParaRPr lang="en-US">
              <a:solidFill>
                <a:srgbClr val="FF0000"/>
              </a:solidFill>
              <a:latin typeface="Calibri"/>
              <a:cs typeface="Calibri"/>
            </a:endParaRPr>
          </a:p>
          <a:p>
            <a:pPr marL="0" indent="0" algn="ctr">
              <a:buNone/>
            </a:pPr>
            <a:r>
              <a:rPr lang="en-US" dirty="0">
                <a:solidFill>
                  <a:srgbClr val="FF0000"/>
                </a:solidFill>
                <a:latin typeface="Calibri"/>
                <a:cs typeface="Calibri"/>
              </a:rPr>
              <a:t>Exclusions can only be captured at time of exit</a:t>
            </a:r>
          </a:p>
          <a:p>
            <a:endParaRPr lang="en-US" b="0">
              <a:effectLst/>
              <a:latin typeface="Calibri"/>
              <a:cs typeface="Calibri"/>
            </a:endParaRPr>
          </a:p>
          <a:p>
            <a:endParaRPr lang="en-US" b="0">
              <a:effectLst/>
              <a:latin typeface="Calibri"/>
              <a:cs typeface="Calibri"/>
            </a:endParaRPr>
          </a:p>
        </p:txBody>
      </p:sp>
      <p:cxnSp>
        <p:nvCxnSpPr>
          <p:cNvPr id="4" name="Straight Arrow Connector 3">
            <a:extLst>
              <a:ext uri="{FF2B5EF4-FFF2-40B4-BE49-F238E27FC236}">
                <a16:creationId xmlns:a16="http://schemas.microsoft.com/office/drawing/2014/main" id="{E02AB307-E6BD-4905-B519-5E323AB11E08}"/>
              </a:ext>
            </a:extLst>
          </p:cNvPr>
          <p:cNvCxnSpPr/>
          <p:nvPr/>
        </p:nvCxnSpPr>
        <p:spPr>
          <a:xfrm flipV="1">
            <a:off x="2514600" y="3214277"/>
            <a:ext cx="8059947" cy="5750"/>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166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D1C8-62A5-40E5-9F31-C4B68D3CA9F1}"/>
              </a:ext>
            </a:extLst>
          </p:cNvPr>
          <p:cNvSpPr>
            <a:spLocks noGrp="1"/>
          </p:cNvSpPr>
          <p:nvPr>
            <p:ph type="title"/>
          </p:nvPr>
        </p:nvSpPr>
        <p:spPr/>
        <p:txBody>
          <a:bodyPr>
            <a:noAutofit/>
          </a:bodyPr>
          <a:lstStyle/>
          <a:p>
            <a:pPr algn="ctr"/>
            <a:r>
              <a:rPr lang="en-US" dirty="0">
                <a:solidFill>
                  <a:srgbClr val="F75A1C"/>
                </a:solidFill>
              </a:rPr>
              <a:t>Follow-Up 3</a:t>
            </a:r>
            <a:br>
              <a:rPr lang="en-US" dirty="0">
                <a:solidFill>
                  <a:srgbClr val="F75A1C"/>
                </a:solidFill>
              </a:rPr>
            </a:br>
            <a:r>
              <a:rPr lang="en-US" sz="2500" dirty="0">
                <a:solidFill>
                  <a:srgbClr val="F75A1C"/>
                </a:solidFill>
              </a:rPr>
              <a:t>Performance Measure: Employment Rate – 4th Quarter After Exit</a:t>
            </a:r>
          </a:p>
        </p:txBody>
      </p:sp>
      <p:sp>
        <p:nvSpPr>
          <p:cNvPr id="3" name="Content Placeholder 2">
            <a:extLst>
              <a:ext uri="{FF2B5EF4-FFF2-40B4-BE49-F238E27FC236}">
                <a16:creationId xmlns:a16="http://schemas.microsoft.com/office/drawing/2014/main" id="{2CB3D760-0F3D-4C9C-968B-11E271F958AD}"/>
              </a:ext>
            </a:extLst>
          </p:cNvPr>
          <p:cNvSpPr>
            <a:spLocks noGrp="1"/>
          </p:cNvSpPr>
          <p:nvPr>
            <p:ph idx="1"/>
          </p:nvPr>
        </p:nvSpPr>
        <p:spPr>
          <a:xfrm>
            <a:off x="1198880" y="1466941"/>
            <a:ext cx="9794240" cy="4737981"/>
          </a:xfrm>
        </p:spPr>
        <p:txBody>
          <a:bodyPr/>
          <a:lstStyle/>
          <a:p>
            <a:pPr marL="0" indent="0">
              <a:buNone/>
            </a:pPr>
            <a:endParaRPr lang="en-US" sz="3200" b="0" dirty="0">
              <a:effectLst/>
              <a:latin typeface="Calibri"/>
              <a:cs typeface="Calibri"/>
            </a:endParaRPr>
          </a:p>
          <a:p>
            <a:pPr lvl="1"/>
            <a:r>
              <a:rPr lang="en-US" sz="3600" dirty="0">
                <a:latin typeface="Calibri"/>
                <a:cs typeface="Calibri"/>
              </a:rPr>
              <a:t>Can be captured at any time during the 4th quarter after the exit quarter </a:t>
            </a:r>
          </a:p>
          <a:p>
            <a:pPr lvl="1"/>
            <a:endParaRPr lang="en-US" sz="3600" dirty="0">
              <a:latin typeface="Calibri"/>
              <a:cs typeface="Calibri"/>
            </a:endParaRPr>
          </a:p>
          <a:p>
            <a:pPr lvl="1"/>
            <a:r>
              <a:rPr lang="en-US" sz="3600" dirty="0">
                <a:latin typeface="Calibri"/>
                <a:cs typeface="Calibri"/>
              </a:rPr>
              <a:t>Any employment during the 4</a:t>
            </a:r>
            <a:r>
              <a:rPr lang="en-US" sz="3600" baseline="30000" dirty="0">
                <a:latin typeface="Calibri"/>
                <a:cs typeface="Calibri"/>
              </a:rPr>
              <a:t>th</a:t>
            </a:r>
            <a:r>
              <a:rPr lang="en-US" sz="3600" dirty="0">
                <a:latin typeface="Calibri"/>
                <a:cs typeface="Calibri"/>
              </a:rPr>
              <a:t> quarter after exit counts toward this measure.</a:t>
            </a:r>
          </a:p>
          <a:p>
            <a:endParaRPr lang="en-US" b="0" dirty="0">
              <a:effectLst/>
              <a:latin typeface="Calibri"/>
              <a:cs typeface="Calibri"/>
            </a:endParaRPr>
          </a:p>
        </p:txBody>
      </p:sp>
    </p:spTree>
    <p:extLst>
      <p:ext uri="{BB962C8B-B14F-4D97-AF65-F5344CB8AC3E}">
        <p14:creationId xmlns:p14="http://schemas.microsoft.com/office/powerpoint/2010/main" val="2063941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AE49-4130-44D3-A4B0-99F05BBB2850}"/>
              </a:ext>
            </a:extLst>
          </p:cNvPr>
          <p:cNvSpPr>
            <a:spLocks noGrp="1"/>
          </p:cNvSpPr>
          <p:nvPr>
            <p:ph type="title"/>
          </p:nvPr>
        </p:nvSpPr>
        <p:spPr>
          <a:xfrm>
            <a:off x="440266" y="1968263"/>
            <a:ext cx="2665791" cy="1313780"/>
          </a:xfrm>
        </p:spPr>
        <p:txBody>
          <a:bodyPr/>
          <a:lstStyle/>
          <a:p>
            <a:r>
              <a:rPr lang="en-US" dirty="0">
                <a:solidFill>
                  <a:srgbClr val="F75A1C"/>
                </a:solidFill>
              </a:rPr>
              <a:t>Follow-Up Schedule for  PY2023</a:t>
            </a:r>
          </a:p>
        </p:txBody>
      </p:sp>
      <p:graphicFrame>
        <p:nvGraphicFramePr>
          <p:cNvPr id="5" name="Content Placeholder 4">
            <a:extLst>
              <a:ext uri="{FF2B5EF4-FFF2-40B4-BE49-F238E27FC236}">
                <a16:creationId xmlns:a16="http://schemas.microsoft.com/office/drawing/2014/main" id="{57E0D707-33DA-A666-4330-44D371C1936A}"/>
              </a:ext>
            </a:extLst>
          </p:cNvPr>
          <p:cNvGraphicFramePr>
            <a:graphicFrameLocks noGrp="1"/>
          </p:cNvGraphicFramePr>
          <p:nvPr>
            <p:ph sz="quarter" idx="13"/>
            <p:extLst>
              <p:ext uri="{D42A27DB-BD31-4B8C-83A1-F6EECF244321}">
                <p14:modId xmlns:p14="http://schemas.microsoft.com/office/powerpoint/2010/main" val="1460111325"/>
              </p:ext>
            </p:extLst>
          </p:nvPr>
        </p:nvGraphicFramePr>
        <p:xfrm>
          <a:off x="3951514" y="538843"/>
          <a:ext cx="7592786" cy="5829298"/>
        </p:xfrm>
        <a:graphic>
          <a:graphicData uri="http://schemas.openxmlformats.org/drawingml/2006/table">
            <a:tbl>
              <a:tblPr firstRow="1" firstCol="1" bandRow="1"/>
              <a:tblGrid>
                <a:gridCol w="1897928">
                  <a:extLst>
                    <a:ext uri="{9D8B030D-6E8A-4147-A177-3AD203B41FA5}">
                      <a16:colId xmlns:a16="http://schemas.microsoft.com/office/drawing/2014/main" val="3245273662"/>
                    </a:ext>
                  </a:extLst>
                </a:gridCol>
                <a:gridCol w="1897928">
                  <a:extLst>
                    <a:ext uri="{9D8B030D-6E8A-4147-A177-3AD203B41FA5}">
                      <a16:colId xmlns:a16="http://schemas.microsoft.com/office/drawing/2014/main" val="1798976418"/>
                    </a:ext>
                  </a:extLst>
                </a:gridCol>
                <a:gridCol w="1898465">
                  <a:extLst>
                    <a:ext uri="{9D8B030D-6E8A-4147-A177-3AD203B41FA5}">
                      <a16:colId xmlns:a16="http://schemas.microsoft.com/office/drawing/2014/main" val="3478907834"/>
                    </a:ext>
                  </a:extLst>
                </a:gridCol>
                <a:gridCol w="1898465">
                  <a:extLst>
                    <a:ext uri="{9D8B030D-6E8A-4147-A177-3AD203B41FA5}">
                      <a16:colId xmlns:a16="http://schemas.microsoft.com/office/drawing/2014/main" val="1271194542"/>
                    </a:ext>
                  </a:extLst>
                </a:gridCol>
              </a:tblGrid>
              <a:tr h="1275469">
                <a:tc>
                  <a:txBody>
                    <a:bodyPr/>
                    <a:lstStyle/>
                    <a:p>
                      <a:pPr marL="0" marR="0" algn="ctr">
                        <a:lnSpc>
                          <a:spcPct val="107000"/>
                        </a:lnSpc>
                        <a:spcBef>
                          <a:spcPts val="0"/>
                        </a:spcBef>
                        <a:spcAft>
                          <a:spcPts val="0"/>
                        </a:spcAft>
                      </a:pPr>
                      <a:r>
                        <a:rPr lang="en-US" sz="140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Arial" panose="020B0604020202020204" pitchFamily="34" charset="0"/>
                          <a:ea typeface="Century Gothic" panose="020B0502020202020204" pitchFamily="34" charset="0"/>
                          <a:cs typeface="Times New Roman" panose="02020603050405020304" pitchFamily="18" charset="0"/>
                        </a:rPr>
                        <a:t>Date Range to Perform </a:t>
                      </a:r>
                      <a:endParaRPr lang="en-US" sz="90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Arial" panose="020B0604020202020204" pitchFamily="34" charset="0"/>
                          <a:ea typeface="Century Gothic" panose="020B0502020202020204" pitchFamily="34" charset="0"/>
                          <a:cs typeface="Times New Roman" panose="02020603050405020304" pitchFamily="18" charset="0"/>
                        </a:rPr>
                        <a:t>Follow-Up:</a:t>
                      </a:r>
                      <a:endParaRPr lang="en-US" sz="9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entury Gothic" panose="020B0502020202020204" pitchFamily="34" charset="0"/>
                          <a:cs typeface="Times New Roman" panose="02020603050405020304" pitchFamily="18" charset="0"/>
                        </a:rPr>
                        <a:t>Follow-Up 1</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Arial" panose="020B0604020202020204" pitchFamily="34" charset="0"/>
                          <a:ea typeface="Century Gothic" panose="020B0502020202020204" pitchFamily="34" charset="0"/>
                          <a:cs typeface="Times New Roman" panose="02020603050405020304" pitchFamily="18" charset="0"/>
                        </a:rPr>
                        <a:t>Any employment 2nd Q after Exit Q? (Y/N)</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0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0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Exit Date Range:</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entury Gothic" panose="020B0502020202020204" pitchFamily="34" charset="0"/>
                          <a:cs typeface="Times New Roman" panose="02020603050405020304" pitchFamily="18" charset="0"/>
                        </a:rPr>
                        <a:t>Follow-Up 2</a:t>
                      </a:r>
                      <a:endParaRPr lang="en-US" sz="90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100">
                          <a:effectLst/>
                          <a:latin typeface="Arial" panose="020B0604020202020204" pitchFamily="34" charset="0"/>
                          <a:ea typeface="Century Gothic" panose="020B0502020202020204" pitchFamily="34" charset="0"/>
                          <a:cs typeface="Times New Roman" panose="02020603050405020304" pitchFamily="18" charset="0"/>
                        </a:rPr>
                        <a:t>Gross Earnings 2nd Q after Exit Q</a:t>
                      </a:r>
                      <a:endParaRPr lang="en-US" sz="90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Arial" panose="020B0604020202020204" pitchFamily="34" charset="0"/>
                          <a:ea typeface="Century Gothic" panose="020B0502020202020204" pitchFamily="34" charset="0"/>
                          <a:cs typeface="Times New Roman" panose="02020603050405020304" pitchFamily="18" charset="0"/>
                        </a:rPr>
                        <a:t> </a:t>
                      </a:r>
                      <a:endParaRPr lang="en-US" sz="90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Arial" panose="020B0604020202020204" pitchFamily="34" charset="0"/>
                          <a:ea typeface="Century Gothic" panose="020B0502020202020204" pitchFamily="34" charset="0"/>
                          <a:cs typeface="Times New Roman" panose="02020603050405020304" pitchFamily="18" charset="0"/>
                        </a:rPr>
                        <a:t> </a:t>
                      </a:r>
                      <a:endParaRPr lang="en-US" sz="90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Arial" panose="020B0604020202020204" pitchFamily="34" charset="0"/>
                          <a:ea typeface="Century Gothic" panose="020B0502020202020204" pitchFamily="34" charset="0"/>
                          <a:cs typeface="Times New Roman" panose="02020603050405020304" pitchFamily="18" charset="0"/>
                        </a:rPr>
                        <a:t>Exit Date Range:</a:t>
                      </a:r>
                      <a:endParaRPr lang="en-US" sz="9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entury Gothic" panose="020B0502020202020204" pitchFamily="34" charset="0"/>
                          <a:cs typeface="Times New Roman" panose="02020603050405020304" pitchFamily="18" charset="0"/>
                        </a:rPr>
                        <a:t>Follow-Up 3</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Arial" panose="020B0604020202020204" pitchFamily="34" charset="0"/>
                          <a:ea typeface="Century Gothic" panose="020B0502020202020204" pitchFamily="34" charset="0"/>
                          <a:cs typeface="Times New Roman" panose="02020603050405020304" pitchFamily="18" charset="0"/>
                        </a:rPr>
                        <a:t>Any employment 4th Q after Exit Q? (Y/N)</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0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0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Exit Date Range:</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086442"/>
                  </a:ext>
                </a:extLst>
              </a:tr>
              <a:tr h="1172340">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entury Gothic" panose="020B0502020202020204" pitchFamily="34" charset="0"/>
                          <a:cs typeface="Times New Roman" panose="02020603050405020304" pitchFamily="18" charset="0"/>
                        </a:rPr>
                        <a:t>Quarter 1</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(July 1 –Sept. 30, 2023)</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Arial" panose="020B0604020202020204" pitchFamily="34" charset="0"/>
                          <a:ea typeface="Century Gothic" panose="020B0502020202020204" pitchFamily="34" charset="0"/>
                          <a:cs typeface="Times New Roman" panose="02020603050405020304" pitchFamily="18" charset="0"/>
                        </a:rPr>
                        <a:t>1/1/23 – 3/31/23</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DAD"/>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Arial" panose="020B0604020202020204" pitchFamily="34" charset="0"/>
                          <a:ea typeface="Century Gothic" panose="020B0502020202020204" pitchFamily="34" charset="0"/>
                          <a:cs typeface="Times New Roman" panose="02020603050405020304" pitchFamily="18" charset="0"/>
                        </a:rPr>
                        <a:t>10/1/22 – 12/31/22</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A9B"/>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Arial" panose="020B0604020202020204" pitchFamily="34" charset="0"/>
                          <a:ea typeface="Century Gothic" panose="020B0502020202020204" pitchFamily="34" charset="0"/>
                          <a:cs typeface="Times New Roman" panose="02020603050405020304" pitchFamily="18" charset="0"/>
                        </a:rPr>
                        <a:t>7/1/22 – 9/30/22</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BDB5"/>
                    </a:solidFill>
                  </a:tcPr>
                </a:tc>
                <a:extLst>
                  <a:ext uri="{0D108BD9-81ED-4DB2-BD59-A6C34878D82A}">
                    <a16:rowId xmlns:a16="http://schemas.microsoft.com/office/drawing/2014/main" val="2893749675"/>
                  </a:ext>
                </a:extLst>
              </a:tr>
              <a:tr h="1127163">
                <a:tc>
                  <a:txBody>
                    <a:bodyPr/>
                    <a:lstStyle/>
                    <a:p>
                      <a:pPr marL="0" marR="0" algn="ctr">
                        <a:lnSpc>
                          <a:spcPct val="107000"/>
                        </a:lnSpc>
                        <a:spcBef>
                          <a:spcPts val="0"/>
                        </a:spcBef>
                        <a:spcAft>
                          <a:spcPts val="0"/>
                        </a:spcAft>
                      </a:pPr>
                      <a:r>
                        <a:rPr lang="en-US" sz="1400" b="1">
                          <a:effectLst/>
                          <a:latin typeface="Arial" panose="020B0604020202020204" pitchFamily="34" charset="0"/>
                          <a:ea typeface="Century Gothic" panose="020B0502020202020204" pitchFamily="34" charset="0"/>
                          <a:cs typeface="Times New Roman" panose="02020603050405020304" pitchFamily="18" charset="0"/>
                        </a:rPr>
                        <a:t>Quarter 2</a:t>
                      </a:r>
                      <a:endParaRPr lang="en-US" sz="90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Arial" panose="020B0604020202020204" pitchFamily="34" charset="0"/>
                          <a:ea typeface="Century Gothic" panose="020B0502020202020204" pitchFamily="34" charset="0"/>
                          <a:cs typeface="Times New Roman" panose="02020603050405020304" pitchFamily="18" charset="0"/>
                        </a:rPr>
                        <a:t>(Oct. 1 – Dec. 31, 2022)</a:t>
                      </a:r>
                      <a:endParaRPr lang="en-US" sz="9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Arial" panose="020B0604020202020204" pitchFamily="34" charset="0"/>
                          <a:ea typeface="Century Gothic" panose="020B0502020202020204" pitchFamily="34" charset="0"/>
                          <a:cs typeface="Times New Roman" panose="02020603050405020304" pitchFamily="18" charset="0"/>
                        </a:rPr>
                        <a:t>4/1/23 – 6/30/23</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5A7"/>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Arial" panose="020B0604020202020204" pitchFamily="34" charset="0"/>
                          <a:ea typeface="Century Gothic" panose="020B0502020202020204" pitchFamily="34" charset="0"/>
                          <a:cs typeface="Times New Roman" panose="02020603050405020304" pitchFamily="18" charset="0"/>
                        </a:rPr>
                        <a:t>1/1/23 – 3/31/23</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DAD"/>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Arial" panose="020B0604020202020204" pitchFamily="34" charset="0"/>
                          <a:ea typeface="Century Gothic" panose="020B0502020202020204" pitchFamily="34" charset="0"/>
                          <a:cs typeface="Times New Roman" panose="02020603050405020304" pitchFamily="18" charset="0"/>
                        </a:rPr>
                        <a:t>10/1/22 – 12/31/22</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A9B"/>
                    </a:solidFill>
                  </a:tcPr>
                </a:tc>
                <a:extLst>
                  <a:ext uri="{0D108BD9-81ED-4DB2-BD59-A6C34878D82A}">
                    <a16:rowId xmlns:a16="http://schemas.microsoft.com/office/drawing/2014/main" val="73920756"/>
                  </a:ext>
                </a:extLst>
              </a:tr>
              <a:tr h="1127163">
                <a:tc>
                  <a:txBody>
                    <a:bodyPr/>
                    <a:lstStyle/>
                    <a:p>
                      <a:pPr marL="0" marR="0" algn="ctr">
                        <a:lnSpc>
                          <a:spcPct val="107000"/>
                        </a:lnSpc>
                        <a:spcBef>
                          <a:spcPts val="0"/>
                        </a:spcBef>
                        <a:spcAft>
                          <a:spcPts val="0"/>
                        </a:spcAft>
                      </a:pPr>
                      <a:r>
                        <a:rPr lang="en-US" sz="1400" b="1">
                          <a:effectLst/>
                          <a:latin typeface="Arial" panose="020B0604020202020204" pitchFamily="34" charset="0"/>
                          <a:ea typeface="Century Gothic" panose="020B0502020202020204" pitchFamily="34" charset="0"/>
                          <a:cs typeface="Times New Roman" panose="02020603050405020304" pitchFamily="18" charset="0"/>
                        </a:rPr>
                        <a:t>Quarter 3</a:t>
                      </a:r>
                      <a:endParaRPr lang="en-US" sz="90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Arial" panose="020B0604020202020204" pitchFamily="34" charset="0"/>
                          <a:ea typeface="Century Gothic" panose="020B0502020202020204" pitchFamily="34" charset="0"/>
                          <a:cs typeface="Times New Roman" panose="02020603050405020304" pitchFamily="18" charset="0"/>
                        </a:rPr>
                        <a:t> (Jan 1 – March 31, 2023)</a:t>
                      </a:r>
                      <a:endParaRPr lang="en-US" sz="9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Arial" panose="020B0604020202020204" pitchFamily="34" charset="0"/>
                          <a:ea typeface="Century Gothic" panose="020B0502020202020204" pitchFamily="34" charset="0"/>
                          <a:cs typeface="Times New Roman" panose="02020603050405020304" pitchFamily="18" charset="0"/>
                        </a:rPr>
                        <a:t>7/1/23 – 9/30/23</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7CA"/>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Arial" panose="020B0604020202020204" pitchFamily="34" charset="0"/>
                          <a:ea typeface="Century Gothic" panose="020B0502020202020204" pitchFamily="34" charset="0"/>
                          <a:cs typeface="Times New Roman" panose="02020603050405020304" pitchFamily="18" charset="0"/>
                        </a:rPr>
                        <a:t>4/1/23 – 6/30/23</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5A7"/>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Arial" panose="020B0604020202020204" pitchFamily="34" charset="0"/>
                          <a:ea typeface="Century Gothic" panose="020B0502020202020204" pitchFamily="34" charset="0"/>
                          <a:cs typeface="Times New Roman" panose="02020603050405020304" pitchFamily="18" charset="0"/>
                        </a:rPr>
                        <a:t>1/1/23– 3/31/23</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DAD"/>
                    </a:solidFill>
                  </a:tcPr>
                </a:tc>
                <a:extLst>
                  <a:ext uri="{0D108BD9-81ED-4DB2-BD59-A6C34878D82A}">
                    <a16:rowId xmlns:a16="http://schemas.microsoft.com/office/drawing/2014/main" val="2920875550"/>
                  </a:ext>
                </a:extLst>
              </a:tr>
              <a:tr h="1127163">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entury Gothic" panose="020B0502020202020204" pitchFamily="34" charset="0"/>
                          <a:cs typeface="Times New Roman" panose="02020603050405020304" pitchFamily="18" charset="0"/>
                        </a:rPr>
                        <a:t>Quarter 4</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(April 1 – June 30, 2023)</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Arial" panose="020B0604020202020204" pitchFamily="34" charset="0"/>
                          <a:ea typeface="Century Gothic" panose="020B0502020202020204" pitchFamily="34" charset="0"/>
                          <a:cs typeface="Times New Roman" panose="02020603050405020304" pitchFamily="18" charset="0"/>
                        </a:rPr>
                        <a:t>10/1/23 – 12/31/3</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9E86"/>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Arial" panose="020B0604020202020204" pitchFamily="34" charset="0"/>
                          <a:ea typeface="Century Gothic" panose="020B0502020202020204" pitchFamily="34" charset="0"/>
                          <a:cs typeface="Times New Roman" panose="02020603050405020304" pitchFamily="18" charset="0"/>
                        </a:rPr>
                        <a:t>7/1/23 – 9/30/23</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7CA"/>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Arial" panose="020B0604020202020204" pitchFamily="34" charset="0"/>
                          <a:ea typeface="Century Gothic" panose="020B0502020202020204" pitchFamily="34" charset="0"/>
                          <a:cs typeface="Times New Roman" panose="02020603050405020304" pitchFamily="18" charset="0"/>
                        </a:rPr>
                        <a:t>4/1/23 – 6/30/23</a:t>
                      </a:r>
                      <a:endParaRPr lang="en-US" sz="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4924" marR="54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5A7"/>
                    </a:solidFill>
                  </a:tcPr>
                </a:tc>
                <a:extLst>
                  <a:ext uri="{0D108BD9-81ED-4DB2-BD59-A6C34878D82A}">
                    <a16:rowId xmlns:a16="http://schemas.microsoft.com/office/drawing/2014/main" val="2126253925"/>
                  </a:ext>
                </a:extLst>
              </a:tr>
            </a:tbl>
          </a:graphicData>
        </a:graphic>
      </p:graphicFrame>
    </p:spTree>
    <p:extLst>
      <p:ext uri="{BB962C8B-B14F-4D97-AF65-F5344CB8AC3E}">
        <p14:creationId xmlns:p14="http://schemas.microsoft.com/office/powerpoint/2010/main" val="1343253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FEA9-C4D7-6B50-8111-24803066C44E}"/>
              </a:ext>
            </a:extLst>
          </p:cNvPr>
          <p:cNvSpPr>
            <a:spLocks noGrp="1"/>
          </p:cNvSpPr>
          <p:nvPr>
            <p:ph type="title"/>
          </p:nvPr>
        </p:nvSpPr>
        <p:spPr/>
        <p:txBody>
          <a:bodyPr/>
          <a:lstStyle/>
          <a:p>
            <a:r>
              <a:rPr lang="en-US" dirty="0">
                <a:solidFill>
                  <a:srgbClr val="F75A1C"/>
                </a:solidFill>
              </a:rPr>
              <a:t>Next up: Tips for Better Follow-Ups!</a:t>
            </a:r>
          </a:p>
        </p:txBody>
      </p:sp>
      <p:sp>
        <p:nvSpPr>
          <p:cNvPr id="3" name="Content Placeholder 2">
            <a:extLst>
              <a:ext uri="{FF2B5EF4-FFF2-40B4-BE49-F238E27FC236}">
                <a16:creationId xmlns:a16="http://schemas.microsoft.com/office/drawing/2014/main" id="{267E12E6-3B22-3AC4-02AB-4DFC908C6302}"/>
              </a:ext>
            </a:extLst>
          </p:cNvPr>
          <p:cNvSpPr>
            <a:spLocks noGrp="1"/>
          </p:cNvSpPr>
          <p:nvPr>
            <p:ph idx="1"/>
          </p:nvPr>
        </p:nvSpPr>
        <p:spPr/>
        <p:txBody>
          <a:bodyPr/>
          <a:lstStyle/>
          <a:p>
            <a:pPr marL="0" indent="0">
              <a:buNone/>
            </a:pPr>
            <a:r>
              <a:rPr lang="en-US" sz="2800" dirty="0"/>
              <a:t>In the next video, we’ll provide some tips for Follow-Up success, including:</a:t>
            </a:r>
          </a:p>
          <a:p>
            <a:r>
              <a:rPr lang="en-US" sz="2800" dirty="0"/>
              <a:t>Documentation and Data Entry practices</a:t>
            </a:r>
          </a:p>
          <a:p>
            <a:r>
              <a:rPr lang="en-US" sz="2800" dirty="0"/>
              <a:t>Administrative practices</a:t>
            </a:r>
          </a:p>
          <a:p>
            <a:r>
              <a:rPr lang="en-US" sz="2800" dirty="0"/>
              <a:t>Practices focusing on job seekers, employers and host agencies</a:t>
            </a:r>
          </a:p>
          <a:p>
            <a:r>
              <a:rPr lang="en-US" sz="2800" dirty="0"/>
              <a:t>Mindset!</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7091EF7-E942-0283-C5CA-77AAEECFA19A}"/>
              </a:ext>
            </a:extLst>
          </p:cNvPr>
          <p:cNvSpPr>
            <a:spLocks noGrp="1"/>
          </p:cNvSpPr>
          <p:nvPr>
            <p:ph type="sldNum" sz="quarter" idx="12"/>
          </p:nvPr>
        </p:nvSpPr>
        <p:spPr/>
        <p:txBody>
          <a:bodyPr/>
          <a:lstStyle/>
          <a:p>
            <a:fld id="{BEED455F-700D-BA4B-B3F6-B4E03929F5E0}" type="slidenum">
              <a:rPr lang="en-US" smtClean="0"/>
              <a:pPr/>
              <a:t>16</a:t>
            </a:fld>
            <a:endParaRPr lang="en-US"/>
          </a:p>
        </p:txBody>
      </p:sp>
    </p:spTree>
    <p:extLst>
      <p:ext uri="{BB962C8B-B14F-4D97-AF65-F5344CB8AC3E}">
        <p14:creationId xmlns:p14="http://schemas.microsoft.com/office/powerpoint/2010/main" val="1196341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solidFill>
                  <a:srgbClr val="F75A1C"/>
                </a:solidFill>
                <a:ea typeface="+mj-lt"/>
                <a:cs typeface="+mj-lt"/>
              </a:rPr>
            </a:br>
            <a:r>
              <a:rPr lang="en-US" dirty="0">
                <a:solidFill>
                  <a:srgbClr val="F75A1C"/>
                </a:solidFill>
                <a:ea typeface="+mj-lt"/>
                <a:cs typeface="+mj-lt"/>
              </a:rPr>
              <a:t>Documentation and Data Entry Practices for </a:t>
            </a:r>
            <a:br>
              <a:rPr lang="en-US" dirty="0">
                <a:solidFill>
                  <a:srgbClr val="F75A1C"/>
                </a:solidFill>
                <a:ea typeface="+mj-lt"/>
                <a:cs typeface="+mj-lt"/>
              </a:rPr>
            </a:br>
            <a:r>
              <a:rPr lang="en-US" dirty="0">
                <a:solidFill>
                  <a:srgbClr val="F75A1C"/>
                </a:solidFill>
                <a:ea typeface="+mj-lt"/>
                <a:cs typeface="+mj-lt"/>
              </a:rPr>
              <a:t>Successful Follow Ups</a:t>
            </a:r>
            <a:br>
              <a:rPr lang="en-US" sz="3200" dirty="0">
                <a:latin typeface="Garamond"/>
              </a:rPr>
            </a:br>
            <a:endParaRPr lang="en-US" sz="3600" dirty="0">
              <a:latin typeface="Garamond"/>
            </a:endParaRPr>
          </a:p>
        </p:txBody>
      </p:sp>
      <p:sp>
        <p:nvSpPr>
          <p:cNvPr id="3" name="Rectangle 2"/>
          <p:cNvSpPr/>
          <p:nvPr/>
        </p:nvSpPr>
        <p:spPr>
          <a:xfrm>
            <a:off x="681318" y="1531917"/>
            <a:ext cx="10669629" cy="4524315"/>
          </a:xfrm>
          <a:prstGeom prst="rect">
            <a:avLst/>
          </a:prstGeom>
        </p:spPr>
        <p:txBody>
          <a:bodyPr wrap="square" lIns="91440" tIns="45720" rIns="91440" bIns="45720" anchor="t">
            <a:spAutoFit/>
          </a:bodyPr>
          <a:lstStyle/>
          <a:p>
            <a:endParaRPr lang="en-US" sz="800" dirty="0">
              <a:solidFill>
                <a:srgbClr val="000514"/>
              </a:solidFill>
              <a:latin typeface="Calibri" panose="020F0502020204030204" pitchFamily="34" charset="0"/>
              <a:cs typeface="Calibri"/>
            </a:endParaRPr>
          </a:p>
          <a:p>
            <a:pPr marL="342900" indent="-342900" eaLnBrk="0" fontAlgn="base" hangingPunct="0">
              <a:spcBef>
                <a:spcPct val="20000"/>
              </a:spcBef>
              <a:buClr>
                <a:srgbClr val="FF0000"/>
              </a:buClr>
              <a:buSzPct val="70000"/>
              <a:buFont typeface="Wingdings" pitchFamily="2" charset="2"/>
              <a:buChar char="q"/>
            </a:pPr>
            <a:r>
              <a:rPr lang="en-US" sz="2800" kern="0" dirty="0">
                <a:latin typeface="Calibri" panose="020F0502020204030204" pitchFamily="34" charset="0"/>
              </a:rPr>
              <a:t>An unsuccessful Follow-Up 2 invalidates a successful Follow-Up 1, so don’t let Follow-Up 2 flounder.</a:t>
            </a:r>
            <a:endParaRPr lang="en-US" altLang="en-US" sz="2800" kern="0" dirty="0">
              <a:latin typeface="Calibri" panose="020F0502020204030204" pitchFamily="34" charset="0"/>
            </a:endParaRPr>
          </a:p>
          <a:p>
            <a:pPr marL="342900" indent="-342900" eaLnBrk="0" fontAlgn="base" hangingPunct="0">
              <a:spcBef>
                <a:spcPct val="20000"/>
              </a:spcBef>
              <a:buClr>
                <a:srgbClr val="FF0000"/>
              </a:buClr>
              <a:buSzPct val="70000"/>
              <a:buFont typeface="Wingdings" pitchFamily="2" charset="2"/>
              <a:buChar char="q"/>
            </a:pPr>
            <a:r>
              <a:rPr lang="en-US" altLang="en-US" sz="2800" b="1" kern="0" dirty="0">
                <a:latin typeface="Calibri" panose="020F0502020204030204" pitchFamily="34" charset="0"/>
              </a:rPr>
              <a:t>Do not </a:t>
            </a:r>
            <a:r>
              <a:rPr lang="en-US" altLang="en-US" sz="2800" kern="0" dirty="0">
                <a:latin typeface="Calibri" panose="020F0502020204030204" pitchFamily="34" charset="0"/>
              </a:rPr>
              <a:t>enter zero for earnings. </a:t>
            </a:r>
            <a:r>
              <a:rPr lang="en-US" altLang="en-US" sz="2800" b="1" kern="0" dirty="0">
                <a:latin typeface="Calibri" panose="020F0502020204030204" pitchFamily="34" charset="0"/>
              </a:rPr>
              <a:t>Do not </a:t>
            </a:r>
            <a:r>
              <a:rPr lang="en-US" altLang="en-US" sz="2800" kern="0" dirty="0">
                <a:latin typeface="Calibri" panose="020F0502020204030204" pitchFamily="34" charset="0"/>
              </a:rPr>
              <a:t>enter the wage rate. </a:t>
            </a:r>
          </a:p>
          <a:p>
            <a:pPr marL="342900" indent="-342900" eaLnBrk="0" fontAlgn="base" hangingPunct="0">
              <a:spcBef>
                <a:spcPct val="20000"/>
              </a:spcBef>
              <a:buClr>
                <a:srgbClr val="FF0000"/>
              </a:buClr>
              <a:buSzPct val="70000"/>
              <a:buFont typeface="Wingdings" pitchFamily="2" charset="2"/>
              <a:buChar char="q"/>
            </a:pPr>
            <a:r>
              <a:rPr lang="en-US" altLang="en-US" sz="2800" kern="0" dirty="0">
                <a:latin typeface="Calibri"/>
                <a:cs typeface="Calibri"/>
              </a:rPr>
              <a:t>After multiple failed  attempts to obtain earnings from job seeker and employer, document with case note and calculate quarter earnings.</a:t>
            </a:r>
          </a:p>
          <a:p>
            <a:pPr marL="342900" indent="-342900" eaLnBrk="0" fontAlgn="base" hangingPunct="0">
              <a:spcBef>
                <a:spcPct val="20000"/>
              </a:spcBef>
              <a:buClr>
                <a:srgbClr val="FF0000"/>
              </a:buClr>
              <a:buSzPct val="70000"/>
              <a:buFont typeface="Wingdings" pitchFamily="2" charset="2"/>
              <a:buChar char="q"/>
            </a:pPr>
            <a:r>
              <a:rPr lang="en-US" altLang="en-US" sz="2800" kern="0" dirty="0">
                <a:solidFill>
                  <a:srgbClr val="000514"/>
                </a:solidFill>
                <a:latin typeface="Calibri" panose="020F0502020204030204" pitchFamily="34" charset="0"/>
              </a:rPr>
              <a:t>If you are unable to obtain sufficient documentation to meet Data Validation requirements, providing partial documentation of </a:t>
            </a:r>
            <a:r>
              <a:rPr lang="en-US" altLang="en-US" sz="2800" b="1" kern="0" dirty="0">
                <a:solidFill>
                  <a:srgbClr val="000514"/>
                </a:solidFill>
                <a:latin typeface="Calibri" panose="020F0502020204030204" pitchFamily="34" charset="0"/>
              </a:rPr>
              <a:t>true/accurate information </a:t>
            </a:r>
            <a:r>
              <a:rPr lang="en-US" altLang="en-US" sz="2800" kern="0" dirty="0">
                <a:solidFill>
                  <a:srgbClr val="000514"/>
                </a:solidFill>
                <a:latin typeface="Calibri" panose="020F0502020204030204" pitchFamily="34" charset="0"/>
              </a:rPr>
              <a:t>may satisfy Performance requirements.</a:t>
            </a:r>
          </a:p>
          <a:p>
            <a:pPr algn="ctr" eaLnBrk="0" fontAlgn="base" hangingPunct="0">
              <a:spcBef>
                <a:spcPct val="20000"/>
              </a:spcBef>
              <a:buClr>
                <a:srgbClr val="FF0000"/>
              </a:buClr>
              <a:buSzPct val="70000"/>
            </a:pPr>
            <a:r>
              <a:rPr lang="en-US" altLang="en-US" sz="2800" i="1" kern="0" dirty="0">
                <a:solidFill>
                  <a:srgbClr val="000514"/>
                </a:solidFill>
                <a:latin typeface="Calibri" panose="020F0502020204030204" pitchFamily="34" charset="0"/>
              </a:rPr>
              <a:t>Data integrity remains important.</a:t>
            </a:r>
            <a:endParaRPr lang="en-US" altLang="en-US" sz="2800" kern="0" dirty="0">
              <a:latin typeface="Calibri" panose="020F0502020204030204" pitchFamily="34" charset="0"/>
            </a:endParaRPr>
          </a:p>
        </p:txBody>
      </p:sp>
    </p:spTree>
    <p:extLst>
      <p:ext uri="{BB962C8B-B14F-4D97-AF65-F5344CB8AC3E}">
        <p14:creationId xmlns:p14="http://schemas.microsoft.com/office/powerpoint/2010/main" val="824983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ea typeface="+mj-lt"/>
                <a:cs typeface="+mj-lt"/>
              </a:rPr>
            </a:br>
            <a:r>
              <a:rPr lang="en-US" dirty="0">
                <a:solidFill>
                  <a:srgbClr val="FF0000"/>
                </a:solidFill>
                <a:ea typeface="+mj-lt"/>
                <a:cs typeface="+mj-lt"/>
              </a:rPr>
              <a:t>Administrative Practices for Successful Follow Ups</a:t>
            </a:r>
            <a:br>
              <a:rPr lang="en-US" sz="3200" dirty="0">
                <a:latin typeface="Garamond"/>
              </a:rPr>
            </a:br>
            <a:endParaRPr lang="en-US" sz="3600" dirty="0">
              <a:latin typeface="Garamond"/>
            </a:endParaRPr>
          </a:p>
        </p:txBody>
      </p:sp>
      <p:sp>
        <p:nvSpPr>
          <p:cNvPr id="3" name="Rectangle 2"/>
          <p:cNvSpPr/>
          <p:nvPr/>
        </p:nvSpPr>
        <p:spPr>
          <a:xfrm>
            <a:off x="1039906" y="916253"/>
            <a:ext cx="10311042" cy="8919365"/>
          </a:xfrm>
          <a:prstGeom prst="rect">
            <a:avLst/>
          </a:prstGeom>
        </p:spPr>
        <p:txBody>
          <a:bodyPr wrap="square" lIns="91440" tIns="45720" rIns="91440" bIns="45720" anchor="t">
            <a:spAutoFit/>
          </a:bodyPr>
          <a:lstStyle/>
          <a:p>
            <a:pPr eaLnBrk="0" fontAlgn="base" hangingPunct="0">
              <a:spcBef>
                <a:spcPct val="20000"/>
              </a:spcBef>
              <a:buClr>
                <a:srgbClr val="FF0000"/>
              </a:buClr>
              <a:buSzPct val="70000"/>
            </a:pPr>
            <a:endParaRPr lang="en-US" sz="2800" kern="0" dirty="0">
              <a:latin typeface="Calibri" panose="020F0502020204030204" pitchFamily="34" charset="0"/>
            </a:endParaRPr>
          </a:p>
          <a:p>
            <a:pPr marL="342900" indent="-342900" eaLnBrk="0" fontAlgn="base" hangingPunct="0">
              <a:spcBef>
                <a:spcPct val="20000"/>
              </a:spcBef>
              <a:buClr>
                <a:srgbClr val="FF0000"/>
              </a:buClr>
              <a:buSzPct val="70000"/>
              <a:buFont typeface="Wingdings" pitchFamily="2" charset="2"/>
              <a:buChar char="q"/>
            </a:pPr>
            <a:r>
              <a:rPr lang="en-US" sz="3200" kern="0" dirty="0">
                <a:latin typeface="Calibri"/>
                <a:cs typeface="Calibri"/>
              </a:rPr>
              <a:t>Proactively maintain accurate and current information and contact data for job seekers and employers. (Check in)</a:t>
            </a:r>
          </a:p>
          <a:p>
            <a:pPr marL="342900" indent="-342900" eaLnBrk="0" fontAlgn="base" hangingPunct="0">
              <a:spcBef>
                <a:spcPct val="20000"/>
              </a:spcBef>
              <a:buClr>
                <a:srgbClr val="FF0000"/>
              </a:buClr>
              <a:buSzPct val="70000"/>
              <a:buFont typeface="Wingdings" pitchFamily="2" charset="2"/>
              <a:buChar char="q"/>
            </a:pPr>
            <a:r>
              <a:rPr lang="en-US" altLang="en-US" sz="3200" kern="0" dirty="0">
                <a:latin typeface="Calibri"/>
                <a:cs typeface="Calibri"/>
              </a:rPr>
              <a:t>At Enrollment, have job seeker sign a Release of Information and update at Recertification.</a:t>
            </a:r>
          </a:p>
          <a:p>
            <a:pPr marL="342900" indent="-342900" eaLnBrk="0" fontAlgn="base" hangingPunct="0">
              <a:spcBef>
                <a:spcPct val="20000"/>
              </a:spcBef>
              <a:buClr>
                <a:srgbClr val="FF0000"/>
              </a:buClr>
              <a:buSzPct val="70000"/>
              <a:buFont typeface="Wingdings" pitchFamily="2" charset="2"/>
              <a:buChar char="q"/>
            </a:pPr>
            <a:r>
              <a:rPr lang="en-US" altLang="en-US" sz="3200" kern="0" dirty="0">
                <a:latin typeface="Calibri" panose="020F0502020204030204" pitchFamily="34" charset="0"/>
              </a:rPr>
              <a:t>Start early and use the entire quarter to follow up.</a:t>
            </a:r>
          </a:p>
          <a:p>
            <a:pPr marL="342900" indent="-342900" eaLnBrk="0" fontAlgn="base" hangingPunct="0">
              <a:spcBef>
                <a:spcPct val="20000"/>
              </a:spcBef>
              <a:buClr>
                <a:srgbClr val="FF0000"/>
              </a:buClr>
              <a:buSzPct val="70000"/>
              <a:buFont typeface="Wingdings" pitchFamily="2" charset="2"/>
              <a:buChar char="q"/>
            </a:pPr>
            <a:r>
              <a:rPr lang="en-US" sz="3200" kern="0" dirty="0">
                <a:latin typeface="Calibri" panose="020F0502020204030204" pitchFamily="34" charset="0"/>
              </a:rPr>
              <a:t>Review Follow-Up Report regularly for timely follow up.</a:t>
            </a:r>
          </a:p>
          <a:p>
            <a:pPr marL="342900" indent="-342900" eaLnBrk="0" fontAlgn="base" hangingPunct="0">
              <a:spcBef>
                <a:spcPct val="20000"/>
              </a:spcBef>
              <a:buClr>
                <a:srgbClr val="FF0000"/>
              </a:buClr>
              <a:buSzPct val="70000"/>
              <a:buFont typeface="Wingdings" pitchFamily="2" charset="2"/>
              <a:buChar char="q"/>
            </a:pPr>
            <a:r>
              <a:rPr lang="en-US" altLang="en-US" sz="3200" kern="0" dirty="0">
                <a:latin typeface="Calibri"/>
                <a:cs typeface="Calibri"/>
              </a:rPr>
              <a:t>Train participant job seeker staff to do follow-ups, including entering GPMS data and maintaining a tracking spreadsheet.</a:t>
            </a:r>
          </a:p>
          <a:p>
            <a:pPr marL="342900" indent="-342900" eaLnBrk="0" fontAlgn="base" hangingPunct="0">
              <a:spcBef>
                <a:spcPct val="20000"/>
              </a:spcBef>
              <a:buClr>
                <a:srgbClr val="FF0000"/>
              </a:buClr>
              <a:buSzPct val="70000"/>
              <a:buFont typeface="Wingdings" pitchFamily="2" charset="2"/>
              <a:buChar char="q"/>
            </a:pPr>
            <a:endParaRPr lang="en-US" sz="3200" kern="0" dirty="0">
              <a:latin typeface="Calibri" panose="020F0502020204030204" pitchFamily="34" charset="0"/>
            </a:endParaRPr>
          </a:p>
          <a:p>
            <a:pPr marL="342900" indent="-342900" eaLnBrk="0" fontAlgn="base" hangingPunct="0">
              <a:spcBef>
                <a:spcPct val="20000"/>
              </a:spcBef>
              <a:buClr>
                <a:srgbClr val="FF0000"/>
              </a:buClr>
              <a:buSzPct val="70000"/>
              <a:buFont typeface="Wingdings" pitchFamily="2" charset="2"/>
              <a:buChar char="q"/>
            </a:pPr>
            <a:endParaRPr lang="en-US" altLang="en-US" sz="3200" kern="0" dirty="0">
              <a:latin typeface="Calibri" panose="020F0502020204030204" pitchFamily="34" charset="0"/>
            </a:endParaRPr>
          </a:p>
          <a:p>
            <a:pPr eaLnBrk="0" fontAlgn="base" hangingPunct="0">
              <a:spcBef>
                <a:spcPct val="20000"/>
              </a:spcBef>
              <a:buClr>
                <a:srgbClr val="FF0000"/>
              </a:buClr>
              <a:buSzPct val="70000"/>
            </a:pPr>
            <a:endParaRPr lang="en-US" altLang="en-US" sz="3200" kern="0" dirty="0">
              <a:latin typeface="Calibri" panose="020F0502020204030204" pitchFamily="34" charset="0"/>
            </a:endParaRPr>
          </a:p>
          <a:p>
            <a:pPr marL="342900" indent="-342900" eaLnBrk="0" fontAlgn="base" hangingPunct="0">
              <a:spcBef>
                <a:spcPct val="20000"/>
              </a:spcBef>
              <a:buClr>
                <a:srgbClr val="FF0000"/>
              </a:buClr>
              <a:buSzPct val="70000"/>
              <a:buFont typeface="Wingdings" pitchFamily="2" charset="2"/>
              <a:buChar char="q"/>
            </a:pPr>
            <a:endParaRPr lang="en-US" altLang="en-US" sz="3200" kern="0" dirty="0">
              <a:latin typeface="Calibri" panose="020F0502020204030204" pitchFamily="34" charset="0"/>
            </a:endParaRPr>
          </a:p>
          <a:p>
            <a:pPr eaLnBrk="0" fontAlgn="base" hangingPunct="0">
              <a:spcBef>
                <a:spcPct val="20000"/>
              </a:spcBef>
              <a:buClr>
                <a:srgbClr val="FF0000"/>
              </a:buClr>
              <a:buSzPct val="70000"/>
            </a:pPr>
            <a:endParaRPr lang="en-US" altLang="en-US" sz="3200" kern="0" dirty="0">
              <a:latin typeface="Calibri" panose="020F0502020204030204" pitchFamily="34" charset="0"/>
            </a:endParaRPr>
          </a:p>
          <a:p>
            <a:pPr eaLnBrk="0" fontAlgn="base" hangingPunct="0">
              <a:spcBef>
                <a:spcPct val="20000"/>
              </a:spcBef>
              <a:buClr>
                <a:srgbClr val="FF0000"/>
              </a:buClr>
              <a:buSzPct val="70000"/>
            </a:pPr>
            <a:endParaRPr lang="en-US" altLang="en-US" sz="2800" kern="0" dirty="0">
              <a:latin typeface="Calibri" panose="020F0502020204030204" pitchFamily="34" charset="0"/>
            </a:endParaRPr>
          </a:p>
        </p:txBody>
      </p:sp>
    </p:spTree>
    <p:extLst>
      <p:ext uri="{BB962C8B-B14F-4D97-AF65-F5344CB8AC3E}">
        <p14:creationId xmlns:p14="http://schemas.microsoft.com/office/powerpoint/2010/main" val="3689382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solidFill>
                  <a:srgbClr val="F75A1C"/>
                </a:solidFill>
                <a:ea typeface="+mj-lt"/>
                <a:cs typeface="+mj-lt"/>
              </a:rPr>
            </a:br>
            <a:r>
              <a:rPr lang="en-US" dirty="0">
                <a:solidFill>
                  <a:srgbClr val="F75A1C"/>
                </a:solidFill>
                <a:ea typeface="+mj-lt"/>
                <a:cs typeface="+mj-lt"/>
              </a:rPr>
              <a:t>Good Practices for Positive Follow Ups—</a:t>
            </a:r>
            <a:br>
              <a:rPr lang="en-US" dirty="0">
                <a:solidFill>
                  <a:srgbClr val="F75A1C"/>
                </a:solidFill>
                <a:ea typeface="+mj-lt"/>
                <a:cs typeface="+mj-lt"/>
              </a:rPr>
            </a:br>
            <a:r>
              <a:rPr lang="en-US" dirty="0">
                <a:solidFill>
                  <a:srgbClr val="F75A1C"/>
                </a:solidFill>
                <a:ea typeface="+mj-lt"/>
                <a:cs typeface="+mj-lt"/>
              </a:rPr>
              <a:t>Job Seeker Focus </a:t>
            </a:r>
            <a:br>
              <a:rPr lang="en-US" sz="3200" dirty="0">
                <a:latin typeface="Garamond"/>
              </a:rPr>
            </a:br>
            <a:endParaRPr lang="en-US" sz="3600" dirty="0">
              <a:latin typeface="Garamond"/>
            </a:endParaRPr>
          </a:p>
        </p:txBody>
      </p:sp>
      <p:sp>
        <p:nvSpPr>
          <p:cNvPr id="3" name="Rectangle 2"/>
          <p:cNvSpPr/>
          <p:nvPr/>
        </p:nvSpPr>
        <p:spPr>
          <a:xfrm>
            <a:off x="705853" y="1496532"/>
            <a:ext cx="11036968" cy="5361468"/>
          </a:xfrm>
          <a:prstGeom prst="rect">
            <a:avLst/>
          </a:prstGeom>
        </p:spPr>
        <p:txBody>
          <a:bodyPr wrap="square" lIns="91440" tIns="45720" rIns="91440" bIns="45720" anchor="t">
            <a:spAutoFit/>
          </a:bodyPr>
          <a:lstStyle/>
          <a:p>
            <a:pPr eaLnBrk="0" fontAlgn="base" hangingPunct="0">
              <a:spcBef>
                <a:spcPct val="20000"/>
              </a:spcBef>
              <a:buClr>
                <a:srgbClr val="FF0000"/>
              </a:buClr>
              <a:buSzPct val="70000"/>
            </a:pPr>
            <a:endParaRPr lang="en-US" sz="2800" kern="0" dirty="0">
              <a:latin typeface="Calibri" panose="020F0502020204030204" pitchFamily="34" charset="0"/>
            </a:endParaRPr>
          </a:p>
          <a:p>
            <a:pPr marL="342900" indent="-342900" eaLnBrk="0" fontAlgn="base" hangingPunct="0">
              <a:spcBef>
                <a:spcPct val="20000"/>
              </a:spcBef>
              <a:buClr>
                <a:srgbClr val="FF0000"/>
              </a:buClr>
              <a:buSzPct val="70000"/>
              <a:buFont typeface="Wingdings" pitchFamily="2" charset="2"/>
              <a:buChar char="q"/>
            </a:pPr>
            <a:r>
              <a:rPr lang="en-US" altLang="en-US" sz="3600" kern="0" dirty="0">
                <a:latin typeface="Calibri" panose="020F0502020204030204" pitchFamily="34" charset="0"/>
              </a:rPr>
              <a:t>Good case management </a:t>
            </a:r>
          </a:p>
          <a:p>
            <a:pPr marL="342900" indent="-342900" eaLnBrk="0" fontAlgn="base" hangingPunct="0">
              <a:spcBef>
                <a:spcPct val="20000"/>
              </a:spcBef>
              <a:buClr>
                <a:srgbClr val="FF0000"/>
              </a:buClr>
              <a:buSzPct val="70000"/>
              <a:buFont typeface="Wingdings" pitchFamily="2" charset="2"/>
              <a:buChar char="q"/>
            </a:pPr>
            <a:r>
              <a:rPr lang="en-US" altLang="en-US" sz="3600" kern="0" dirty="0">
                <a:solidFill>
                  <a:srgbClr val="000514"/>
                </a:solidFill>
                <a:latin typeface="Calibri" panose="020F0502020204030204" pitchFamily="34" charset="0"/>
              </a:rPr>
              <a:t>At orientation, discuss the importance of Follow Up.</a:t>
            </a:r>
          </a:p>
          <a:p>
            <a:pPr marL="342900" indent="-342900" eaLnBrk="0" fontAlgn="base" hangingPunct="0">
              <a:spcBef>
                <a:spcPct val="20000"/>
              </a:spcBef>
              <a:buClr>
                <a:srgbClr val="FF0000"/>
              </a:buClr>
              <a:buSzPct val="70000"/>
              <a:buFont typeface="Wingdings" pitchFamily="2" charset="2"/>
              <a:buChar char="q"/>
            </a:pPr>
            <a:r>
              <a:rPr lang="en-US" altLang="en-US" sz="3600" kern="0" dirty="0">
                <a:solidFill>
                  <a:srgbClr val="000514"/>
                </a:solidFill>
                <a:latin typeface="Calibri"/>
                <a:cs typeface="Calibri"/>
              </a:rPr>
              <a:t>Include on agendas at job seeker and host agency meetings.</a:t>
            </a:r>
          </a:p>
          <a:p>
            <a:pPr marL="342900" indent="-342900" eaLnBrk="0" fontAlgn="base" hangingPunct="0">
              <a:spcBef>
                <a:spcPct val="20000"/>
              </a:spcBef>
              <a:buClr>
                <a:srgbClr val="FF0000"/>
              </a:buClr>
              <a:buSzPct val="70000"/>
              <a:buFont typeface="Wingdings" pitchFamily="2" charset="2"/>
              <a:buChar char="q"/>
            </a:pPr>
            <a:r>
              <a:rPr lang="en-US" altLang="en-US" sz="3600" kern="0" dirty="0">
                <a:solidFill>
                  <a:srgbClr val="000514"/>
                </a:solidFill>
                <a:latin typeface="Calibri"/>
                <a:cs typeface="Calibri"/>
              </a:rPr>
              <a:t>Review the Follow-Up process again at Recertification, IEP updates, Safety Consultations and when a job seeker is nearing their exit.</a:t>
            </a:r>
          </a:p>
          <a:p>
            <a:pPr eaLnBrk="0" fontAlgn="base" hangingPunct="0">
              <a:spcBef>
                <a:spcPct val="20000"/>
              </a:spcBef>
              <a:buClr>
                <a:srgbClr val="FF0000"/>
              </a:buClr>
              <a:buSzPct val="70000"/>
            </a:pPr>
            <a:endParaRPr lang="en-US" altLang="en-US" sz="2800" kern="0" dirty="0">
              <a:latin typeface="Calibri" panose="020F0502020204030204" pitchFamily="34" charset="0"/>
            </a:endParaRPr>
          </a:p>
        </p:txBody>
      </p:sp>
    </p:spTree>
    <p:extLst>
      <p:ext uri="{BB962C8B-B14F-4D97-AF65-F5344CB8AC3E}">
        <p14:creationId xmlns:p14="http://schemas.microsoft.com/office/powerpoint/2010/main" val="3208938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06CC-7BFB-4111-8104-B0D1B8B106C2}"/>
              </a:ext>
            </a:extLst>
          </p:cNvPr>
          <p:cNvSpPr>
            <a:spLocks noGrp="1"/>
          </p:cNvSpPr>
          <p:nvPr>
            <p:ph type="title"/>
          </p:nvPr>
        </p:nvSpPr>
        <p:spPr/>
        <p:txBody>
          <a:bodyPr>
            <a:normAutofit fontScale="90000"/>
          </a:bodyPr>
          <a:lstStyle/>
          <a:p>
            <a:br>
              <a:rPr lang="en-US" dirty="0"/>
            </a:br>
            <a:r>
              <a:rPr lang="en-US" dirty="0">
                <a:solidFill>
                  <a:srgbClr val="F75A1C"/>
                </a:solidFill>
              </a:rPr>
              <a:t>SCSEP Performance Measures</a:t>
            </a:r>
            <a:br>
              <a:rPr lang="en-US" dirty="0"/>
            </a:br>
            <a:endParaRPr lang="en-US" dirty="0"/>
          </a:p>
        </p:txBody>
      </p:sp>
      <p:sp>
        <p:nvSpPr>
          <p:cNvPr id="3" name="Content Placeholder 2">
            <a:extLst>
              <a:ext uri="{FF2B5EF4-FFF2-40B4-BE49-F238E27FC236}">
                <a16:creationId xmlns:a16="http://schemas.microsoft.com/office/drawing/2014/main" id="{80C1F72A-B3D6-456C-8280-AC159004489D}"/>
              </a:ext>
            </a:extLst>
          </p:cNvPr>
          <p:cNvSpPr>
            <a:spLocks noGrp="1"/>
          </p:cNvSpPr>
          <p:nvPr>
            <p:ph idx="1"/>
          </p:nvPr>
        </p:nvSpPr>
        <p:spPr>
          <a:xfrm>
            <a:off x="838201" y="2383765"/>
            <a:ext cx="4541322" cy="2081357"/>
          </a:xfrm>
        </p:spPr>
        <p:txBody>
          <a:bodyPr vert="horz" lIns="91440" tIns="45720" rIns="91440" bIns="45720" numCol="1" rtlCol="0" anchor="t">
            <a:normAutofit fontScale="92500" lnSpcReduction="10000"/>
          </a:bodyPr>
          <a:lstStyle/>
          <a:p>
            <a:pPr marL="457200" indent="-457200">
              <a:buFont typeface="Wingdings" panose="05000000000000000000" pitchFamily="2" charset="2"/>
              <a:buChar char="q"/>
            </a:pPr>
            <a:r>
              <a:rPr lang="en-US" sz="2400" dirty="0">
                <a:solidFill>
                  <a:srgbClr val="0070C0"/>
                </a:solidFill>
              </a:rPr>
              <a:t>Service Level</a:t>
            </a:r>
          </a:p>
          <a:p>
            <a:endParaRPr lang="en-US" sz="2400" dirty="0">
              <a:solidFill>
                <a:srgbClr val="0070C0"/>
              </a:solidFill>
            </a:endParaRPr>
          </a:p>
          <a:p>
            <a:pPr marL="457200" indent="-457200">
              <a:buFont typeface="Wingdings" panose="05000000000000000000" pitchFamily="2" charset="2"/>
              <a:buChar char="q"/>
            </a:pPr>
            <a:r>
              <a:rPr lang="en-US" sz="2400" dirty="0">
                <a:solidFill>
                  <a:srgbClr val="0070C0"/>
                </a:solidFill>
              </a:rPr>
              <a:t>Community Service Hours</a:t>
            </a:r>
          </a:p>
          <a:p>
            <a:pPr marL="457200" indent="-457200">
              <a:buFont typeface="Wingdings" panose="05000000000000000000" pitchFamily="2" charset="2"/>
              <a:buChar char="q"/>
            </a:pPr>
            <a:endParaRPr lang="en-US" sz="2400" dirty="0">
              <a:solidFill>
                <a:srgbClr val="0070C0"/>
              </a:solidFill>
            </a:endParaRPr>
          </a:p>
          <a:p>
            <a:pPr marL="457200" indent="-457200">
              <a:buFont typeface="Wingdings" panose="05000000000000000000" pitchFamily="2" charset="2"/>
              <a:buChar char="q"/>
            </a:pPr>
            <a:r>
              <a:rPr lang="en-US" sz="2400" dirty="0">
                <a:solidFill>
                  <a:srgbClr val="0070C0"/>
                </a:solidFill>
              </a:rPr>
              <a:t>Service to Most-In-Need (MIN)</a:t>
            </a:r>
          </a:p>
          <a:p>
            <a:pPr marL="0" indent="0">
              <a:buNone/>
            </a:pPr>
            <a:endParaRPr lang="en-US" sz="2400" dirty="0">
              <a:solidFill>
                <a:srgbClr val="000514"/>
              </a:solidFill>
            </a:endParaRPr>
          </a:p>
          <a:p>
            <a:pPr marL="457200" indent="-457200">
              <a:buFont typeface="Wingdings" panose="05000000000000000000" pitchFamily="2" charset="2"/>
              <a:buChar char="q"/>
            </a:pPr>
            <a:endParaRPr lang="en-US" sz="2400" b="1" dirty="0">
              <a:solidFill>
                <a:srgbClr val="000514"/>
              </a:solidFill>
            </a:endParaRPr>
          </a:p>
          <a:p>
            <a:pPr marL="457200" indent="-457200">
              <a:buFont typeface="Wingdings" panose="05000000000000000000" pitchFamily="2" charset="2"/>
              <a:buChar char="q"/>
            </a:pPr>
            <a:endParaRPr lang="en-US" b="1" dirty="0">
              <a:solidFill>
                <a:srgbClr val="000514"/>
              </a:solidFill>
            </a:endParaRPr>
          </a:p>
          <a:p>
            <a:pPr marL="0" indent="0">
              <a:buNone/>
            </a:pPr>
            <a:endParaRPr lang="en-US" sz="2400" b="1" dirty="0">
              <a:solidFill>
                <a:srgbClr val="FF0000"/>
              </a:solidFill>
            </a:endParaRPr>
          </a:p>
        </p:txBody>
      </p:sp>
      <p:sp>
        <p:nvSpPr>
          <p:cNvPr id="4" name="Slide Number Placeholder 3">
            <a:extLst>
              <a:ext uri="{FF2B5EF4-FFF2-40B4-BE49-F238E27FC236}">
                <a16:creationId xmlns:a16="http://schemas.microsoft.com/office/drawing/2014/main" id="{F450A999-D3F8-4B9A-AB94-5141B2FD49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D455F-700D-BA4B-B3F6-B4E03929F5E0}"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96BA6AFB-3705-4526-9F5B-5C9DC1255C75}"/>
              </a:ext>
            </a:extLst>
          </p:cNvPr>
          <p:cNvSpPr txBox="1">
            <a:spLocks/>
          </p:cNvSpPr>
          <p:nvPr/>
        </p:nvSpPr>
        <p:spPr>
          <a:xfrm>
            <a:off x="5605155" y="3526971"/>
            <a:ext cx="4785756" cy="40218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lang="en-US" sz="2200" dirty="0">
              <a:solidFill>
                <a:srgbClr val="000514"/>
              </a:solidFill>
            </a:endParaRPr>
          </a:p>
          <a:p>
            <a:pPr marL="457200" marR="0" lvl="0" indent="-457200" algn="l" defTabSz="914400" rtl="0" eaLnBrk="1" fontAlgn="auto" latinLnBrk="0" hangingPunct="1">
              <a:lnSpc>
                <a:spcPct val="150000"/>
              </a:lnSpc>
              <a:spcBef>
                <a:spcPts val="1000"/>
              </a:spcBef>
              <a:spcAft>
                <a:spcPts val="0"/>
              </a:spcAft>
              <a:buClrTx/>
              <a:buSzTx/>
              <a:buFont typeface="Wingdings" panose="05000000000000000000" pitchFamily="2" charset="2"/>
              <a:buChar char="q"/>
              <a:tabLst/>
              <a:defRPr/>
            </a:pPr>
            <a:r>
              <a:rPr lang="en-US" sz="2200" dirty="0">
                <a:solidFill>
                  <a:srgbClr val="F75A1C"/>
                </a:solidFill>
              </a:rPr>
              <a:t>Participant Satisfaction </a:t>
            </a:r>
          </a:p>
          <a:p>
            <a:pPr marL="457200" marR="0" lvl="0" indent="-457200" algn="l" defTabSz="914400" rtl="0" eaLnBrk="1" fontAlgn="auto" latinLnBrk="0" hangingPunct="1">
              <a:lnSpc>
                <a:spcPct val="150000"/>
              </a:lnSpc>
              <a:spcBef>
                <a:spcPts val="1000"/>
              </a:spcBef>
              <a:spcAft>
                <a:spcPts val="0"/>
              </a:spcAft>
              <a:buClrTx/>
              <a:buSzTx/>
              <a:buFont typeface="Wingdings" panose="05000000000000000000" pitchFamily="2" charset="2"/>
              <a:buChar char="q"/>
              <a:tabLst/>
              <a:defRPr/>
            </a:pPr>
            <a:r>
              <a:rPr lang="en-US" sz="2200" dirty="0">
                <a:solidFill>
                  <a:srgbClr val="F75A1C"/>
                </a:solidFill>
              </a:rPr>
              <a:t>Host Agency Satisfaction </a:t>
            </a:r>
          </a:p>
          <a:p>
            <a:pPr marL="457200" marR="0" lvl="0" indent="-457200" algn="l" defTabSz="914400" rtl="0" eaLnBrk="1" fontAlgn="auto" latinLnBrk="0" hangingPunct="1">
              <a:lnSpc>
                <a:spcPct val="150000"/>
              </a:lnSpc>
              <a:spcBef>
                <a:spcPts val="1000"/>
              </a:spcBef>
              <a:spcAft>
                <a:spcPts val="0"/>
              </a:spcAft>
              <a:buClrTx/>
              <a:buSzTx/>
              <a:buFont typeface="Wingdings" panose="05000000000000000000" pitchFamily="2" charset="2"/>
              <a:buChar char="q"/>
              <a:tabLst/>
              <a:defRPr/>
            </a:pPr>
            <a:r>
              <a:rPr lang="en-US" sz="2200" dirty="0">
                <a:solidFill>
                  <a:srgbClr val="F75A1C"/>
                </a:solidFill>
              </a:rPr>
              <a:t>Employer Satisfaction </a:t>
            </a:r>
          </a:p>
        </p:txBody>
      </p:sp>
      <p:sp>
        <p:nvSpPr>
          <p:cNvPr id="6" name="TextBox 5">
            <a:extLst>
              <a:ext uri="{FF2B5EF4-FFF2-40B4-BE49-F238E27FC236}">
                <a16:creationId xmlns:a16="http://schemas.microsoft.com/office/drawing/2014/main" id="{3A511AB3-0F34-BA98-986D-AEFD6E7454EA}"/>
              </a:ext>
            </a:extLst>
          </p:cNvPr>
          <p:cNvSpPr txBox="1"/>
          <p:nvPr/>
        </p:nvSpPr>
        <p:spPr>
          <a:xfrm>
            <a:off x="5598689" y="1618201"/>
            <a:ext cx="6270435" cy="2128788"/>
          </a:xfrm>
          <a:prstGeom prst="rect">
            <a:avLst/>
          </a:prstGeom>
          <a:noFill/>
        </p:spPr>
        <p:txBody>
          <a:bodyPr wrap="none" rtlCol="0">
            <a:spAutoFit/>
          </a:bodyPr>
          <a:lstStyle/>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200" b="1" i="0" u="none" strike="noStrike" kern="1200" cap="none" spc="0" normalizeH="0" baseline="0" noProof="0">
                <a:ln>
                  <a:noFill/>
                </a:ln>
                <a:solidFill>
                  <a:srgbClr val="000514"/>
                </a:solidFill>
                <a:effectLst/>
                <a:uLnTx/>
                <a:uFillTx/>
                <a:latin typeface="Arial" panose="020B0604020202020204" pitchFamily="34" charset="0"/>
                <a:ea typeface="+mn-ea"/>
                <a:cs typeface="Arial" panose="020B0604020202020204" pitchFamily="34" charset="0"/>
              </a:rPr>
              <a:t>Employment Rate – 2</a:t>
            </a:r>
            <a:r>
              <a:rPr kumimoji="0" lang="en-US" sz="2200" b="1" i="0" u="none" strike="noStrike" kern="1200" cap="none" spc="0" normalizeH="0" baseline="30000" noProof="0">
                <a:ln>
                  <a:noFill/>
                </a:ln>
                <a:solidFill>
                  <a:srgbClr val="000514"/>
                </a:solidFill>
                <a:effectLst/>
                <a:uLnTx/>
                <a:uFillTx/>
                <a:latin typeface="Arial" panose="020B0604020202020204" pitchFamily="34" charset="0"/>
                <a:ea typeface="+mn-ea"/>
                <a:cs typeface="Arial" panose="020B0604020202020204" pitchFamily="34" charset="0"/>
              </a:rPr>
              <a:t>nd</a:t>
            </a:r>
            <a:r>
              <a:rPr kumimoji="0" lang="en-US" sz="2200" b="1" i="0" u="none" strike="noStrike" kern="1200" cap="none" spc="0" normalizeH="0" baseline="0" noProof="0">
                <a:ln>
                  <a:noFill/>
                </a:ln>
                <a:solidFill>
                  <a:srgbClr val="000514"/>
                </a:solidFill>
                <a:effectLst/>
                <a:uLnTx/>
                <a:uFillTx/>
                <a:latin typeface="Arial" panose="020B0604020202020204" pitchFamily="34" charset="0"/>
                <a:ea typeface="+mn-ea"/>
                <a:cs typeface="Arial" panose="020B0604020202020204" pitchFamily="34" charset="0"/>
              </a:rPr>
              <a:t> Quarter After Exit </a:t>
            </a:r>
            <a:endParaRPr kumimoji="0" lang="en-US"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en-US" sz="2200" b="0" i="0" u="none" strike="noStrike" kern="1200" cap="none" spc="0" normalizeH="0" baseline="0" noProof="0">
              <a:ln>
                <a:noFill/>
              </a:ln>
              <a:solidFill>
                <a:srgbClr val="000514"/>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200" b="1" i="0" u="none" strike="noStrike" kern="1200" cap="none" spc="0" normalizeH="0" baseline="0" noProof="0">
                <a:ln>
                  <a:noFill/>
                </a:ln>
                <a:solidFill>
                  <a:srgbClr val="000514"/>
                </a:solidFill>
                <a:effectLst/>
                <a:uLnTx/>
                <a:uFillTx/>
                <a:latin typeface="Arial" panose="020B0604020202020204" pitchFamily="34" charset="0"/>
                <a:ea typeface="+mn-ea"/>
                <a:cs typeface="Arial" panose="020B0604020202020204" pitchFamily="34" charset="0"/>
              </a:rPr>
              <a:t>Median Earnings – 2</a:t>
            </a:r>
            <a:r>
              <a:rPr kumimoji="0" lang="en-US" sz="2200" b="1" i="0" u="none" strike="noStrike" kern="1200" cap="none" spc="0" normalizeH="0" baseline="30000" noProof="0">
                <a:ln>
                  <a:noFill/>
                </a:ln>
                <a:solidFill>
                  <a:srgbClr val="000514"/>
                </a:solidFill>
                <a:effectLst/>
                <a:uLnTx/>
                <a:uFillTx/>
                <a:latin typeface="Arial" panose="020B0604020202020204" pitchFamily="34" charset="0"/>
                <a:ea typeface="+mn-ea"/>
                <a:cs typeface="Arial" panose="020B0604020202020204" pitchFamily="34" charset="0"/>
              </a:rPr>
              <a:t>nd</a:t>
            </a:r>
            <a:r>
              <a:rPr kumimoji="0" lang="en-US" sz="2200" b="1" i="0" u="none" strike="noStrike" kern="1200" cap="none" spc="0" normalizeH="0" baseline="0" noProof="0">
                <a:ln>
                  <a:noFill/>
                </a:ln>
                <a:solidFill>
                  <a:srgbClr val="000514"/>
                </a:solidFill>
                <a:effectLst/>
                <a:uLnTx/>
                <a:uFillTx/>
                <a:latin typeface="Arial" panose="020B0604020202020204" pitchFamily="34" charset="0"/>
                <a:ea typeface="+mn-ea"/>
                <a:cs typeface="Arial" panose="020B0604020202020204" pitchFamily="34" charset="0"/>
              </a:rPr>
              <a:t> Quarter After Exit </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en-US" sz="2200" b="1" i="0" u="none" strike="noStrike" kern="1200" cap="none" spc="0" normalizeH="0" baseline="0" noProof="0">
              <a:ln>
                <a:noFill/>
              </a:ln>
              <a:solidFill>
                <a:srgbClr val="000514"/>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200" b="1" i="0" u="none" strike="noStrike" kern="1200" cap="none" spc="0" normalizeH="0" baseline="0" noProof="0">
                <a:ln>
                  <a:noFill/>
                </a:ln>
                <a:solidFill>
                  <a:srgbClr val="000514"/>
                </a:solidFill>
                <a:effectLst/>
                <a:uLnTx/>
                <a:uFillTx/>
                <a:latin typeface="Arial" panose="020B0604020202020204" pitchFamily="34" charset="0"/>
                <a:ea typeface="+mn-ea"/>
                <a:cs typeface="Arial" panose="020B0604020202020204" pitchFamily="34" charset="0"/>
              </a:rPr>
              <a:t>Employment Rate – 4th Quarter After Exit </a:t>
            </a:r>
            <a:endParaRPr kumimoji="0" lang="en-US" sz="2200" b="1" i="0" u="none" strike="noStrike" kern="1200" cap="none" spc="0" normalizeH="0" baseline="0" noProof="0" dirty="0">
              <a:ln>
                <a:noFill/>
              </a:ln>
              <a:solidFill>
                <a:srgbClr val="00051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5260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solidFill>
                  <a:srgbClr val="FF0000"/>
                </a:solidFill>
                <a:ea typeface="+mj-lt"/>
                <a:cs typeface="+mj-lt"/>
              </a:rPr>
            </a:br>
            <a:r>
              <a:rPr lang="en-US" dirty="0">
                <a:solidFill>
                  <a:srgbClr val="F75A1C"/>
                </a:solidFill>
                <a:ea typeface="+mj-lt"/>
                <a:cs typeface="+mj-lt"/>
              </a:rPr>
              <a:t>Good Practices for Positive Follow Ups—</a:t>
            </a:r>
            <a:br>
              <a:rPr lang="en-US" dirty="0">
                <a:solidFill>
                  <a:srgbClr val="F75A1C"/>
                </a:solidFill>
                <a:ea typeface="+mj-lt"/>
                <a:cs typeface="+mj-lt"/>
              </a:rPr>
            </a:br>
            <a:r>
              <a:rPr lang="en-US" dirty="0">
                <a:solidFill>
                  <a:srgbClr val="F75A1C"/>
                </a:solidFill>
                <a:ea typeface="+mj-lt"/>
                <a:cs typeface="+mj-lt"/>
              </a:rPr>
              <a:t>Job Seeker Focus</a:t>
            </a:r>
            <a:br>
              <a:rPr lang="en-US" dirty="0">
                <a:latin typeface="Garamond"/>
              </a:rPr>
            </a:br>
            <a:endParaRPr lang="en-US" dirty="0">
              <a:latin typeface="Garamond"/>
            </a:endParaRPr>
          </a:p>
        </p:txBody>
      </p:sp>
      <p:sp>
        <p:nvSpPr>
          <p:cNvPr id="3" name="Rectangle 2"/>
          <p:cNvSpPr/>
          <p:nvPr/>
        </p:nvSpPr>
        <p:spPr>
          <a:xfrm>
            <a:off x="875488" y="1478604"/>
            <a:ext cx="10738995" cy="5770529"/>
          </a:xfrm>
          <a:prstGeom prst="rect">
            <a:avLst/>
          </a:prstGeom>
        </p:spPr>
        <p:txBody>
          <a:bodyPr wrap="square" lIns="91440" tIns="45720" rIns="91440" bIns="45720" anchor="t">
            <a:spAutoFit/>
          </a:bodyPr>
          <a:lstStyle/>
          <a:p>
            <a:endParaRPr lang="en-US" sz="800" dirty="0">
              <a:solidFill>
                <a:srgbClr val="000514"/>
              </a:solidFill>
              <a:latin typeface="Calibri" panose="020F0502020204030204" pitchFamily="34" charset="0"/>
              <a:cs typeface="Calibri"/>
            </a:endParaRPr>
          </a:p>
          <a:p>
            <a:pPr marL="342900" indent="-342900" eaLnBrk="0" fontAlgn="base" hangingPunct="0">
              <a:spcBef>
                <a:spcPct val="20000"/>
              </a:spcBef>
              <a:buClr>
                <a:srgbClr val="FF0000"/>
              </a:buClr>
              <a:buSzPct val="70000"/>
              <a:buFont typeface="Wingdings" pitchFamily="2" charset="2"/>
              <a:buChar char="q"/>
            </a:pPr>
            <a:r>
              <a:rPr lang="en-US" altLang="en-US" sz="2800" kern="0" dirty="0">
                <a:solidFill>
                  <a:srgbClr val="000514"/>
                </a:solidFill>
                <a:latin typeface="Calibri"/>
                <a:cs typeface="Calibri"/>
              </a:rPr>
              <a:t>Send a letter of congratulations to job seekers when they are hired.</a:t>
            </a:r>
          </a:p>
          <a:p>
            <a:pPr marL="342900" indent="-342900" eaLnBrk="0" fontAlgn="base" hangingPunct="0">
              <a:spcBef>
                <a:spcPct val="20000"/>
              </a:spcBef>
              <a:buClr>
                <a:srgbClr val="FF0000"/>
              </a:buClr>
              <a:buSzPct val="70000"/>
              <a:buFont typeface="Wingdings" pitchFamily="2" charset="2"/>
              <a:buChar char="q"/>
            </a:pPr>
            <a:r>
              <a:rPr lang="en-US" altLang="en-US" sz="2800" kern="0" dirty="0">
                <a:solidFill>
                  <a:srgbClr val="000514"/>
                </a:solidFill>
                <a:latin typeface="Calibri"/>
                <a:cs typeface="Calibri"/>
              </a:rPr>
              <a:t>Touch base with job seeker every 7-10 days in the first 30 days to improve retention, and again at two or three months to continue retention.</a:t>
            </a:r>
          </a:p>
          <a:p>
            <a:pPr marL="342900" indent="-342900" eaLnBrk="0" fontAlgn="base" hangingPunct="0">
              <a:spcBef>
                <a:spcPct val="20000"/>
              </a:spcBef>
              <a:buClr>
                <a:srgbClr val="FF0000"/>
              </a:buClr>
              <a:buSzPct val="70000"/>
              <a:buFont typeface="Wingdings" pitchFamily="2" charset="2"/>
              <a:buChar char="q"/>
            </a:pPr>
            <a:r>
              <a:rPr lang="en-US" altLang="en-US" sz="2800" kern="0" dirty="0">
                <a:latin typeface="Calibri"/>
                <a:cs typeface="Calibri"/>
              </a:rPr>
              <a:t>Maintain relationship with all job seekers—especially those who exit for self-employment. </a:t>
            </a:r>
            <a:endParaRPr lang="en-US" altLang="en-US" sz="2800" kern="0" dirty="0">
              <a:solidFill>
                <a:srgbClr val="000514"/>
              </a:solidFill>
              <a:latin typeface="Calibri" panose="020F0502020204030204" pitchFamily="34" charset="0"/>
            </a:endParaRPr>
          </a:p>
          <a:p>
            <a:pPr marL="342900" indent="-342900" eaLnBrk="0" fontAlgn="base" hangingPunct="0">
              <a:spcBef>
                <a:spcPct val="20000"/>
              </a:spcBef>
              <a:buClr>
                <a:srgbClr val="FF0000"/>
              </a:buClr>
              <a:buSzPct val="70000"/>
              <a:buFont typeface="Wingdings" pitchFamily="2" charset="2"/>
              <a:buChar char="q"/>
            </a:pPr>
            <a:r>
              <a:rPr lang="en-US" altLang="en-US" sz="2800" kern="0" dirty="0">
                <a:latin typeface="Calibri"/>
                <a:cs typeface="Calibri"/>
              </a:rPr>
              <a:t>Assist with Supportive Services that job seekers may need to maintain their job.</a:t>
            </a:r>
            <a:endParaRPr lang="en-US" altLang="en-US" sz="2800" kern="0" dirty="0">
              <a:solidFill>
                <a:srgbClr val="000514"/>
              </a:solidFill>
              <a:latin typeface="Calibri"/>
              <a:cs typeface="Calibri"/>
            </a:endParaRPr>
          </a:p>
          <a:p>
            <a:pPr marL="342900" indent="-342900" eaLnBrk="0" fontAlgn="base" hangingPunct="0">
              <a:spcBef>
                <a:spcPct val="20000"/>
              </a:spcBef>
              <a:buClr>
                <a:srgbClr val="FF0000"/>
              </a:buClr>
              <a:buSzPct val="70000"/>
              <a:buFont typeface="Wingdings" pitchFamily="2" charset="2"/>
              <a:buChar char="q"/>
            </a:pPr>
            <a:r>
              <a:rPr lang="en-US" altLang="en-US" sz="2800" kern="0" dirty="0">
                <a:solidFill>
                  <a:srgbClr val="000514"/>
                </a:solidFill>
                <a:latin typeface="Calibri" panose="020F0502020204030204" pitchFamily="34" charset="0"/>
              </a:rPr>
              <a:t>When calling, ask the SCSEP alumnus if there are any job leads!</a:t>
            </a:r>
          </a:p>
          <a:p>
            <a:pPr marL="342900" indent="-342900" eaLnBrk="0" fontAlgn="base" hangingPunct="0">
              <a:spcBef>
                <a:spcPct val="20000"/>
              </a:spcBef>
              <a:buClr>
                <a:srgbClr val="FF0000"/>
              </a:buClr>
              <a:buSzPct val="70000"/>
              <a:buFont typeface="Wingdings" pitchFamily="2" charset="2"/>
              <a:buChar char="q"/>
            </a:pPr>
            <a:r>
              <a:rPr lang="en-US" altLang="en-US" sz="2800" kern="0" dirty="0">
                <a:latin typeface="Calibri" panose="020F0502020204030204" pitchFamily="34" charset="0"/>
              </a:rPr>
              <a:t>Provide additional job referrals if needed </a:t>
            </a:r>
          </a:p>
          <a:p>
            <a:pPr marL="342900" indent="-342900" eaLnBrk="0" fontAlgn="base" hangingPunct="0">
              <a:spcBef>
                <a:spcPct val="20000"/>
              </a:spcBef>
              <a:buClr>
                <a:srgbClr val="FF0000"/>
              </a:buClr>
              <a:buSzPct val="70000"/>
              <a:buFont typeface="Wingdings" pitchFamily="2" charset="2"/>
              <a:buChar char="q"/>
            </a:pPr>
            <a:endParaRPr lang="en-US" altLang="en-US" sz="2800" kern="0" dirty="0">
              <a:solidFill>
                <a:srgbClr val="000514"/>
              </a:solidFill>
              <a:latin typeface="Calibri" panose="020F0502020204030204" pitchFamily="34" charset="0"/>
            </a:endParaRPr>
          </a:p>
        </p:txBody>
      </p:sp>
    </p:spTree>
    <p:extLst>
      <p:ext uri="{BB962C8B-B14F-4D97-AF65-F5344CB8AC3E}">
        <p14:creationId xmlns:p14="http://schemas.microsoft.com/office/powerpoint/2010/main" val="600195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ea typeface="+mj-lt"/>
                <a:cs typeface="+mj-lt"/>
              </a:rPr>
            </a:br>
            <a:r>
              <a:rPr lang="en-US" dirty="0">
                <a:solidFill>
                  <a:srgbClr val="F75A1C"/>
                </a:solidFill>
              </a:rPr>
              <a:t>Follow-Up Practices for Positive Results—</a:t>
            </a:r>
            <a:br>
              <a:rPr lang="en-US" dirty="0">
                <a:solidFill>
                  <a:srgbClr val="F75A1C"/>
                </a:solidFill>
              </a:rPr>
            </a:br>
            <a:r>
              <a:rPr lang="en-US" dirty="0">
                <a:solidFill>
                  <a:srgbClr val="F75A1C"/>
                </a:solidFill>
              </a:rPr>
              <a:t>Employer Focus</a:t>
            </a:r>
            <a:br>
              <a:rPr lang="en-US" dirty="0">
                <a:latin typeface="Garamond"/>
              </a:rPr>
            </a:br>
            <a:endParaRPr lang="en-US" dirty="0">
              <a:latin typeface="Garamond"/>
            </a:endParaRPr>
          </a:p>
        </p:txBody>
      </p:sp>
      <p:sp>
        <p:nvSpPr>
          <p:cNvPr id="3" name="Rectangle 2"/>
          <p:cNvSpPr/>
          <p:nvPr/>
        </p:nvSpPr>
        <p:spPr>
          <a:xfrm>
            <a:off x="689811" y="1466941"/>
            <a:ext cx="10988841" cy="5386090"/>
          </a:xfrm>
          <a:prstGeom prst="rect">
            <a:avLst/>
          </a:prstGeom>
        </p:spPr>
        <p:txBody>
          <a:bodyPr wrap="square" lIns="91440" tIns="45720" rIns="91440" bIns="45720" anchor="t">
            <a:spAutoFit/>
          </a:bodyPr>
          <a:lstStyle/>
          <a:p>
            <a:endParaRPr lang="en-US" sz="800" dirty="0">
              <a:solidFill>
                <a:srgbClr val="000514"/>
              </a:solidFill>
              <a:latin typeface="Calibri" panose="020F0502020204030204" pitchFamily="34" charset="0"/>
              <a:cs typeface="Calibri"/>
            </a:endParaRPr>
          </a:p>
          <a:p>
            <a:pPr marL="342900" indent="-342900" eaLnBrk="0" fontAlgn="base" hangingPunct="0">
              <a:spcBef>
                <a:spcPct val="20000"/>
              </a:spcBef>
              <a:buClr>
                <a:srgbClr val="FF0000"/>
              </a:buClr>
              <a:buSzPct val="70000"/>
              <a:buFont typeface="Wingdings" pitchFamily="2" charset="2"/>
              <a:buChar char="q"/>
            </a:pPr>
            <a:r>
              <a:rPr lang="en-US" altLang="en-US" sz="2800" kern="0" dirty="0">
                <a:solidFill>
                  <a:srgbClr val="000514"/>
                </a:solidFill>
                <a:latin typeface="Calibri" panose="020F0502020204030204" pitchFamily="34" charset="0"/>
              </a:rPr>
              <a:t>When calling or visiting a SCSEP employer, continue to promote goodwill and inquire about future job prospects.</a:t>
            </a:r>
          </a:p>
          <a:p>
            <a:pPr marL="342900" indent="-342900" eaLnBrk="0" fontAlgn="base" hangingPunct="0">
              <a:spcBef>
                <a:spcPct val="20000"/>
              </a:spcBef>
              <a:buClr>
                <a:srgbClr val="FF0000"/>
              </a:buClr>
              <a:buSzPct val="70000"/>
              <a:buFont typeface="Wingdings" pitchFamily="2" charset="2"/>
              <a:buChar char="q"/>
            </a:pPr>
            <a:r>
              <a:rPr lang="en-US" altLang="en-US" sz="2800" kern="0" dirty="0">
                <a:solidFill>
                  <a:srgbClr val="000514"/>
                </a:solidFill>
                <a:latin typeface="Calibri"/>
                <a:cs typeface="Calibri"/>
              </a:rPr>
              <a:t>Send a letter of congratulations to the host agency or new-employer supervisor when they hire a job seeker.</a:t>
            </a:r>
          </a:p>
          <a:p>
            <a:pPr marL="342900" indent="-342900" eaLnBrk="0" fontAlgn="base" hangingPunct="0">
              <a:spcBef>
                <a:spcPct val="20000"/>
              </a:spcBef>
              <a:buClr>
                <a:srgbClr val="FF0000"/>
              </a:buClr>
              <a:buSzPct val="70000"/>
              <a:buFont typeface="Wingdings" pitchFamily="2" charset="2"/>
              <a:buChar char="q"/>
            </a:pPr>
            <a:r>
              <a:rPr lang="en-US" altLang="en-US" sz="2800" kern="0" dirty="0">
                <a:solidFill>
                  <a:srgbClr val="000514"/>
                </a:solidFill>
                <a:latin typeface="Calibri"/>
                <a:cs typeface="Calibri"/>
              </a:rPr>
              <a:t>Ask the employer if there is anything you can do to help with the job seeker’s success. (In the congratulatory letter, include this as one reason for following up.)</a:t>
            </a:r>
          </a:p>
          <a:p>
            <a:pPr marL="342900" indent="-342900" eaLnBrk="0" fontAlgn="base" hangingPunct="0">
              <a:spcBef>
                <a:spcPct val="20000"/>
              </a:spcBef>
              <a:buClr>
                <a:srgbClr val="FF0000"/>
              </a:buClr>
              <a:buSzPct val="70000"/>
              <a:buFont typeface="Wingdings" pitchFamily="2" charset="2"/>
              <a:buChar char="q"/>
            </a:pPr>
            <a:r>
              <a:rPr lang="en-US" altLang="en-US" sz="2800" kern="0" dirty="0">
                <a:solidFill>
                  <a:srgbClr val="000514"/>
                </a:solidFill>
                <a:latin typeface="Calibri" panose="020F0502020204030204" pitchFamily="34" charset="0"/>
              </a:rPr>
              <a:t>When doing a follow-up with an employer, let them know when you will be following up again and send them an advance email notice.</a:t>
            </a:r>
          </a:p>
          <a:p>
            <a:pPr marL="342900" indent="-342900" eaLnBrk="0" fontAlgn="base" hangingPunct="0">
              <a:spcBef>
                <a:spcPct val="20000"/>
              </a:spcBef>
              <a:buClr>
                <a:srgbClr val="FF0000"/>
              </a:buClr>
              <a:buSzPct val="70000"/>
              <a:buFont typeface="Wingdings" pitchFamily="2" charset="2"/>
              <a:buChar char="q"/>
            </a:pPr>
            <a:r>
              <a:rPr lang="en-US" altLang="en-US" sz="2800" kern="0" dirty="0">
                <a:solidFill>
                  <a:srgbClr val="000514"/>
                </a:solidFill>
                <a:latin typeface="Calibri" panose="020F0502020204030204" pitchFamily="34" charset="0"/>
              </a:rPr>
              <a:t>Consider making the next follow-up appointment during your current follow-up call.</a:t>
            </a:r>
          </a:p>
        </p:txBody>
      </p:sp>
    </p:spTree>
    <p:extLst>
      <p:ext uri="{BB962C8B-B14F-4D97-AF65-F5344CB8AC3E}">
        <p14:creationId xmlns:p14="http://schemas.microsoft.com/office/powerpoint/2010/main" val="2151368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solidFill>
                  <a:srgbClr val="FF0000"/>
                </a:solidFill>
                <a:ea typeface="+mj-lt"/>
                <a:cs typeface="+mj-lt"/>
              </a:rPr>
            </a:br>
            <a:r>
              <a:rPr lang="en-US" sz="4400" dirty="0">
                <a:solidFill>
                  <a:srgbClr val="F75A1C"/>
                </a:solidFill>
              </a:rPr>
              <a:t>Essential Mindsets for Positive Results</a:t>
            </a:r>
            <a:br>
              <a:rPr lang="en-US" dirty="0">
                <a:latin typeface="Garamond"/>
              </a:rPr>
            </a:br>
            <a:endParaRPr lang="en-US" dirty="0">
              <a:latin typeface="Garamond"/>
            </a:endParaRPr>
          </a:p>
        </p:txBody>
      </p:sp>
      <p:sp>
        <p:nvSpPr>
          <p:cNvPr id="3" name="Rectangle 2"/>
          <p:cNvSpPr/>
          <p:nvPr/>
        </p:nvSpPr>
        <p:spPr>
          <a:xfrm>
            <a:off x="835348" y="1690687"/>
            <a:ext cx="10765249" cy="4770537"/>
          </a:xfrm>
          <a:prstGeom prst="rect">
            <a:avLst/>
          </a:prstGeom>
        </p:spPr>
        <p:txBody>
          <a:bodyPr wrap="square" anchor="t">
            <a:spAutoFit/>
          </a:bodyPr>
          <a:lstStyle/>
          <a:p>
            <a:pPr eaLnBrk="0" fontAlgn="base" hangingPunct="0">
              <a:spcBef>
                <a:spcPct val="20000"/>
              </a:spcBef>
              <a:buClr>
                <a:srgbClr val="FF0000"/>
              </a:buClr>
              <a:buSzPct val="70000"/>
            </a:pPr>
            <a:endParaRPr lang="en-US" altLang="en-US" sz="2800" kern="0" dirty="0">
              <a:solidFill>
                <a:srgbClr val="000514"/>
              </a:solidFill>
              <a:latin typeface="Calibri" panose="020F0502020204030204" pitchFamily="34" charset="0"/>
            </a:endParaRPr>
          </a:p>
          <a:p>
            <a:pPr eaLnBrk="0" fontAlgn="base" hangingPunct="0">
              <a:spcBef>
                <a:spcPct val="20000"/>
              </a:spcBef>
              <a:buClr>
                <a:srgbClr val="FF0000"/>
              </a:buClr>
              <a:buSzPct val="70000"/>
            </a:pPr>
            <a:r>
              <a:rPr lang="en-US" altLang="en-US" sz="3600" kern="0" dirty="0">
                <a:solidFill>
                  <a:srgbClr val="000514"/>
                </a:solidFill>
                <a:latin typeface="Calibri" panose="020F0502020204030204" pitchFamily="34" charset="0"/>
              </a:rPr>
              <a:t>Don’t just be </a:t>
            </a:r>
            <a:r>
              <a:rPr lang="en-US" altLang="en-US" sz="3600" i="1" kern="0" dirty="0">
                <a:solidFill>
                  <a:srgbClr val="000514"/>
                </a:solidFill>
                <a:latin typeface="Calibri" panose="020F0502020204030204" pitchFamily="34" charset="0"/>
              </a:rPr>
              <a:t>task oriented </a:t>
            </a:r>
            <a:r>
              <a:rPr lang="en-US" altLang="en-US" sz="3600" kern="0" dirty="0">
                <a:solidFill>
                  <a:srgbClr val="000514"/>
                </a:solidFill>
                <a:latin typeface="Calibri" panose="020F0502020204030204" pitchFamily="34" charset="0"/>
              </a:rPr>
              <a:t>(“I left a VM”)…</a:t>
            </a:r>
          </a:p>
          <a:p>
            <a:pPr eaLnBrk="0" fontAlgn="base" hangingPunct="0">
              <a:spcBef>
                <a:spcPct val="20000"/>
              </a:spcBef>
              <a:buClr>
                <a:srgbClr val="FF0000"/>
              </a:buClr>
              <a:buSzPct val="70000"/>
            </a:pPr>
            <a:r>
              <a:rPr lang="en-US" altLang="en-US" sz="3600" b="1" kern="0" dirty="0">
                <a:solidFill>
                  <a:srgbClr val="000514"/>
                </a:solidFill>
                <a:latin typeface="Calibri" panose="020F0502020204030204" pitchFamily="34" charset="0"/>
              </a:rPr>
              <a:t>Be</a:t>
            </a:r>
            <a:r>
              <a:rPr lang="en-US" altLang="en-US" sz="3600" kern="0" dirty="0">
                <a:solidFill>
                  <a:srgbClr val="000514"/>
                </a:solidFill>
                <a:latin typeface="Calibri" panose="020F0502020204030204" pitchFamily="34" charset="0"/>
              </a:rPr>
              <a:t> </a:t>
            </a:r>
            <a:r>
              <a:rPr lang="en-US" altLang="en-US" sz="3600" b="1" i="1" kern="0" dirty="0">
                <a:solidFill>
                  <a:srgbClr val="000514"/>
                </a:solidFill>
                <a:latin typeface="Calibri" panose="020F0502020204030204" pitchFamily="34" charset="0"/>
              </a:rPr>
              <a:t>goal oriented </a:t>
            </a:r>
            <a:r>
              <a:rPr lang="en-US" altLang="en-US" sz="3600" kern="0" dirty="0">
                <a:solidFill>
                  <a:srgbClr val="000514"/>
                </a:solidFill>
                <a:latin typeface="Calibri" panose="020F0502020204030204" pitchFamily="34" charset="0"/>
              </a:rPr>
              <a:t>(“What shall I try next?”)</a:t>
            </a:r>
          </a:p>
          <a:p>
            <a:pPr eaLnBrk="0" fontAlgn="base" hangingPunct="0">
              <a:spcBef>
                <a:spcPct val="20000"/>
              </a:spcBef>
              <a:buClr>
                <a:srgbClr val="FF0000"/>
              </a:buClr>
              <a:buSzPct val="70000"/>
            </a:pPr>
            <a:endParaRPr lang="en-US" altLang="en-US" sz="3600" kern="0" dirty="0">
              <a:solidFill>
                <a:srgbClr val="000514"/>
              </a:solidFill>
              <a:latin typeface="Calibri" panose="020F0502020204030204" pitchFamily="34" charset="0"/>
            </a:endParaRPr>
          </a:p>
          <a:p>
            <a:pPr eaLnBrk="0" fontAlgn="base" hangingPunct="0">
              <a:spcBef>
                <a:spcPct val="20000"/>
              </a:spcBef>
              <a:buClr>
                <a:srgbClr val="FF0000"/>
              </a:buClr>
              <a:buSzPct val="70000"/>
            </a:pPr>
            <a:r>
              <a:rPr lang="en-US" altLang="en-US" sz="3600" kern="0" dirty="0">
                <a:solidFill>
                  <a:srgbClr val="000514"/>
                </a:solidFill>
                <a:latin typeface="Calibri" panose="020F0502020204030204" pitchFamily="34" charset="0"/>
              </a:rPr>
              <a:t>Being goal-oriented requires </a:t>
            </a:r>
            <a:r>
              <a:rPr lang="en-US" altLang="en-US" sz="3600" b="1" kern="0" dirty="0">
                <a:solidFill>
                  <a:srgbClr val="000514"/>
                </a:solidFill>
                <a:latin typeface="Calibri" panose="020F0502020204030204" pitchFamily="34" charset="0"/>
              </a:rPr>
              <a:t>persistence, creative thinking and a willingness to venture out of your comfort zone</a:t>
            </a:r>
            <a:r>
              <a:rPr lang="en-US" altLang="en-US" sz="3600" kern="0" dirty="0">
                <a:solidFill>
                  <a:srgbClr val="000514"/>
                </a:solidFill>
                <a:latin typeface="Calibri" panose="020F0502020204030204" pitchFamily="34" charset="0"/>
              </a:rPr>
              <a:t>!</a:t>
            </a:r>
          </a:p>
          <a:p>
            <a:pPr eaLnBrk="0" fontAlgn="base" hangingPunct="0">
              <a:spcBef>
                <a:spcPct val="20000"/>
              </a:spcBef>
              <a:buClr>
                <a:srgbClr val="FF0000"/>
              </a:buClr>
              <a:buSzPct val="70000"/>
            </a:pPr>
            <a:endParaRPr lang="en-US" altLang="en-US" sz="2600" kern="0" dirty="0">
              <a:solidFill>
                <a:srgbClr val="000514"/>
              </a:solidFill>
              <a:latin typeface="Calibri" panose="020F0502020204030204" pitchFamily="34" charset="0"/>
            </a:endParaRPr>
          </a:p>
        </p:txBody>
      </p:sp>
    </p:spTree>
    <p:extLst>
      <p:ext uri="{BB962C8B-B14F-4D97-AF65-F5344CB8AC3E}">
        <p14:creationId xmlns:p14="http://schemas.microsoft.com/office/powerpoint/2010/main" val="298989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9A79D5-C74F-7EEB-743D-E2454A154306}"/>
              </a:ext>
            </a:extLst>
          </p:cNvPr>
          <p:cNvSpPr>
            <a:spLocks noGrp="1"/>
          </p:cNvSpPr>
          <p:nvPr>
            <p:ph type="sldNum" sz="quarter" idx="12"/>
          </p:nvPr>
        </p:nvSpPr>
        <p:spPr/>
        <p:txBody>
          <a:bodyPr/>
          <a:lstStyle/>
          <a:p>
            <a:fld id="{7E6301CB-089A-4061-8BBB-88783F2240A8}" type="slidenum">
              <a:rPr lang="en-US" smtClean="0"/>
              <a:pPr/>
              <a:t>23</a:t>
            </a:fld>
            <a:endParaRPr lang="en-US"/>
          </a:p>
        </p:txBody>
      </p:sp>
      <p:sp>
        <p:nvSpPr>
          <p:cNvPr id="4" name="Text Placeholder 3">
            <a:extLst>
              <a:ext uri="{FF2B5EF4-FFF2-40B4-BE49-F238E27FC236}">
                <a16:creationId xmlns:a16="http://schemas.microsoft.com/office/drawing/2014/main" id="{75D4FA6C-9610-F7BB-B7CB-0E3BC81B3AE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32865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F75A1C"/>
                </a:solidFill>
                <a:ea typeface="+mj-lt"/>
                <a:cs typeface="+mj-lt"/>
              </a:rPr>
              <a:t>Employment Outcome </a:t>
            </a:r>
            <a:r>
              <a:rPr lang="en-US" sz="3600" dirty="0">
                <a:solidFill>
                  <a:srgbClr val="F75A1C"/>
                </a:solidFill>
              </a:rPr>
              <a:t>Performance Measures </a:t>
            </a:r>
            <a:endParaRPr lang="en-US" sz="2800" dirty="0">
              <a:solidFill>
                <a:srgbClr val="F75A1C"/>
              </a:solidFill>
              <a:latin typeface="Garamond"/>
            </a:endParaRPr>
          </a:p>
        </p:txBody>
      </p:sp>
      <p:sp>
        <p:nvSpPr>
          <p:cNvPr id="3" name="Rectangle 2"/>
          <p:cNvSpPr/>
          <p:nvPr/>
        </p:nvSpPr>
        <p:spPr>
          <a:xfrm>
            <a:off x="2514600" y="1388508"/>
            <a:ext cx="7720263" cy="7078861"/>
          </a:xfrm>
          <a:prstGeom prst="rect">
            <a:avLst/>
          </a:prstGeom>
        </p:spPr>
        <p:txBody>
          <a:bodyPr wrap="square" anchor="t">
            <a:spAutoFit/>
          </a:bodyPr>
          <a:lstStyle/>
          <a:p>
            <a:pPr lvl="1"/>
            <a:endParaRPr lang="en-US" sz="2800" b="1" dirty="0">
              <a:latin typeface="Calibri" panose="020F0502020204030204" pitchFamily="34" charset="0"/>
            </a:endParaRPr>
          </a:p>
          <a:p>
            <a:pPr marL="914400" lvl="1" indent="-457200">
              <a:buFont typeface="Wingdings" panose="05000000000000000000" pitchFamily="2" charset="2"/>
              <a:buChar char="q"/>
            </a:pPr>
            <a:r>
              <a:rPr lang="en-US" sz="3600" b="1" dirty="0">
                <a:latin typeface="Calibri" panose="020F0502020204030204" pitchFamily="34" charset="0"/>
              </a:rPr>
              <a:t>Employment Rate </a:t>
            </a:r>
            <a:r>
              <a:rPr lang="en-US" sz="3600" dirty="0">
                <a:latin typeface="Calibri" panose="020F0502020204030204" pitchFamily="34" charset="0"/>
              </a:rPr>
              <a:t>– 2nd Quarter After Exit </a:t>
            </a:r>
          </a:p>
          <a:p>
            <a:pPr marL="914400" lvl="1" indent="-457200">
              <a:buFont typeface="Wingdings" panose="05000000000000000000" pitchFamily="2" charset="2"/>
              <a:buChar char="q"/>
            </a:pPr>
            <a:endParaRPr lang="en-US" sz="3600" dirty="0">
              <a:latin typeface="Calibri" panose="020F0502020204030204" pitchFamily="34" charset="0"/>
            </a:endParaRPr>
          </a:p>
          <a:p>
            <a:pPr marL="914400" lvl="1" indent="-457200">
              <a:buFont typeface="Wingdings" panose="05000000000000000000" pitchFamily="2" charset="2"/>
              <a:buChar char="q"/>
            </a:pPr>
            <a:r>
              <a:rPr lang="en-US" sz="3600" b="1" dirty="0">
                <a:latin typeface="Calibri" panose="020F0502020204030204" pitchFamily="34" charset="0"/>
              </a:rPr>
              <a:t>Median Earnings </a:t>
            </a:r>
            <a:r>
              <a:rPr lang="en-US" sz="3600" dirty="0">
                <a:latin typeface="Calibri" panose="020F0502020204030204" pitchFamily="34" charset="0"/>
              </a:rPr>
              <a:t>– 2nd Quarter After Exit</a:t>
            </a:r>
          </a:p>
          <a:p>
            <a:pPr marL="914400" lvl="1" indent="-457200">
              <a:buFont typeface="Wingdings" panose="05000000000000000000" pitchFamily="2" charset="2"/>
              <a:buChar char="q"/>
            </a:pPr>
            <a:endParaRPr lang="en-US" sz="3600" dirty="0">
              <a:latin typeface="Calibri" panose="020F0502020204030204" pitchFamily="34" charset="0"/>
            </a:endParaRPr>
          </a:p>
          <a:p>
            <a:pPr marL="914400" lvl="1" indent="-457200">
              <a:buFont typeface="Wingdings" panose="05000000000000000000" pitchFamily="2" charset="2"/>
              <a:buChar char="q"/>
            </a:pPr>
            <a:r>
              <a:rPr lang="en-US" sz="3600" b="1" dirty="0">
                <a:latin typeface="Calibri" panose="020F0502020204030204" pitchFamily="34" charset="0"/>
              </a:rPr>
              <a:t>Employment Rate </a:t>
            </a:r>
            <a:r>
              <a:rPr lang="en-US" sz="3600" dirty="0">
                <a:latin typeface="Calibri" panose="020F0502020204030204" pitchFamily="34" charset="0"/>
              </a:rPr>
              <a:t>– 4th Quarter After Exit </a:t>
            </a:r>
          </a:p>
          <a:p>
            <a:pPr marL="914400" lvl="1" indent="-457200">
              <a:buFont typeface="Wingdings" panose="05000000000000000000" pitchFamily="2" charset="2"/>
              <a:buChar char="q"/>
            </a:pPr>
            <a:endParaRPr lang="en-US" sz="2800" dirty="0">
              <a:latin typeface="Calibri" panose="020F0502020204030204" pitchFamily="34" charset="0"/>
            </a:endParaRPr>
          </a:p>
          <a:p>
            <a:pPr marL="914400" lvl="1" indent="-457200">
              <a:buFont typeface="Wingdings" panose="05000000000000000000" pitchFamily="2" charset="2"/>
              <a:buChar char="q"/>
            </a:pPr>
            <a:endParaRPr lang="en-US" sz="1400" dirty="0">
              <a:latin typeface="Calibri" panose="020F0502020204030204" pitchFamily="34" charset="0"/>
            </a:endParaRPr>
          </a:p>
          <a:p>
            <a:pPr algn="r"/>
            <a:br>
              <a:rPr lang="en-US" sz="3200" dirty="0">
                <a:latin typeface="Calibri" panose="020F0502020204030204" pitchFamily="34" charset="0"/>
              </a:rPr>
            </a:br>
            <a:endParaRPr lang="en-US" sz="3200" dirty="0">
              <a:latin typeface="Calibri" panose="020F0502020204030204" pitchFamily="34" charset="0"/>
            </a:endParaRPr>
          </a:p>
          <a:p>
            <a:endParaRPr lang="en-US" sz="3200" b="1" dirty="0">
              <a:latin typeface="Calibri" panose="020F0502020204030204" pitchFamily="34" charset="0"/>
            </a:endParaRPr>
          </a:p>
        </p:txBody>
      </p:sp>
    </p:spTree>
    <p:extLst>
      <p:ext uri="{BB962C8B-B14F-4D97-AF65-F5344CB8AC3E}">
        <p14:creationId xmlns:p14="http://schemas.microsoft.com/office/powerpoint/2010/main" val="395211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solidFill>
                  <a:srgbClr val="F75A1C"/>
                </a:solidFill>
                <a:ea typeface="+mj-lt"/>
                <a:cs typeface="+mj-lt"/>
              </a:rPr>
            </a:br>
            <a:r>
              <a:rPr lang="en-US" sz="4000" dirty="0">
                <a:solidFill>
                  <a:srgbClr val="F75A1C"/>
                </a:solidFill>
                <a:ea typeface="+mj-lt"/>
                <a:cs typeface="+mj-lt"/>
              </a:rPr>
              <a:t>Employment Rate – 2</a:t>
            </a:r>
            <a:r>
              <a:rPr lang="en-US" sz="4000" baseline="30000" dirty="0">
                <a:solidFill>
                  <a:srgbClr val="F75A1C"/>
                </a:solidFill>
                <a:ea typeface="+mj-lt"/>
                <a:cs typeface="+mj-lt"/>
              </a:rPr>
              <a:t>nd</a:t>
            </a:r>
            <a:r>
              <a:rPr lang="en-US" sz="4000" dirty="0">
                <a:solidFill>
                  <a:srgbClr val="F75A1C"/>
                </a:solidFill>
                <a:ea typeface="+mj-lt"/>
                <a:cs typeface="+mj-lt"/>
              </a:rPr>
              <a:t> Quarter After Exit</a:t>
            </a:r>
            <a:br>
              <a:rPr lang="en-US" sz="3200" dirty="0">
                <a:latin typeface="Garamond"/>
              </a:rPr>
            </a:br>
            <a:endParaRPr lang="en-US" sz="3600" dirty="0">
              <a:latin typeface="Garamond"/>
            </a:endParaRPr>
          </a:p>
        </p:txBody>
      </p:sp>
      <p:sp>
        <p:nvSpPr>
          <p:cNvPr id="3" name="Rectangle 2"/>
          <p:cNvSpPr/>
          <p:nvPr/>
        </p:nvSpPr>
        <p:spPr>
          <a:xfrm>
            <a:off x="2443348" y="1315276"/>
            <a:ext cx="7720263" cy="5940088"/>
          </a:xfrm>
          <a:prstGeom prst="rect">
            <a:avLst/>
          </a:prstGeom>
        </p:spPr>
        <p:txBody>
          <a:bodyPr wrap="square" lIns="91440" tIns="45720" rIns="91440" bIns="45720" anchor="t">
            <a:spAutoFit/>
          </a:bodyPr>
          <a:lstStyle/>
          <a:p>
            <a:endParaRPr lang="en-US" sz="2400" dirty="0">
              <a:solidFill>
                <a:srgbClr val="000514"/>
              </a:solidFill>
              <a:latin typeface="Calibri" panose="020F0502020204030204" pitchFamily="34" charset="0"/>
              <a:cs typeface="Calibri"/>
            </a:endParaRPr>
          </a:p>
          <a:p>
            <a:r>
              <a:rPr lang="en-US" sz="3600" b="1" dirty="0">
                <a:latin typeface="Calibri" panose="020F0502020204030204" pitchFamily="34" charset="0"/>
              </a:rPr>
              <a:t>Definition:</a:t>
            </a:r>
            <a:endParaRPr lang="en-US" sz="3600" b="1" dirty="0">
              <a:latin typeface="Calibri" panose="020F0502020204030204" pitchFamily="34" charset="0"/>
              <a:cs typeface="Calibri"/>
            </a:endParaRPr>
          </a:p>
          <a:p>
            <a:pPr marL="457200" indent="-457200">
              <a:buFont typeface="Wingdings" panose="05000000000000000000" pitchFamily="2" charset="2"/>
              <a:buChar char="q"/>
            </a:pPr>
            <a:endParaRPr lang="en-US" sz="3200" dirty="0">
              <a:solidFill>
                <a:srgbClr val="000514"/>
              </a:solidFill>
              <a:latin typeface="Calibri" panose="020F0502020204030204" pitchFamily="34" charset="0"/>
              <a:cs typeface="Calibri"/>
            </a:endParaRPr>
          </a:p>
          <a:p>
            <a:pPr marL="914400" lvl="1" indent="-457200">
              <a:buFont typeface="Wingdings" panose="05000000000000000000" pitchFamily="2" charset="2"/>
              <a:buChar char="q"/>
            </a:pPr>
            <a:r>
              <a:rPr lang="en-US" sz="3200" dirty="0">
                <a:solidFill>
                  <a:srgbClr val="000514"/>
                </a:solidFill>
                <a:latin typeface="Calibri"/>
                <a:cs typeface="Calibri"/>
              </a:rPr>
              <a:t>Percent of job seekers in unsubsidized employment during the 2</a:t>
            </a:r>
            <a:r>
              <a:rPr lang="en-US" sz="3200" baseline="30000" dirty="0">
                <a:solidFill>
                  <a:srgbClr val="000514"/>
                </a:solidFill>
                <a:latin typeface="Calibri"/>
                <a:cs typeface="Calibri"/>
              </a:rPr>
              <a:t>nd</a:t>
            </a:r>
            <a:r>
              <a:rPr lang="en-US" sz="3200" dirty="0">
                <a:solidFill>
                  <a:srgbClr val="000514"/>
                </a:solidFill>
                <a:latin typeface="Calibri"/>
                <a:cs typeface="Calibri"/>
              </a:rPr>
              <a:t> quarter after the quarter they exited SCSEP</a:t>
            </a:r>
            <a:endParaRPr lang="en-US" sz="3200" dirty="0">
              <a:solidFill>
                <a:srgbClr val="FF0000"/>
              </a:solidFill>
              <a:latin typeface="Calibri"/>
              <a:cs typeface="Calibri"/>
            </a:endParaRPr>
          </a:p>
          <a:p>
            <a:endParaRPr lang="en-US" sz="3200" dirty="0">
              <a:solidFill>
                <a:srgbClr val="FF0000"/>
              </a:solidFill>
              <a:latin typeface="Calibri" panose="020F0502020204030204" pitchFamily="34" charset="0"/>
            </a:endParaRPr>
          </a:p>
          <a:p>
            <a:r>
              <a:rPr lang="en-US" sz="3600" b="1" dirty="0">
                <a:latin typeface="Calibri" panose="020F0502020204030204" pitchFamily="34" charset="0"/>
              </a:rPr>
              <a:t>PY2023 Goal: </a:t>
            </a:r>
          </a:p>
          <a:p>
            <a:endParaRPr lang="en-US" sz="3200" dirty="0">
              <a:solidFill>
                <a:srgbClr val="FF0000"/>
              </a:solidFill>
              <a:latin typeface="Calibri" panose="020F0502020204030204" pitchFamily="34" charset="0"/>
            </a:endParaRPr>
          </a:p>
          <a:p>
            <a:pPr marL="914400" lvl="1" indent="-457200">
              <a:buFont typeface="Wingdings" panose="05000000000000000000" pitchFamily="2" charset="2"/>
              <a:buChar char="q"/>
            </a:pPr>
            <a:r>
              <a:rPr lang="en-US" sz="3200" dirty="0">
                <a:solidFill>
                  <a:srgbClr val="000514"/>
                </a:solidFill>
                <a:latin typeface="Calibri" panose="020F0502020204030204" pitchFamily="34" charset="0"/>
              </a:rPr>
              <a:t>42%</a:t>
            </a:r>
          </a:p>
          <a:p>
            <a:pPr marL="457200" indent="-457200">
              <a:buFont typeface="Arial" panose="020B0604020202020204" pitchFamily="34" charset="0"/>
              <a:buChar char="•"/>
            </a:pPr>
            <a:endParaRPr lang="en-US" sz="2800" dirty="0">
              <a:latin typeface="Calibri" panose="020F0502020204030204" pitchFamily="34" charset="0"/>
              <a:cs typeface="Calibri"/>
            </a:endParaRPr>
          </a:p>
          <a:p>
            <a:pPr marL="571500" indent="-571500">
              <a:buFont typeface="Wingdings" panose="05000000000000000000" pitchFamily="2" charset="2"/>
              <a:buChar char="q"/>
            </a:pPr>
            <a:endParaRPr lang="en-US" sz="3200" dirty="0">
              <a:solidFill>
                <a:srgbClr val="000514"/>
              </a:solidFill>
              <a:latin typeface="Calibri" panose="020F0502020204030204" pitchFamily="34" charset="0"/>
              <a:cs typeface="Calibri"/>
            </a:endParaRPr>
          </a:p>
        </p:txBody>
      </p:sp>
    </p:spTree>
    <p:extLst>
      <p:ext uri="{BB962C8B-B14F-4D97-AF65-F5344CB8AC3E}">
        <p14:creationId xmlns:p14="http://schemas.microsoft.com/office/powerpoint/2010/main" val="140644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D1C8-62A5-40E5-9F31-C4B68D3CA9F1}"/>
              </a:ext>
            </a:extLst>
          </p:cNvPr>
          <p:cNvSpPr>
            <a:spLocks noGrp="1"/>
          </p:cNvSpPr>
          <p:nvPr>
            <p:ph type="title"/>
          </p:nvPr>
        </p:nvSpPr>
        <p:spPr/>
        <p:txBody>
          <a:bodyPr>
            <a:normAutofit fontScale="90000"/>
          </a:bodyPr>
          <a:lstStyle/>
          <a:p>
            <a:pPr algn="ctr"/>
            <a:br>
              <a:rPr lang="en-US" sz="2800" dirty="0"/>
            </a:br>
            <a:r>
              <a:rPr lang="en-US" sz="4000" dirty="0">
                <a:solidFill>
                  <a:srgbClr val="F75A1C"/>
                </a:solidFill>
              </a:rPr>
              <a:t>Employment Rate – 2nd Quarter After Exit</a:t>
            </a:r>
          </a:p>
        </p:txBody>
      </p:sp>
      <p:sp>
        <p:nvSpPr>
          <p:cNvPr id="3" name="Content Placeholder 2">
            <a:extLst>
              <a:ext uri="{FF2B5EF4-FFF2-40B4-BE49-F238E27FC236}">
                <a16:creationId xmlns:a16="http://schemas.microsoft.com/office/drawing/2014/main" id="{2CB3D760-0F3D-4C9C-968B-11E271F958AD}"/>
              </a:ext>
            </a:extLst>
          </p:cNvPr>
          <p:cNvSpPr>
            <a:spLocks noGrp="1"/>
          </p:cNvSpPr>
          <p:nvPr>
            <p:ph idx="1"/>
          </p:nvPr>
        </p:nvSpPr>
        <p:spPr>
          <a:xfrm>
            <a:off x="2514600" y="1388853"/>
            <a:ext cx="7924800" cy="5259208"/>
          </a:xfrm>
        </p:spPr>
        <p:txBody>
          <a:bodyPr vert="horz" lIns="91440" tIns="45720" rIns="91440" bIns="45720" rtlCol="0" anchor="t">
            <a:normAutofit/>
          </a:bodyPr>
          <a:lstStyle/>
          <a:p>
            <a:endParaRPr lang="en-US" b="0" dirty="0">
              <a:latin typeface="Calibri"/>
              <a:cs typeface="Calibri"/>
            </a:endParaRPr>
          </a:p>
          <a:p>
            <a:pPr marL="0" indent="0" algn="ctr">
              <a:buNone/>
            </a:pPr>
            <a:endParaRPr lang="en-US" b="0" dirty="0">
              <a:effectLst/>
              <a:latin typeface="Calibri"/>
              <a:cs typeface="Calibri"/>
            </a:endParaRPr>
          </a:p>
          <a:p>
            <a:pPr marL="0" indent="0" algn="ctr">
              <a:buNone/>
            </a:pPr>
            <a:r>
              <a:rPr lang="en-US" sz="2800" b="0" dirty="0">
                <a:effectLst/>
                <a:latin typeface="Calibri"/>
                <a:cs typeface="Calibri"/>
              </a:rPr>
              <a:t>Total number of </a:t>
            </a:r>
            <a:r>
              <a:rPr lang="en-US" sz="2800" dirty="0">
                <a:latin typeface="Calibri"/>
                <a:cs typeface="Calibri"/>
              </a:rPr>
              <a:t>job seekers </a:t>
            </a:r>
            <a:r>
              <a:rPr lang="en-US" sz="2800" b="0" dirty="0">
                <a:effectLst/>
                <a:latin typeface="Calibri"/>
                <a:cs typeface="Calibri"/>
              </a:rPr>
              <a:t>employed in the 2nd quarter after the exit quarter</a:t>
            </a:r>
          </a:p>
          <a:p>
            <a:pPr marL="0" indent="0" algn="ctr">
              <a:buNone/>
            </a:pPr>
            <a:endParaRPr lang="en-US" b="0" dirty="0">
              <a:effectLst/>
              <a:latin typeface="Calibri"/>
              <a:cs typeface="Calibri"/>
            </a:endParaRPr>
          </a:p>
          <a:p>
            <a:pPr marL="0" indent="0" algn="ctr">
              <a:buNone/>
            </a:pPr>
            <a:endParaRPr lang="en-US" b="0" dirty="0">
              <a:effectLst/>
              <a:latin typeface="Calibri"/>
              <a:cs typeface="Calibri"/>
            </a:endParaRPr>
          </a:p>
          <a:p>
            <a:pPr marL="0" indent="0" algn="ctr">
              <a:buNone/>
            </a:pPr>
            <a:r>
              <a:rPr lang="en-US" sz="2800" b="0" dirty="0">
                <a:effectLst/>
                <a:latin typeface="Calibri"/>
                <a:cs typeface="Calibri"/>
              </a:rPr>
              <a:t>Total number of </a:t>
            </a:r>
            <a:r>
              <a:rPr lang="en-US" sz="2800" dirty="0">
                <a:latin typeface="Calibri"/>
                <a:cs typeface="Calibri"/>
              </a:rPr>
              <a:t>job seekers </a:t>
            </a:r>
            <a:r>
              <a:rPr lang="en-US" sz="2800" b="0" dirty="0">
                <a:effectLst/>
                <a:latin typeface="Calibri"/>
                <a:cs typeface="Calibri"/>
              </a:rPr>
              <a:t>who exited during the exit quarter (minus exclusions*)</a:t>
            </a:r>
          </a:p>
          <a:p>
            <a:pPr marL="1085850" lvl="1" indent="-342900"/>
            <a:endParaRPr lang="en-US" dirty="0">
              <a:solidFill>
                <a:srgbClr val="FF0000"/>
              </a:solidFill>
              <a:latin typeface="Calibri"/>
              <a:cs typeface="Calibri"/>
            </a:endParaRPr>
          </a:p>
          <a:p>
            <a:pPr marL="742950" lvl="1" indent="0">
              <a:buNone/>
            </a:pPr>
            <a:r>
              <a:rPr lang="en-US" sz="2400" b="1" dirty="0">
                <a:solidFill>
                  <a:srgbClr val="FF0000"/>
                </a:solidFill>
                <a:latin typeface="Calibri"/>
                <a:cs typeface="Calibri"/>
              </a:rPr>
              <a:t>*</a:t>
            </a:r>
            <a:r>
              <a:rPr lang="en-US" sz="2400" b="1" dirty="0">
                <a:solidFill>
                  <a:srgbClr val="F75A1C"/>
                </a:solidFill>
                <a:latin typeface="Calibri"/>
                <a:cs typeface="Calibri"/>
              </a:rPr>
              <a:t>Exclusions can only be captured at time of exit</a:t>
            </a:r>
          </a:p>
          <a:p>
            <a:endParaRPr lang="en-US" b="0" dirty="0">
              <a:latin typeface="Calibri"/>
              <a:cs typeface="Calibri"/>
            </a:endParaRPr>
          </a:p>
          <a:p>
            <a:endParaRPr lang="en-US" b="0" dirty="0">
              <a:latin typeface="Calibri"/>
              <a:cs typeface="Calibri"/>
            </a:endParaRPr>
          </a:p>
        </p:txBody>
      </p:sp>
      <p:cxnSp>
        <p:nvCxnSpPr>
          <p:cNvPr id="4" name="Straight Arrow Connector 3">
            <a:extLst>
              <a:ext uri="{FF2B5EF4-FFF2-40B4-BE49-F238E27FC236}">
                <a16:creationId xmlns:a16="http://schemas.microsoft.com/office/drawing/2014/main" id="{E02AB307-E6BD-4905-B519-5E323AB11E08}"/>
              </a:ext>
            </a:extLst>
          </p:cNvPr>
          <p:cNvCxnSpPr>
            <a:cxnSpLocks/>
          </p:cNvCxnSpPr>
          <p:nvPr/>
        </p:nvCxnSpPr>
        <p:spPr>
          <a:xfrm flipV="1">
            <a:off x="2264229" y="3569439"/>
            <a:ext cx="8310318" cy="5750"/>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797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ea typeface="+mj-lt"/>
                <a:cs typeface="+mj-lt"/>
              </a:rPr>
            </a:br>
            <a:r>
              <a:rPr lang="en-US" sz="3200" dirty="0">
                <a:solidFill>
                  <a:srgbClr val="F75A1C"/>
                </a:solidFill>
              </a:rPr>
              <a:t> </a:t>
            </a:r>
            <a:r>
              <a:rPr lang="en-US" sz="4900" dirty="0">
                <a:solidFill>
                  <a:srgbClr val="F75A1C"/>
                </a:solidFill>
              </a:rPr>
              <a:t>Exit Exclusions</a:t>
            </a:r>
            <a:br>
              <a:rPr lang="en-US" sz="3200" dirty="0">
                <a:latin typeface="Garamond"/>
              </a:rPr>
            </a:br>
            <a:endParaRPr lang="en-US" sz="3600" dirty="0">
              <a:latin typeface="Garamond"/>
            </a:endParaRPr>
          </a:p>
        </p:txBody>
      </p:sp>
      <p:sp>
        <p:nvSpPr>
          <p:cNvPr id="3" name="Rectangle 2"/>
          <p:cNvSpPr/>
          <p:nvPr/>
        </p:nvSpPr>
        <p:spPr>
          <a:xfrm>
            <a:off x="2514600" y="1388508"/>
            <a:ext cx="7720263" cy="6801862"/>
          </a:xfrm>
          <a:prstGeom prst="rect">
            <a:avLst/>
          </a:prstGeom>
        </p:spPr>
        <p:txBody>
          <a:bodyPr wrap="square" anchor="t">
            <a:spAutoFit/>
          </a:bodyPr>
          <a:lstStyle/>
          <a:p>
            <a:endParaRPr lang="en-US" sz="1400" b="1" dirty="0">
              <a:solidFill>
                <a:srgbClr val="FF0000"/>
              </a:solidFill>
              <a:latin typeface="Calibri" panose="020F0502020204030204" pitchFamily="34" charset="0"/>
            </a:endParaRPr>
          </a:p>
          <a:p>
            <a:pPr marL="914400" lvl="1" indent="-457200">
              <a:buFont typeface="Wingdings" panose="05000000000000000000" pitchFamily="2" charset="2"/>
              <a:buChar char="q"/>
            </a:pPr>
            <a:r>
              <a:rPr lang="en-US" sz="3200" dirty="0">
                <a:latin typeface="Calibri" panose="020F0502020204030204" pitchFamily="34" charset="0"/>
              </a:rPr>
              <a:t>Health or medical reasons</a:t>
            </a:r>
          </a:p>
          <a:p>
            <a:pPr marL="914400" lvl="1" indent="-457200">
              <a:buFont typeface="Wingdings" panose="05000000000000000000" pitchFamily="2" charset="2"/>
              <a:buChar char="q"/>
            </a:pPr>
            <a:endParaRPr lang="en-US" sz="1400" dirty="0">
              <a:latin typeface="Calibri" panose="020F0502020204030204" pitchFamily="34" charset="0"/>
            </a:endParaRPr>
          </a:p>
          <a:p>
            <a:pPr marL="914400" lvl="1" indent="-457200">
              <a:buFont typeface="Wingdings" panose="05000000000000000000" pitchFamily="2" charset="2"/>
              <a:buChar char="q"/>
            </a:pPr>
            <a:r>
              <a:rPr lang="en-US" sz="3200" dirty="0">
                <a:latin typeface="Calibri" panose="020F0502020204030204" pitchFamily="34" charset="0"/>
              </a:rPr>
              <a:t>Institutionalized</a:t>
            </a:r>
          </a:p>
          <a:p>
            <a:pPr marL="914400" lvl="1" indent="-457200">
              <a:buFont typeface="Wingdings" panose="05000000000000000000" pitchFamily="2" charset="2"/>
              <a:buChar char="q"/>
            </a:pPr>
            <a:endParaRPr lang="en-US" sz="1400" dirty="0">
              <a:latin typeface="Calibri" panose="020F0502020204030204" pitchFamily="34" charset="0"/>
            </a:endParaRPr>
          </a:p>
          <a:p>
            <a:pPr marL="914400" lvl="1" indent="-457200">
              <a:buFont typeface="Wingdings" panose="05000000000000000000" pitchFamily="2" charset="2"/>
              <a:buChar char="q"/>
            </a:pPr>
            <a:r>
              <a:rPr lang="en-US" sz="3200" dirty="0">
                <a:latin typeface="Calibri" panose="020F0502020204030204" pitchFamily="34" charset="0"/>
              </a:rPr>
              <a:t>Deceased</a:t>
            </a:r>
          </a:p>
          <a:p>
            <a:pPr marL="914400" lvl="1" indent="-457200">
              <a:buFont typeface="Wingdings" panose="05000000000000000000" pitchFamily="2" charset="2"/>
              <a:buChar char="q"/>
            </a:pPr>
            <a:endParaRPr lang="en-US" sz="1400" dirty="0">
              <a:latin typeface="Calibri" panose="020F0502020204030204" pitchFamily="34" charset="0"/>
            </a:endParaRPr>
          </a:p>
          <a:p>
            <a:pPr marL="914400" lvl="1" indent="-457200">
              <a:buFont typeface="Wingdings" panose="05000000000000000000" pitchFamily="2" charset="2"/>
              <a:buChar char="q"/>
            </a:pPr>
            <a:r>
              <a:rPr lang="en-US" sz="3200" dirty="0">
                <a:latin typeface="Calibri" panose="020F0502020204030204" pitchFamily="34" charset="0"/>
              </a:rPr>
              <a:t>Over-income at recertification </a:t>
            </a:r>
            <a:endParaRPr lang="en-US" sz="3200" i="1" dirty="0">
              <a:solidFill>
                <a:srgbClr val="FF0000"/>
              </a:solidFill>
              <a:latin typeface="Calibri" panose="020F0502020204030204" pitchFamily="34" charset="0"/>
            </a:endParaRPr>
          </a:p>
          <a:p>
            <a:pPr marL="914400" lvl="1" indent="-457200">
              <a:buFont typeface="Wingdings" panose="05000000000000000000" pitchFamily="2" charset="2"/>
              <a:buChar char="q"/>
            </a:pPr>
            <a:endParaRPr lang="en-US" sz="1400" dirty="0">
              <a:latin typeface="Calibri" panose="020F0502020204030204" pitchFamily="34" charset="0"/>
            </a:endParaRPr>
          </a:p>
          <a:p>
            <a:pPr marL="914400" lvl="1" indent="-457200">
              <a:buFont typeface="Wingdings" panose="05000000000000000000" pitchFamily="2" charset="2"/>
              <a:buChar char="q"/>
            </a:pPr>
            <a:r>
              <a:rPr lang="en-US" sz="3200" dirty="0">
                <a:latin typeface="Calibri" panose="020F0502020204030204" pitchFamily="34" charset="0"/>
              </a:rPr>
              <a:t>Reserve Military called to Active Duty </a:t>
            </a:r>
            <a:endParaRPr lang="en-US" sz="3200" i="1" dirty="0">
              <a:solidFill>
                <a:srgbClr val="FF0000"/>
              </a:solidFill>
              <a:latin typeface="Calibri" panose="020F0502020204030204" pitchFamily="34" charset="0"/>
            </a:endParaRPr>
          </a:p>
          <a:p>
            <a:pPr marL="914400" lvl="1" indent="-457200">
              <a:buFont typeface="Wingdings" panose="05000000000000000000" pitchFamily="2" charset="2"/>
              <a:buChar char="q"/>
            </a:pPr>
            <a:endParaRPr lang="en-US" sz="3200" i="1" dirty="0">
              <a:solidFill>
                <a:srgbClr val="FF0000"/>
              </a:solidFill>
              <a:latin typeface="Calibri" panose="020F0502020204030204" pitchFamily="34" charset="0"/>
            </a:endParaRPr>
          </a:p>
          <a:p>
            <a:pPr lvl="1"/>
            <a:r>
              <a:rPr lang="en-US" sz="3200" b="1" dirty="0">
                <a:latin typeface="Calibri" panose="020F0502020204030204" pitchFamily="34" charset="0"/>
              </a:rPr>
              <a:t>Note: </a:t>
            </a:r>
            <a:r>
              <a:rPr lang="en-US" sz="3200" dirty="0">
                <a:latin typeface="Calibri" panose="020F0502020204030204" pitchFamily="34" charset="0"/>
              </a:rPr>
              <a:t>Voluntary, For Cause and Durational Limit exits </a:t>
            </a:r>
            <a:r>
              <a:rPr lang="en-US" sz="3200" b="1" dirty="0">
                <a:latin typeface="Calibri" panose="020F0502020204030204" pitchFamily="34" charset="0"/>
              </a:rPr>
              <a:t>are not </a:t>
            </a:r>
            <a:r>
              <a:rPr lang="en-US" sz="3200" dirty="0">
                <a:latin typeface="Calibri" panose="020F0502020204030204" pitchFamily="34" charset="0"/>
              </a:rPr>
              <a:t>exclusions.</a:t>
            </a:r>
          </a:p>
          <a:p>
            <a:pPr marL="914400" lvl="1" indent="-457200">
              <a:buFont typeface="Wingdings" panose="05000000000000000000" pitchFamily="2" charset="2"/>
              <a:buChar char="q"/>
            </a:pPr>
            <a:endParaRPr lang="en-US" sz="1400" dirty="0">
              <a:latin typeface="Calibri" panose="020F0502020204030204" pitchFamily="34" charset="0"/>
            </a:endParaRPr>
          </a:p>
          <a:p>
            <a:pPr algn="r"/>
            <a:br>
              <a:rPr lang="en-US" sz="3200" dirty="0">
                <a:latin typeface="Calibri" panose="020F0502020204030204" pitchFamily="34" charset="0"/>
              </a:rPr>
            </a:br>
            <a:endParaRPr lang="en-US" sz="3200" dirty="0">
              <a:latin typeface="Calibri" panose="020F0502020204030204" pitchFamily="34" charset="0"/>
            </a:endParaRPr>
          </a:p>
          <a:p>
            <a:endParaRPr lang="en-US" sz="3200" b="1" dirty="0">
              <a:latin typeface="Calibri" panose="020F0502020204030204" pitchFamily="34" charset="0"/>
            </a:endParaRPr>
          </a:p>
        </p:txBody>
      </p:sp>
    </p:spTree>
    <p:extLst>
      <p:ext uri="{BB962C8B-B14F-4D97-AF65-F5344CB8AC3E}">
        <p14:creationId xmlns:p14="http://schemas.microsoft.com/office/powerpoint/2010/main" val="11650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D1C8-62A5-40E5-9F31-C4B68D3CA9F1}"/>
              </a:ext>
            </a:extLst>
          </p:cNvPr>
          <p:cNvSpPr>
            <a:spLocks noGrp="1"/>
          </p:cNvSpPr>
          <p:nvPr>
            <p:ph type="title"/>
          </p:nvPr>
        </p:nvSpPr>
        <p:spPr/>
        <p:txBody>
          <a:bodyPr>
            <a:normAutofit fontScale="90000"/>
          </a:bodyPr>
          <a:lstStyle/>
          <a:p>
            <a:pPr algn="ctr"/>
            <a:r>
              <a:rPr lang="en-US" sz="3600" dirty="0">
                <a:solidFill>
                  <a:srgbClr val="F75A1C"/>
                </a:solidFill>
              </a:rPr>
              <a:t>Follow-Up 1</a:t>
            </a:r>
            <a:br>
              <a:rPr lang="en-US" sz="2800" dirty="0">
                <a:solidFill>
                  <a:srgbClr val="F75A1C"/>
                </a:solidFill>
              </a:rPr>
            </a:br>
            <a:r>
              <a:rPr lang="en-US" sz="2700" dirty="0">
                <a:solidFill>
                  <a:srgbClr val="F75A1C"/>
                </a:solidFill>
              </a:rPr>
              <a:t>Performance Measure: Employment Rate – 2nd Quarter After Exit</a:t>
            </a:r>
          </a:p>
        </p:txBody>
      </p:sp>
      <p:sp>
        <p:nvSpPr>
          <p:cNvPr id="3" name="Content Placeholder 2">
            <a:extLst>
              <a:ext uri="{FF2B5EF4-FFF2-40B4-BE49-F238E27FC236}">
                <a16:creationId xmlns:a16="http://schemas.microsoft.com/office/drawing/2014/main" id="{2CB3D760-0F3D-4C9C-968B-11E271F958AD}"/>
              </a:ext>
            </a:extLst>
          </p:cNvPr>
          <p:cNvSpPr>
            <a:spLocks noGrp="1"/>
          </p:cNvSpPr>
          <p:nvPr>
            <p:ph idx="1"/>
          </p:nvPr>
        </p:nvSpPr>
        <p:spPr>
          <a:xfrm>
            <a:off x="1470348" y="1083476"/>
            <a:ext cx="9245600" cy="5004657"/>
          </a:xfrm>
        </p:spPr>
        <p:txBody>
          <a:bodyPr/>
          <a:lstStyle/>
          <a:p>
            <a:pPr marL="0" indent="0">
              <a:buNone/>
            </a:pPr>
            <a:endParaRPr lang="en-US" sz="3200" dirty="0">
              <a:latin typeface="Calibri"/>
              <a:cs typeface="Calibri"/>
            </a:endParaRPr>
          </a:p>
          <a:p>
            <a:r>
              <a:rPr lang="en-US" sz="3200" dirty="0">
                <a:latin typeface="Calibri"/>
                <a:cs typeface="Calibri"/>
              </a:rPr>
              <a:t>The purpose is to capture the percent of job seekers who are in Unsubsidized Employment any time during the 2nd quarter after their exit from SCSEP</a:t>
            </a:r>
          </a:p>
          <a:p>
            <a:r>
              <a:rPr lang="en-US" sz="3200" dirty="0">
                <a:latin typeface="Calibri"/>
                <a:cs typeface="Calibri"/>
              </a:rPr>
              <a:t>Any Unsubsidized Employment during the quarter counts toward this measure.</a:t>
            </a:r>
          </a:p>
          <a:p>
            <a:r>
              <a:rPr lang="en-US" sz="3200" dirty="0">
                <a:latin typeface="Calibri"/>
                <a:cs typeface="Calibri"/>
              </a:rPr>
              <a:t>Can be captured at any time during the 2</a:t>
            </a:r>
            <a:r>
              <a:rPr lang="en-US" sz="3200" baseline="30000" dirty="0">
                <a:latin typeface="Calibri"/>
                <a:cs typeface="Calibri"/>
              </a:rPr>
              <a:t>nd</a:t>
            </a:r>
            <a:r>
              <a:rPr lang="en-US" sz="3200" dirty="0">
                <a:latin typeface="Calibri"/>
                <a:cs typeface="Calibri"/>
              </a:rPr>
              <a:t> quarter after their exit quarter</a:t>
            </a:r>
          </a:p>
          <a:p>
            <a:r>
              <a:rPr lang="en-US" sz="3200" b="0" dirty="0">
                <a:effectLst/>
                <a:latin typeface="Calibri"/>
                <a:cs typeface="Calibri"/>
              </a:rPr>
              <a:t>PY2023 Goal: 42% of non-excluded exits</a:t>
            </a:r>
          </a:p>
        </p:txBody>
      </p:sp>
    </p:spTree>
    <p:extLst>
      <p:ext uri="{BB962C8B-B14F-4D97-AF65-F5344CB8AC3E}">
        <p14:creationId xmlns:p14="http://schemas.microsoft.com/office/powerpoint/2010/main" val="30125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ea typeface="+mj-lt"/>
                <a:cs typeface="+mj-lt"/>
              </a:rPr>
            </a:br>
            <a:r>
              <a:rPr lang="en-US" sz="4000" dirty="0">
                <a:solidFill>
                  <a:srgbClr val="F75A1C"/>
                </a:solidFill>
                <a:ea typeface="+mj-lt"/>
                <a:cs typeface="+mj-lt"/>
              </a:rPr>
              <a:t>Performance Measure: Median Earnings </a:t>
            </a:r>
            <a:br>
              <a:rPr lang="en-US" sz="4900" dirty="0">
                <a:latin typeface="Garamond"/>
              </a:rPr>
            </a:br>
            <a:endParaRPr lang="en-US" sz="4900" dirty="0">
              <a:latin typeface="Garamond"/>
            </a:endParaRPr>
          </a:p>
        </p:txBody>
      </p:sp>
      <p:sp>
        <p:nvSpPr>
          <p:cNvPr id="3" name="Rectangle 2"/>
          <p:cNvSpPr/>
          <p:nvPr/>
        </p:nvSpPr>
        <p:spPr>
          <a:xfrm>
            <a:off x="2514600" y="1540907"/>
            <a:ext cx="7720263" cy="6555641"/>
          </a:xfrm>
          <a:prstGeom prst="rect">
            <a:avLst/>
          </a:prstGeom>
        </p:spPr>
        <p:txBody>
          <a:bodyPr wrap="square" lIns="91440" tIns="45720" rIns="91440" bIns="45720" anchor="t">
            <a:spAutoFit/>
          </a:bodyPr>
          <a:lstStyle/>
          <a:p>
            <a:r>
              <a:rPr lang="en-US" sz="3600" b="1" dirty="0">
                <a:latin typeface="Calibri" panose="020F0502020204030204" pitchFamily="34" charset="0"/>
              </a:rPr>
              <a:t>Definition:</a:t>
            </a:r>
            <a:endParaRPr lang="en-US" sz="3600" b="1" dirty="0">
              <a:latin typeface="Calibri" panose="020F0502020204030204" pitchFamily="34" charset="0"/>
              <a:cs typeface="Calibri"/>
            </a:endParaRPr>
          </a:p>
          <a:p>
            <a:pPr marL="457200" indent="-457200">
              <a:buFont typeface="Wingdings" panose="05000000000000000000" pitchFamily="2" charset="2"/>
              <a:buChar char="q"/>
            </a:pPr>
            <a:endParaRPr lang="en-US" sz="3200" dirty="0">
              <a:solidFill>
                <a:srgbClr val="000514"/>
              </a:solidFill>
              <a:latin typeface="Calibri" panose="020F0502020204030204" pitchFamily="34" charset="0"/>
              <a:cs typeface="Calibri"/>
            </a:endParaRPr>
          </a:p>
          <a:p>
            <a:pPr marL="914400" lvl="1" indent="-457200">
              <a:buFont typeface="Wingdings" panose="05000000000000000000" pitchFamily="2" charset="2"/>
              <a:buChar char="q"/>
            </a:pPr>
            <a:r>
              <a:rPr lang="en-US" sz="3200" dirty="0">
                <a:solidFill>
                  <a:srgbClr val="000514"/>
                </a:solidFill>
                <a:latin typeface="Calibri"/>
                <a:cs typeface="Calibri"/>
              </a:rPr>
              <a:t>Median gross earnings of your job seekers who are in Unsubsidized Employment during  the 2</a:t>
            </a:r>
            <a:r>
              <a:rPr lang="en-US" sz="3200" baseline="30000" dirty="0">
                <a:solidFill>
                  <a:srgbClr val="000514"/>
                </a:solidFill>
                <a:latin typeface="Calibri"/>
                <a:cs typeface="Calibri"/>
              </a:rPr>
              <a:t>nd</a:t>
            </a:r>
            <a:r>
              <a:rPr lang="en-US" sz="3200" dirty="0">
                <a:solidFill>
                  <a:srgbClr val="000514"/>
                </a:solidFill>
                <a:latin typeface="Calibri"/>
                <a:cs typeface="Calibri"/>
              </a:rPr>
              <a:t> quarter after their exit from the program</a:t>
            </a:r>
            <a:endParaRPr lang="en-US" sz="3200" dirty="0">
              <a:solidFill>
                <a:srgbClr val="FF0000"/>
              </a:solidFill>
              <a:latin typeface="Calibri"/>
              <a:cs typeface="Calibri"/>
            </a:endParaRPr>
          </a:p>
          <a:p>
            <a:endParaRPr lang="en-US" sz="3200" dirty="0">
              <a:solidFill>
                <a:srgbClr val="FF0000"/>
              </a:solidFill>
              <a:latin typeface="Calibri" panose="020F0502020204030204" pitchFamily="34" charset="0"/>
            </a:endParaRPr>
          </a:p>
          <a:p>
            <a:r>
              <a:rPr lang="en-US" sz="3600" b="1" dirty="0">
                <a:latin typeface="Calibri" panose="020F0502020204030204" pitchFamily="34" charset="0"/>
              </a:rPr>
              <a:t>PY2023 Goal: </a:t>
            </a:r>
          </a:p>
          <a:p>
            <a:endParaRPr lang="en-US" sz="3200" dirty="0">
              <a:solidFill>
                <a:srgbClr val="FF0000"/>
              </a:solidFill>
              <a:latin typeface="Calibri" panose="020F0502020204030204" pitchFamily="34" charset="0"/>
            </a:endParaRPr>
          </a:p>
          <a:p>
            <a:pPr marL="914400" lvl="1" indent="-457200">
              <a:buFont typeface="Wingdings" panose="05000000000000000000" pitchFamily="2" charset="2"/>
              <a:buChar char="q"/>
            </a:pPr>
            <a:r>
              <a:rPr lang="en-US" sz="3200" dirty="0">
                <a:solidFill>
                  <a:srgbClr val="000514"/>
                </a:solidFill>
                <a:latin typeface="Calibri" panose="020F0502020204030204" pitchFamily="34" charset="0"/>
              </a:rPr>
              <a:t>$3,500</a:t>
            </a:r>
          </a:p>
          <a:p>
            <a:pPr lvl="1"/>
            <a:endParaRPr lang="en-US" sz="3200" dirty="0">
              <a:solidFill>
                <a:srgbClr val="000514"/>
              </a:solidFill>
              <a:latin typeface="Calibri" panose="020F0502020204030204" pitchFamily="34" charset="0"/>
            </a:endParaRPr>
          </a:p>
          <a:p>
            <a:pPr marL="457200" indent="-457200">
              <a:buFont typeface="Arial" panose="020B0604020202020204" pitchFamily="34" charset="0"/>
              <a:buChar char="•"/>
            </a:pPr>
            <a:endParaRPr lang="en-US" sz="2800" dirty="0">
              <a:latin typeface="Calibri" panose="020F0502020204030204" pitchFamily="34" charset="0"/>
              <a:cs typeface="Calibri"/>
            </a:endParaRPr>
          </a:p>
          <a:p>
            <a:pPr marL="571500" indent="-571500">
              <a:buFont typeface="Wingdings" panose="05000000000000000000" pitchFamily="2" charset="2"/>
              <a:buChar char="q"/>
            </a:pPr>
            <a:endParaRPr lang="en-US" sz="3200" dirty="0">
              <a:solidFill>
                <a:srgbClr val="000514"/>
              </a:solidFill>
              <a:latin typeface="Calibri" panose="020F0502020204030204" pitchFamily="34" charset="0"/>
              <a:cs typeface="Calibri"/>
            </a:endParaRPr>
          </a:p>
        </p:txBody>
      </p:sp>
    </p:spTree>
    <p:extLst>
      <p:ext uri="{BB962C8B-B14F-4D97-AF65-F5344CB8AC3E}">
        <p14:creationId xmlns:p14="http://schemas.microsoft.com/office/powerpoint/2010/main" val="154724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D1C8-62A5-40E5-9F31-C4B68D3CA9F1}"/>
              </a:ext>
            </a:extLst>
          </p:cNvPr>
          <p:cNvSpPr>
            <a:spLocks noGrp="1"/>
          </p:cNvSpPr>
          <p:nvPr>
            <p:ph type="title"/>
          </p:nvPr>
        </p:nvSpPr>
        <p:spPr/>
        <p:txBody>
          <a:bodyPr>
            <a:normAutofit fontScale="90000"/>
          </a:bodyPr>
          <a:lstStyle/>
          <a:p>
            <a:pPr algn="ctr"/>
            <a:br>
              <a:rPr lang="en-US" sz="4000" dirty="0"/>
            </a:br>
            <a:r>
              <a:rPr lang="en-US" sz="4000" dirty="0">
                <a:solidFill>
                  <a:srgbClr val="F75A1C"/>
                </a:solidFill>
              </a:rPr>
              <a:t>Follow-Up 2</a:t>
            </a:r>
            <a:br>
              <a:rPr lang="en-US" sz="4000" dirty="0">
                <a:solidFill>
                  <a:srgbClr val="F75A1C"/>
                </a:solidFill>
              </a:rPr>
            </a:br>
            <a:r>
              <a:rPr lang="en-US" sz="2800" dirty="0">
                <a:solidFill>
                  <a:srgbClr val="F75A1C"/>
                </a:solidFill>
              </a:rPr>
              <a:t>Performance Measure: Median Earnings in 2nd Quarter After Exit</a:t>
            </a:r>
            <a:endParaRPr lang="en-US" sz="2800" b="0" dirty="0">
              <a:solidFill>
                <a:srgbClr val="F75A1C"/>
              </a:solidFill>
            </a:endParaRPr>
          </a:p>
          <a:p>
            <a:pPr algn="ctr"/>
            <a:endParaRPr lang="en-US" sz="4000" dirty="0"/>
          </a:p>
        </p:txBody>
      </p:sp>
      <p:sp>
        <p:nvSpPr>
          <p:cNvPr id="3" name="Content Placeholder 2">
            <a:extLst>
              <a:ext uri="{FF2B5EF4-FFF2-40B4-BE49-F238E27FC236}">
                <a16:creationId xmlns:a16="http://schemas.microsoft.com/office/drawing/2014/main" id="{2CB3D760-0F3D-4C9C-968B-11E271F958AD}"/>
              </a:ext>
            </a:extLst>
          </p:cNvPr>
          <p:cNvSpPr>
            <a:spLocks noGrp="1"/>
          </p:cNvSpPr>
          <p:nvPr>
            <p:ph idx="1"/>
          </p:nvPr>
        </p:nvSpPr>
        <p:spPr>
          <a:xfrm>
            <a:off x="1318854" y="1230478"/>
            <a:ext cx="9911080" cy="4793755"/>
          </a:xfrm>
        </p:spPr>
        <p:txBody>
          <a:bodyPr>
            <a:normAutofit/>
          </a:bodyPr>
          <a:lstStyle/>
          <a:p>
            <a:pPr marL="0" indent="0">
              <a:buNone/>
            </a:pPr>
            <a:endParaRPr lang="en-US" sz="3200" dirty="0">
              <a:latin typeface="Calibri"/>
              <a:cs typeface="Calibri"/>
            </a:endParaRPr>
          </a:p>
          <a:p>
            <a:pPr marL="0" indent="0">
              <a:buNone/>
            </a:pPr>
            <a:r>
              <a:rPr lang="en-US" sz="3200" b="1" dirty="0">
                <a:latin typeface="Calibri"/>
                <a:cs typeface="Calibri"/>
              </a:rPr>
              <a:t>What does “median” mean?</a:t>
            </a:r>
          </a:p>
          <a:p>
            <a:r>
              <a:rPr lang="en-US" sz="3200" dirty="0">
                <a:latin typeface="Calibri"/>
                <a:cs typeface="Calibri"/>
              </a:rPr>
              <a:t>The median is </a:t>
            </a:r>
            <a:r>
              <a:rPr lang="en-US" sz="3200" u="sng" dirty="0">
                <a:latin typeface="Calibri"/>
                <a:cs typeface="Calibri"/>
              </a:rPr>
              <a:t>the middle in a range of values</a:t>
            </a:r>
            <a:r>
              <a:rPr lang="en-US" sz="3200" dirty="0">
                <a:latin typeface="Calibri"/>
                <a:cs typeface="Calibri"/>
              </a:rPr>
              <a:t>, as opposed to the average of those values*</a:t>
            </a:r>
          </a:p>
          <a:p>
            <a:r>
              <a:rPr lang="en-US" sz="3200" dirty="0">
                <a:latin typeface="Calibri"/>
                <a:cs typeface="Calibri"/>
              </a:rPr>
              <a:t>So, about half will earn more than the median, and about half will earn less.</a:t>
            </a:r>
          </a:p>
          <a:p>
            <a:pPr marL="0" indent="0">
              <a:buNone/>
            </a:pPr>
            <a:endParaRPr lang="en-US" sz="3200" dirty="0">
              <a:latin typeface="Calibri"/>
              <a:cs typeface="Calibri"/>
            </a:endParaRPr>
          </a:p>
          <a:p>
            <a:pPr marL="0" indent="0">
              <a:buNone/>
            </a:pPr>
            <a:r>
              <a:rPr lang="en-US" sz="3200" dirty="0">
                <a:latin typeface="Calibri"/>
                <a:cs typeface="Calibri"/>
              </a:rPr>
              <a:t>*calculated by GPMS</a:t>
            </a:r>
            <a:endParaRPr lang="en-US" b="0" dirty="0">
              <a:effectLst/>
              <a:latin typeface="Calibri"/>
              <a:cs typeface="Calibri"/>
            </a:endParaRPr>
          </a:p>
          <a:p>
            <a:endParaRPr lang="en-US" b="0" dirty="0">
              <a:effectLst/>
              <a:latin typeface="Calibri"/>
              <a:cs typeface="Calibri"/>
            </a:endParaRPr>
          </a:p>
        </p:txBody>
      </p:sp>
    </p:spTree>
    <p:extLst>
      <p:ext uri="{BB962C8B-B14F-4D97-AF65-F5344CB8AC3E}">
        <p14:creationId xmlns:p14="http://schemas.microsoft.com/office/powerpoint/2010/main" val="430923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 Powerpoint Template (1)" id="{49A7F273-607E-4AA3-8C45-8D188A661AA1}" vid="{AB98C064-0179-4F82-8C58-34845E4A61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D903CAE8AD3045BF89F398D17719BB" ma:contentTypeVersion="14" ma:contentTypeDescription="Create a new document." ma:contentTypeScope="" ma:versionID="a1caddc40021cf14a909be36b06962d1">
  <xsd:schema xmlns:xsd="http://www.w3.org/2001/XMLSchema" xmlns:xs="http://www.w3.org/2001/XMLSchema" xmlns:p="http://schemas.microsoft.com/office/2006/metadata/properties" xmlns:ns2="195da388-4f1f-499a-b8f1-0cc267dad8f1" xmlns:ns3="8d46c058-239c-49e6-9ab3-aff88b77444e" targetNamespace="http://schemas.microsoft.com/office/2006/metadata/properties" ma:root="true" ma:fieldsID="ea91ef673c082b52e679b83d06f7a176" ns2:_="" ns3:_="">
    <xsd:import namespace="195da388-4f1f-499a-b8f1-0cc267dad8f1"/>
    <xsd:import namespace="8d46c058-239c-49e6-9ab3-aff88b7744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da388-4f1f-499a-b8f1-0cc267dad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46c058-239c-49e6-9ab3-aff88b7744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d46c058-239c-49e6-9ab3-aff88b77444e">
      <UserInfo>
        <DisplayName>Joshua Wadsworth</DisplayName>
        <AccountId>13</AccountId>
        <AccountType/>
      </UserInfo>
      <UserInfo>
        <DisplayName>Antoine Hicks</DisplayName>
        <AccountId>74</AccountId>
        <AccountType/>
      </UserInfo>
      <UserInfo>
        <DisplayName>Suzy Mead</DisplayName>
        <AccountId>12</AccountId>
        <AccountType/>
      </UserInfo>
    </SharedWithUsers>
  </documentManagement>
</p:properties>
</file>

<file path=customXml/itemProps1.xml><?xml version="1.0" encoding="utf-8"?>
<ds:datastoreItem xmlns:ds="http://schemas.openxmlformats.org/officeDocument/2006/customXml" ds:itemID="{399A3E9B-FEF5-4B11-93A7-A27EAE97A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5da388-4f1f-499a-b8f1-0cc267dad8f1"/>
    <ds:schemaRef ds:uri="8d46c058-239c-49e6-9ab3-aff88b7744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52E733-6807-4947-A603-930ACFE65FD9}">
  <ds:schemaRefs>
    <ds:schemaRef ds:uri="http://schemas.microsoft.com/sharepoint/v3/contenttype/forms"/>
  </ds:schemaRefs>
</ds:datastoreItem>
</file>

<file path=customXml/itemProps3.xml><?xml version="1.0" encoding="utf-8"?>
<ds:datastoreItem xmlns:ds="http://schemas.openxmlformats.org/officeDocument/2006/customXml" ds:itemID="{B5E60CDD-6AFA-4E6E-9DC7-CCD2FE353949}">
  <ds:schemaRef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http://www.w3.org/XML/1998/namespace"/>
    <ds:schemaRef ds:uri="8d46c058-239c-49e6-9ab3-aff88b77444e"/>
    <ds:schemaRef ds:uri="195da388-4f1f-499a-b8f1-0cc267dad8f1"/>
  </ds:schemaRefs>
</ds:datastoreItem>
</file>

<file path=docProps/app.xml><?xml version="1.0" encoding="utf-8"?>
<Properties xmlns="http://schemas.openxmlformats.org/officeDocument/2006/extended-properties" xmlns:vt="http://schemas.openxmlformats.org/officeDocument/2006/docPropsVTypes">
  <Template/>
  <TotalTime>2338</TotalTime>
  <Words>4031</Words>
  <Application>Microsoft Office PowerPoint</Application>
  <PresentationFormat>Widescreen</PresentationFormat>
  <Paragraphs>378</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Meeting Employment Rate and Median Earnings Performance Measures: How to Do Follow-Ups</vt:lpstr>
      <vt:lpstr> SCSEP Performance Measures </vt:lpstr>
      <vt:lpstr>Employment Outcome Performance Measures </vt:lpstr>
      <vt:lpstr> Employment Rate – 2nd Quarter After Exit </vt:lpstr>
      <vt:lpstr> Employment Rate – 2nd Quarter After Exit</vt:lpstr>
      <vt:lpstr>  Exit Exclusions </vt:lpstr>
      <vt:lpstr>Follow-Up 1 Performance Measure: Employment Rate – 2nd Quarter After Exit</vt:lpstr>
      <vt:lpstr> Performance Measure: Median Earnings  </vt:lpstr>
      <vt:lpstr> Follow-Up 2 Performance Measure: Median Earnings in 2nd Quarter After Exit </vt:lpstr>
      <vt:lpstr> Follow-Up 2 Performance Measure: Median Earnings in 2nd Quarter After Exit</vt:lpstr>
      <vt:lpstr> Median Earnings Tips </vt:lpstr>
      <vt:lpstr> Employment Rate – 4th Quarter After Exit </vt:lpstr>
      <vt:lpstr>Follow-Up 3 Employment Rate – 4th Quarter After Exit</vt:lpstr>
      <vt:lpstr>Follow-Up 3 Performance Measure: Employment Rate – 4th Quarter After Exit</vt:lpstr>
      <vt:lpstr>Follow-Up Schedule for  PY2023</vt:lpstr>
      <vt:lpstr>Next up: Tips for Better Follow-Ups!</vt:lpstr>
      <vt:lpstr> Documentation and Data Entry Practices for  Successful Follow Ups </vt:lpstr>
      <vt:lpstr> Administrative Practices for Successful Follow Ups </vt:lpstr>
      <vt:lpstr> Good Practices for Positive Follow Ups— Job Seeker Focus  </vt:lpstr>
      <vt:lpstr> Good Practices for Positive Follow Ups— Job Seeker Focus </vt:lpstr>
      <vt:lpstr> Follow-Up Practices for Positive Results— Employer Focus </vt:lpstr>
      <vt:lpstr> Essential Mindsets for Positive Results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SCSEP Performance Measures</dc:title>
  <dc:creator>Kyle Massenburg</dc:creator>
  <cp:lastModifiedBy>Sue Chapman</cp:lastModifiedBy>
  <cp:revision>149</cp:revision>
  <cp:lastPrinted>2021-10-19T18:49:21Z</cp:lastPrinted>
  <dcterms:created xsi:type="dcterms:W3CDTF">2021-01-26T15:23:35Z</dcterms:created>
  <dcterms:modified xsi:type="dcterms:W3CDTF">2024-06-13T16:23:50Z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0x010100F1D903CAE8AD3045BF89F398D17719BB</vt:lpwstr>
  </property>
</Properties>
</file>