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5" r:id="rId4"/>
  </p:sldMasterIdLst>
  <p:notesMasterIdLst>
    <p:notesMasterId r:id="rId15"/>
  </p:notesMasterIdLst>
  <p:sldIdLst>
    <p:sldId id="361" r:id="rId5"/>
    <p:sldId id="366" r:id="rId6"/>
    <p:sldId id="364" r:id="rId7"/>
    <p:sldId id="290" r:id="rId8"/>
    <p:sldId id="283" r:id="rId9"/>
    <p:sldId id="351" r:id="rId10"/>
    <p:sldId id="352" r:id="rId11"/>
    <p:sldId id="333" r:id="rId12"/>
    <p:sldId id="356" r:id="rId13"/>
    <p:sldId id="32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DA6CE-5CDF-4AA1-BFB6-3FA5BD13F4BE}" v="94" dt="2024-06-13T02:22:51.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54758-7FB7-4604-B171-D3214C7BECDB}"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8BBF263B-C469-4D81-8DB8-E954FD70E9DC}">
      <dgm:prSet/>
      <dgm:spPr/>
      <dgm:t>
        <a:bodyPr/>
        <a:lstStyle/>
        <a:p>
          <a:r>
            <a:rPr lang="en-US"/>
            <a:t>In-depth screening</a:t>
          </a:r>
        </a:p>
      </dgm:t>
    </dgm:pt>
    <dgm:pt modelId="{EB9CBDA9-51C1-4F4F-976E-06BD3329545C}" type="parTrans" cxnId="{07842415-ACBA-4F05-A0C6-C616D813FE76}">
      <dgm:prSet/>
      <dgm:spPr/>
      <dgm:t>
        <a:bodyPr/>
        <a:lstStyle/>
        <a:p>
          <a:endParaRPr lang="en-US"/>
        </a:p>
      </dgm:t>
    </dgm:pt>
    <dgm:pt modelId="{D2C1C35B-CD36-4EB7-A2D4-CB5F78A9A8E4}" type="sibTrans" cxnId="{07842415-ACBA-4F05-A0C6-C616D813FE76}">
      <dgm:prSet/>
      <dgm:spPr/>
      <dgm:t>
        <a:bodyPr/>
        <a:lstStyle/>
        <a:p>
          <a:endParaRPr lang="en-US"/>
        </a:p>
      </dgm:t>
    </dgm:pt>
    <dgm:pt modelId="{6E1C821E-6F90-4B0B-83B2-E113783277BE}">
      <dgm:prSet/>
      <dgm:spPr/>
      <dgm:t>
        <a:bodyPr/>
        <a:lstStyle/>
        <a:p>
          <a:r>
            <a:rPr lang="en-US"/>
            <a:t>Utilize MIN Guidebook on the Center's website</a:t>
          </a:r>
        </a:p>
      </dgm:t>
    </dgm:pt>
    <dgm:pt modelId="{18CD7841-8694-4A90-8E19-B9EAF49A410C}" type="parTrans" cxnId="{EED934CA-2ACB-4CB9-80BB-E7B8C3591DB8}">
      <dgm:prSet/>
      <dgm:spPr/>
      <dgm:t>
        <a:bodyPr/>
        <a:lstStyle/>
        <a:p>
          <a:endParaRPr lang="en-US"/>
        </a:p>
      </dgm:t>
    </dgm:pt>
    <dgm:pt modelId="{6453E6E2-993A-4F1E-913B-5705CECA760A}" type="sibTrans" cxnId="{EED934CA-2ACB-4CB9-80BB-E7B8C3591DB8}">
      <dgm:prSet/>
      <dgm:spPr/>
      <dgm:t>
        <a:bodyPr/>
        <a:lstStyle/>
        <a:p>
          <a:endParaRPr lang="en-US"/>
        </a:p>
      </dgm:t>
    </dgm:pt>
    <dgm:pt modelId="{9533BC91-2710-447B-89AB-938F74D44664}">
      <dgm:prSet/>
      <dgm:spPr/>
      <dgm:t>
        <a:bodyPr/>
        <a:lstStyle/>
        <a:p>
          <a:r>
            <a:rPr lang="en-US"/>
            <a:t>Target specific communities/groups</a:t>
          </a:r>
        </a:p>
      </dgm:t>
    </dgm:pt>
    <dgm:pt modelId="{C1985C05-F150-4FBB-B212-4173FD6E61A1}" type="parTrans" cxnId="{9F426A41-42B1-473D-BCF8-8C36DAF78C09}">
      <dgm:prSet/>
      <dgm:spPr/>
      <dgm:t>
        <a:bodyPr/>
        <a:lstStyle/>
        <a:p>
          <a:endParaRPr lang="en-US"/>
        </a:p>
      </dgm:t>
    </dgm:pt>
    <dgm:pt modelId="{DFC7A996-6F0D-473E-91CE-E3CCADD9D296}" type="sibTrans" cxnId="{9F426A41-42B1-473D-BCF8-8C36DAF78C09}">
      <dgm:prSet/>
      <dgm:spPr/>
      <dgm:t>
        <a:bodyPr/>
        <a:lstStyle/>
        <a:p>
          <a:endParaRPr lang="en-US"/>
        </a:p>
      </dgm:t>
    </dgm:pt>
    <dgm:pt modelId="{A7C3426F-D904-4C2D-A446-D2E6E0CD67BD}">
      <dgm:prSet/>
      <dgm:spPr/>
      <dgm:t>
        <a:bodyPr/>
        <a:lstStyle/>
        <a:p>
          <a:r>
            <a:rPr lang="en-US"/>
            <a:t>Veterans, homeless</a:t>
          </a:r>
        </a:p>
      </dgm:t>
    </dgm:pt>
    <dgm:pt modelId="{2AD7C65D-7E53-41AC-A346-FE81BE01526C}" type="parTrans" cxnId="{3BE435E5-1C3C-43BD-B73D-C4A54A3C2536}">
      <dgm:prSet/>
      <dgm:spPr/>
      <dgm:t>
        <a:bodyPr/>
        <a:lstStyle/>
        <a:p>
          <a:endParaRPr lang="en-US"/>
        </a:p>
      </dgm:t>
    </dgm:pt>
    <dgm:pt modelId="{532855ED-FDC5-4BA0-ADBF-EB55136E68C3}" type="sibTrans" cxnId="{3BE435E5-1C3C-43BD-B73D-C4A54A3C2536}">
      <dgm:prSet/>
      <dgm:spPr/>
      <dgm:t>
        <a:bodyPr/>
        <a:lstStyle/>
        <a:p>
          <a:endParaRPr lang="en-US"/>
        </a:p>
      </dgm:t>
    </dgm:pt>
    <dgm:pt modelId="{F5E499F4-0A86-4BB3-A3E0-5500AB037BF1}">
      <dgm:prSet/>
      <dgm:spPr/>
      <dgm:t>
        <a:bodyPr/>
        <a:lstStyle/>
        <a:p>
          <a:r>
            <a:rPr lang="en-US"/>
            <a:t>Use literacy tests to capture low literacy</a:t>
          </a:r>
        </a:p>
      </dgm:t>
    </dgm:pt>
    <dgm:pt modelId="{8DAFFA1E-A568-4B69-85B2-DE21EBD689EC}" type="parTrans" cxnId="{9141DC70-6532-48EA-A5FE-38AC3010E58C}">
      <dgm:prSet/>
      <dgm:spPr/>
      <dgm:t>
        <a:bodyPr/>
        <a:lstStyle/>
        <a:p>
          <a:endParaRPr lang="en-US"/>
        </a:p>
      </dgm:t>
    </dgm:pt>
    <dgm:pt modelId="{47A7A17C-90B8-40F8-834B-B30C2C2AE109}" type="sibTrans" cxnId="{9141DC70-6532-48EA-A5FE-38AC3010E58C}">
      <dgm:prSet/>
      <dgm:spPr/>
      <dgm:t>
        <a:bodyPr/>
        <a:lstStyle/>
        <a:p>
          <a:endParaRPr lang="en-US"/>
        </a:p>
      </dgm:t>
    </dgm:pt>
    <dgm:pt modelId="{34A8A37B-B519-4EEE-851F-D1082C592049}">
      <dgm:prSet/>
      <dgm:spPr/>
      <dgm:t>
        <a:bodyPr/>
        <a:lstStyle/>
        <a:p>
          <a:r>
            <a:rPr lang="en-US"/>
            <a:t>Ability to enroll impacts ability to increase MIN rate</a:t>
          </a:r>
        </a:p>
      </dgm:t>
    </dgm:pt>
    <dgm:pt modelId="{5FED86BE-DA0F-4FE3-91CC-970912842235}" type="parTrans" cxnId="{D60F8AC1-DDE7-40EB-97D8-6E4B1BCBB4C8}">
      <dgm:prSet/>
      <dgm:spPr/>
      <dgm:t>
        <a:bodyPr/>
        <a:lstStyle/>
        <a:p>
          <a:endParaRPr lang="en-US"/>
        </a:p>
      </dgm:t>
    </dgm:pt>
    <dgm:pt modelId="{5F4EA6A4-26BD-4062-8838-F8C01FCF43A2}" type="sibTrans" cxnId="{D60F8AC1-DDE7-40EB-97D8-6E4B1BCBB4C8}">
      <dgm:prSet/>
      <dgm:spPr/>
      <dgm:t>
        <a:bodyPr/>
        <a:lstStyle/>
        <a:p>
          <a:endParaRPr lang="en-US"/>
        </a:p>
      </dgm:t>
    </dgm:pt>
    <dgm:pt modelId="{A950BDAF-06F5-4A4B-B764-CF2AC3A6AD4F}">
      <dgm:prSet/>
      <dgm:spPr/>
      <dgm:t>
        <a:bodyPr/>
        <a:lstStyle/>
        <a:p>
          <a:r>
            <a:rPr lang="en-US"/>
            <a:t>MIN updates early in program year</a:t>
          </a:r>
        </a:p>
      </dgm:t>
    </dgm:pt>
    <dgm:pt modelId="{B4219F06-ABA2-48B3-9E80-DBFACB3FD26D}" type="parTrans" cxnId="{895698FD-6A96-4725-B6B1-610D24EE064E}">
      <dgm:prSet/>
      <dgm:spPr/>
      <dgm:t>
        <a:bodyPr/>
        <a:lstStyle/>
        <a:p>
          <a:endParaRPr lang="en-US"/>
        </a:p>
      </dgm:t>
    </dgm:pt>
    <dgm:pt modelId="{2B77C97B-19B6-4CDF-A939-053914B4E93A}" type="sibTrans" cxnId="{895698FD-6A96-4725-B6B1-610D24EE064E}">
      <dgm:prSet/>
      <dgm:spPr/>
      <dgm:t>
        <a:bodyPr/>
        <a:lstStyle/>
        <a:p>
          <a:endParaRPr lang="en-US"/>
        </a:p>
      </dgm:t>
    </dgm:pt>
    <dgm:pt modelId="{9CF6FE97-E705-43ED-A874-3D862101F1DF}">
      <dgm:prSet/>
      <dgm:spPr/>
      <dgm:t>
        <a:bodyPr/>
        <a:lstStyle/>
        <a:p>
          <a:r>
            <a:rPr lang="en-US"/>
            <a:t>Accurate GPMS data entry</a:t>
          </a:r>
        </a:p>
      </dgm:t>
    </dgm:pt>
    <dgm:pt modelId="{798013C7-8BD6-4985-8B11-04E13D3C3C49}" type="parTrans" cxnId="{79A51E8D-48C4-4C68-912C-FC326A4DAD0B}">
      <dgm:prSet/>
      <dgm:spPr/>
      <dgm:t>
        <a:bodyPr/>
        <a:lstStyle/>
        <a:p>
          <a:endParaRPr lang="en-US"/>
        </a:p>
      </dgm:t>
    </dgm:pt>
    <dgm:pt modelId="{E70ABC23-1E12-4089-8380-13872201CCFE}" type="sibTrans" cxnId="{79A51E8D-48C4-4C68-912C-FC326A4DAD0B}">
      <dgm:prSet/>
      <dgm:spPr/>
      <dgm:t>
        <a:bodyPr/>
        <a:lstStyle/>
        <a:p>
          <a:endParaRPr lang="en-US"/>
        </a:p>
      </dgm:t>
    </dgm:pt>
    <dgm:pt modelId="{597B6F58-313D-4EC4-8EF0-D8A1077BECCD}">
      <dgm:prSet/>
      <dgm:spPr/>
      <dgm:t>
        <a:bodyPr/>
        <a:lstStyle/>
        <a:p>
          <a:r>
            <a:rPr lang="en-US"/>
            <a:t>Automatic MIN connections</a:t>
          </a:r>
        </a:p>
      </dgm:t>
    </dgm:pt>
    <dgm:pt modelId="{B8BF0027-CC76-4B9B-85F9-7DEAC5BB3B19}" type="parTrans" cxnId="{010F602D-0770-4F76-9429-A27C1531016C}">
      <dgm:prSet/>
      <dgm:spPr/>
      <dgm:t>
        <a:bodyPr/>
        <a:lstStyle/>
        <a:p>
          <a:endParaRPr lang="en-US"/>
        </a:p>
      </dgm:t>
    </dgm:pt>
    <dgm:pt modelId="{0D1376C3-17B8-4221-B658-1590C52889CB}" type="sibTrans" cxnId="{010F602D-0770-4F76-9429-A27C1531016C}">
      <dgm:prSet/>
      <dgm:spPr/>
      <dgm:t>
        <a:bodyPr/>
        <a:lstStyle/>
        <a:p>
          <a:endParaRPr lang="en-US"/>
        </a:p>
      </dgm:t>
    </dgm:pt>
    <dgm:pt modelId="{82A5589E-342B-446B-9261-CA0E1A8C9317}" type="pres">
      <dgm:prSet presAssocID="{3EA54758-7FB7-4604-B171-D3214C7BECDB}" presName="diagram" presStyleCnt="0">
        <dgm:presLayoutVars>
          <dgm:dir/>
          <dgm:resizeHandles val="exact"/>
        </dgm:presLayoutVars>
      </dgm:prSet>
      <dgm:spPr/>
    </dgm:pt>
    <dgm:pt modelId="{7D8E7E0B-29EF-42EA-B049-DF574660E3FF}" type="pres">
      <dgm:prSet presAssocID="{8BBF263B-C469-4D81-8DB8-E954FD70E9DC}" presName="node" presStyleLbl="node1" presStyleIdx="0" presStyleCnt="8">
        <dgm:presLayoutVars>
          <dgm:bulletEnabled val="1"/>
        </dgm:presLayoutVars>
      </dgm:prSet>
      <dgm:spPr/>
    </dgm:pt>
    <dgm:pt modelId="{EC84C128-9B3C-4E37-BA6A-5F4BE952CBC5}" type="pres">
      <dgm:prSet presAssocID="{D2C1C35B-CD36-4EB7-A2D4-CB5F78A9A8E4}" presName="sibTrans" presStyleCnt="0"/>
      <dgm:spPr/>
    </dgm:pt>
    <dgm:pt modelId="{2F4EDE20-DF63-421A-9402-C83C184024AF}" type="pres">
      <dgm:prSet presAssocID="{6E1C821E-6F90-4B0B-83B2-E113783277BE}" presName="node" presStyleLbl="node1" presStyleIdx="1" presStyleCnt="8">
        <dgm:presLayoutVars>
          <dgm:bulletEnabled val="1"/>
        </dgm:presLayoutVars>
      </dgm:prSet>
      <dgm:spPr/>
    </dgm:pt>
    <dgm:pt modelId="{5F8D7E1E-7F83-4563-B951-E447258D7AA2}" type="pres">
      <dgm:prSet presAssocID="{6453E6E2-993A-4F1E-913B-5705CECA760A}" presName="sibTrans" presStyleCnt="0"/>
      <dgm:spPr/>
    </dgm:pt>
    <dgm:pt modelId="{D6139E03-D66F-4A48-B02B-4D8229B97C97}" type="pres">
      <dgm:prSet presAssocID="{9533BC91-2710-447B-89AB-938F74D44664}" presName="node" presStyleLbl="node1" presStyleIdx="2" presStyleCnt="8">
        <dgm:presLayoutVars>
          <dgm:bulletEnabled val="1"/>
        </dgm:presLayoutVars>
      </dgm:prSet>
      <dgm:spPr/>
    </dgm:pt>
    <dgm:pt modelId="{E2A1C0FF-CF2E-46C4-AEE9-504E9507881D}" type="pres">
      <dgm:prSet presAssocID="{DFC7A996-6F0D-473E-91CE-E3CCADD9D296}" presName="sibTrans" presStyleCnt="0"/>
      <dgm:spPr/>
    </dgm:pt>
    <dgm:pt modelId="{8C24E56E-7D7F-4EA4-9418-0B38E92494C3}" type="pres">
      <dgm:prSet presAssocID="{F5E499F4-0A86-4BB3-A3E0-5500AB037BF1}" presName="node" presStyleLbl="node1" presStyleIdx="3" presStyleCnt="8">
        <dgm:presLayoutVars>
          <dgm:bulletEnabled val="1"/>
        </dgm:presLayoutVars>
      </dgm:prSet>
      <dgm:spPr/>
    </dgm:pt>
    <dgm:pt modelId="{B37DA073-8945-4A25-BD77-A56DF5066103}" type="pres">
      <dgm:prSet presAssocID="{47A7A17C-90B8-40F8-834B-B30C2C2AE109}" presName="sibTrans" presStyleCnt="0"/>
      <dgm:spPr/>
    </dgm:pt>
    <dgm:pt modelId="{17C861B6-7540-4EB3-AFC8-9C8494C62023}" type="pres">
      <dgm:prSet presAssocID="{34A8A37B-B519-4EEE-851F-D1082C592049}" presName="node" presStyleLbl="node1" presStyleIdx="4" presStyleCnt="8">
        <dgm:presLayoutVars>
          <dgm:bulletEnabled val="1"/>
        </dgm:presLayoutVars>
      </dgm:prSet>
      <dgm:spPr/>
    </dgm:pt>
    <dgm:pt modelId="{E23E40C0-FD92-4868-8A0F-C1CA30EF58DE}" type="pres">
      <dgm:prSet presAssocID="{5F4EA6A4-26BD-4062-8838-F8C01FCF43A2}" presName="sibTrans" presStyleCnt="0"/>
      <dgm:spPr/>
    </dgm:pt>
    <dgm:pt modelId="{A66147C0-8F11-452C-AF76-32AED2CC6510}" type="pres">
      <dgm:prSet presAssocID="{A950BDAF-06F5-4A4B-B764-CF2AC3A6AD4F}" presName="node" presStyleLbl="node1" presStyleIdx="5" presStyleCnt="8">
        <dgm:presLayoutVars>
          <dgm:bulletEnabled val="1"/>
        </dgm:presLayoutVars>
      </dgm:prSet>
      <dgm:spPr/>
    </dgm:pt>
    <dgm:pt modelId="{D98E87BD-F665-46D8-99AC-1A891614F122}" type="pres">
      <dgm:prSet presAssocID="{2B77C97B-19B6-4CDF-A939-053914B4E93A}" presName="sibTrans" presStyleCnt="0"/>
      <dgm:spPr/>
    </dgm:pt>
    <dgm:pt modelId="{F13A685F-C261-49E4-9DFE-4A92B56484EA}" type="pres">
      <dgm:prSet presAssocID="{9CF6FE97-E705-43ED-A874-3D862101F1DF}" presName="node" presStyleLbl="node1" presStyleIdx="6" presStyleCnt="8">
        <dgm:presLayoutVars>
          <dgm:bulletEnabled val="1"/>
        </dgm:presLayoutVars>
      </dgm:prSet>
      <dgm:spPr/>
    </dgm:pt>
    <dgm:pt modelId="{6E47A3C2-1007-40FA-B303-CFED7C30E7A3}" type="pres">
      <dgm:prSet presAssocID="{E70ABC23-1E12-4089-8380-13872201CCFE}" presName="sibTrans" presStyleCnt="0"/>
      <dgm:spPr/>
    </dgm:pt>
    <dgm:pt modelId="{914E0CE8-1F21-4852-8ECE-01ACB88C3AC9}" type="pres">
      <dgm:prSet presAssocID="{597B6F58-313D-4EC4-8EF0-D8A1077BECCD}" presName="node" presStyleLbl="node1" presStyleIdx="7" presStyleCnt="8">
        <dgm:presLayoutVars>
          <dgm:bulletEnabled val="1"/>
        </dgm:presLayoutVars>
      </dgm:prSet>
      <dgm:spPr/>
    </dgm:pt>
  </dgm:ptLst>
  <dgm:cxnLst>
    <dgm:cxn modelId="{07842415-ACBA-4F05-A0C6-C616D813FE76}" srcId="{3EA54758-7FB7-4604-B171-D3214C7BECDB}" destId="{8BBF263B-C469-4D81-8DB8-E954FD70E9DC}" srcOrd="0" destOrd="0" parTransId="{EB9CBDA9-51C1-4F4F-976E-06BD3329545C}" sibTransId="{D2C1C35B-CD36-4EB7-A2D4-CB5F78A9A8E4}"/>
    <dgm:cxn modelId="{A0C8DB28-F243-420F-820D-50AB688ED20A}" type="presOf" srcId="{8BBF263B-C469-4D81-8DB8-E954FD70E9DC}" destId="{7D8E7E0B-29EF-42EA-B049-DF574660E3FF}" srcOrd="0" destOrd="0" presId="urn:microsoft.com/office/officeart/2005/8/layout/default"/>
    <dgm:cxn modelId="{91A6F629-7617-4CBC-BD73-18DC4AEBA865}" type="presOf" srcId="{597B6F58-313D-4EC4-8EF0-D8A1077BECCD}" destId="{914E0CE8-1F21-4852-8ECE-01ACB88C3AC9}" srcOrd="0" destOrd="0" presId="urn:microsoft.com/office/officeart/2005/8/layout/default"/>
    <dgm:cxn modelId="{010F602D-0770-4F76-9429-A27C1531016C}" srcId="{3EA54758-7FB7-4604-B171-D3214C7BECDB}" destId="{597B6F58-313D-4EC4-8EF0-D8A1077BECCD}" srcOrd="7" destOrd="0" parTransId="{B8BF0027-CC76-4B9B-85F9-7DEAC5BB3B19}" sibTransId="{0D1376C3-17B8-4221-B658-1590C52889CB}"/>
    <dgm:cxn modelId="{9F426A41-42B1-473D-BCF8-8C36DAF78C09}" srcId="{3EA54758-7FB7-4604-B171-D3214C7BECDB}" destId="{9533BC91-2710-447B-89AB-938F74D44664}" srcOrd="2" destOrd="0" parTransId="{C1985C05-F150-4FBB-B212-4173FD6E61A1}" sibTransId="{DFC7A996-6F0D-473E-91CE-E3CCADD9D296}"/>
    <dgm:cxn modelId="{F63BAE6B-1DB2-43F4-9EC6-0EB50476EDA5}" type="presOf" srcId="{9533BC91-2710-447B-89AB-938F74D44664}" destId="{D6139E03-D66F-4A48-B02B-4D8229B97C97}" srcOrd="0" destOrd="0" presId="urn:microsoft.com/office/officeart/2005/8/layout/default"/>
    <dgm:cxn modelId="{9141DC70-6532-48EA-A5FE-38AC3010E58C}" srcId="{3EA54758-7FB7-4604-B171-D3214C7BECDB}" destId="{F5E499F4-0A86-4BB3-A3E0-5500AB037BF1}" srcOrd="3" destOrd="0" parTransId="{8DAFFA1E-A568-4B69-85B2-DE21EBD689EC}" sibTransId="{47A7A17C-90B8-40F8-834B-B30C2C2AE109}"/>
    <dgm:cxn modelId="{79A51E8D-48C4-4C68-912C-FC326A4DAD0B}" srcId="{3EA54758-7FB7-4604-B171-D3214C7BECDB}" destId="{9CF6FE97-E705-43ED-A874-3D862101F1DF}" srcOrd="6" destOrd="0" parTransId="{798013C7-8BD6-4985-8B11-04E13D3C3C49}" sibTransId="{E70ABC23-1E12-4089-8380-13872201CCFE}"/>
    <dgm:cxn modelId="{2DCC0AA0-5F54-4BDE-8738-16BEBC436736}" type="presOf" srcId="{9CF6FE97-E705-43ED-A874-3D862101F1DF}" destId="{F13A685F-C261-49E4-9DFE-4A92B56484EA}" srcOrd="0" destOrd="0" presId="urn:microsoft.com/office/officeart/2005/8/layout/default"/>
    <dgm:cxn modelId="{6DB894B1-B5DA-4D35-BCC4-893D66C2D156}" type="presOf" srcId="{34A8A37B-B519-4EEE-851F-D1082C592049}" destId="{17C861B6-7540-4EB3-AFC8-9C8494C62023}" srcOrd="0" destOrd="0" presId="urn:microsoft.com/office/officeart/2005/8/layout/default"/>
    <dgm:cxn modelId="{D60F8AC1-DDE7-40EB-97D8-6E4B1BCBB4C8}" srcId="{3EA54758-7FB7-4604-B171-D3214C7BECDB}" destId="{34A8A37B-B519-4EEE-851F-D1082C592049}" srcOrd="4" destOrd="0" parTransId="{5FED86BE-DA0F-4FE3-91CC-970912842235}" sibTransId="{5F4EA6A4-26BD-4062-8838-F8C01FCF43A2}"/>
    <dgm:cxn modelId="{EED934CA-2ACB-4CB9-80BB-E7B8C3591DB8}" srcId="{3EA54758-7FB7-4604-B171-D3214C7BECDB}" destId="{6E1C821E-6F90-4B0B-83B2-E113783277BE}" srcOrd="1" destOrd="0" parTransId="{18CD7841-8694-4A90-8E19-B9EAF49A410C}" sibTransId="{6453E6E2-993A-4F1E-913B-5705CECA760A}"/>
    <dgm:cxn modelId="{FF399CD8-2B0C-45C8-910A-F3EAF715BCC9}" type="presOf" srcId="{A7C3426F-D904-4C2D-A446-D2E6E0CD67BD}" destId="{D6139E03-D66F-4A48-B02B-4D8229B97C97}" srcOrd="0" destOrd="1" presId="urn:microsoft.com/office/officeart/2005/8/layout/default"/>
    <dgm:cxn modelId="{FF57E4DA-19BD-4023-BF20-F35B7F0B38E8}" type="presOf" srcId="{F5E499F4-0A86-4BB3-A3E0-5500AB037BF1}" destId="{8C24E56E-7D7F-4EA4-9418-0B38E92494C3}" srcOrd="0" destOrd="0" presId="urn:microsoft.com/office/officeart/2005/8/layout/default"/>
    <dgm:cxn modelId="{899DB0DB-EAC0-4FDB-A09A-12A82B3A1528}" type="presOf" srcId="{A950BDAF-06F5-4A4B-B764-CF2AC3A6AD4F}" destId="{A66147C0-8F11-452C-AF76-32AED2CC6510}" srcOrd="0" destOrd="0" presId="urn:microsoft.com/office/officeart/2005/8/layout/default"/>
    <dgm:cxn modelId="{3BE435E5-1C3C-43BD-B73D-C4A54A3C2536}" srcId="{9533BC91-2710-447B-89AB-938F74D44664}" destId="{A7C3426F-D904-4C2D-A446-D2E6E0CD67BD}" srcOrd="0" destOrd="0" parTransId="{2AD7C65D-7E53-41AC-A346-FE81BE01526C}" sibTransId="{532855ED-FDC5-4BA0-ADBF-EB55136E68C3}"/>
    <dgm:cxn modelId="{0996A4E6-75B4-4469-BFC6-F3D99AAF9513}" type="presOf" srcId="{6E1C821E-6F90-4B0B-83B2-E113783277BE}" destId="{2F4EDE20-DF63-421A-9402-C83C184024AF}" srcOrd="0" destOrd="0" presId="urn:microsoft.com/office/officeart/2005/8/layout/default"/>
    <dgm:cxn modelId="{9976E5F7-0846-4AA0-91B4-D9669A789F85}" type="presOf" srcId="{3EA54758-7FB7-4604-B171-D3214C7BECDB}" destId="{82A5589E-342B-446B-9261-CA0E1A8C9317}" srcOrd="0" destOrd="0" presId="urn:microsoft.com/office/officeart/2005/8/layout/default"/>
    <dgm:cxn modelId="{895698FD-6A96-4725-B6B1-610D24EE064E}" srcId="{3EA54758-7FB7-4604-B171-D3214C7BECDB}" destId="{A950BDAF-06F5-4A4B-B764-CF2AC3A6AD4F}" srcOrd="5" destOrd="0" parTransId="{B4219F06-ABA2-48B3-9E80-DBFACB3FD26D}" sibTransId="{2B77C97B-19B6-4CDF-A939-053914B4E93A}"/>
    <dgm:cxn modelId="{F7956761-6422-4E66-A560-29E072950842}" type="presParOf" srcId="{82A5589E-342B-446B-9261-CA0E1A8C9317}" destId="{7D8E7E0B-29EF-42EA-B049-DF574660E3FF}" srcOrd="0" destOrd="0" presId="urn:microsoft.com/office/officeart/2005/8/layout/default"/>
    <dgm:cxn modelId="{DBC94A0E-05DE-4366-8B06-7383B3A92B25}" type="presParOf" srcId="{82A5589E-342B-446B-9261-CA0E1A8C9317}" destId="{EC84C128-9B3C-4E37-BA6A-5F4BE952CBC5}" srcOrd="1" destOrd="0" presId="urn:microsoft.com/office/officeart/2005/8/layout/default"/>
    <dgm:cxn modelId="{870158B2-F9EC-459B-BADC-A5DCDE4304C4}" type="presParOf" srcId="{82A5589E-342B-446B-9261-CA0E1A8C9317}" destId="{2F4EDE20-DF63-421A-9402-C83C184024AF}" srcOrd="2" destOrd="0" presId="urn:microsoft.com/office/officeart/2005/8/layout/default"/>
    <dgm:cxn modelId="{9FF88C3B-2517-479A-BAB8-92F9617C2402}" type="presParOf" srcId="{82A5589E-342B-446B-9261-CA0E1A8C9317}" destId="{5F8D7E1E-7F83-4563-B951-E447258D7AA2}" srcOrd="3" destOrd="0" presId="urn:microsoft.com/office/officeart/2005/8/layout/default"/>
    <dgm:cxn modelId="{259E9885-AF0A-4052-AF62-559B8E46268D}" type="presParOf" srcId="{82A5589E-342B-446B-9261-CA0E1A8C9317}" destId="{D6139E03-D66F-4A48-B02B-4D8229B97C97}" srcOrd="4" destOrd="0" presId="urn:microsoft.com/office/officeart/2005/8/layout/default"/>
    <dgm:cxn modelId="{49D8D78F-8056-40B5-86D1-329C3CB439E5}" type="presParOf" srcId="{82A5589E-342B-446B-9261-CA0E1A8C9317}" destId="{E2A1C0FF-CF2E-46C4-AEE9-504E9507881D}" srcOrd="5" destOrd="0" presId="urn:microsoft.com/office/officeart/2005/8/layout/default"/>
    <dgm:cxn modelId="{3A172414-1B0B-43A7-A047-3897847A0DAF}" type="presParOf" srcId="{82A5589E-342B-446B-9261-CA0E1A8C9317}" destId="{8C24E56E-7D7F-4EA4-9418-0B38E92494C3}" srcOrd="6" destOrd="0" presId="urn:microsoft.com/office/officeart/2005/8/layout/default"/>
    <dgm:cxn modelId="{D68EDAF0-4B77-49FB-ACDC-51895C1C6AF7}" type="presParOf" srcId="{82A5589E-342B-446B-9261-CA0E1A8C9317}" destId="{B37DA073-8945-4A25-BD77-A56DF5066103}" srcOrd="7" destOrd="0" presId="urn:microsoft.com/office/officeart/2005/8/layout/default"/>
    <dgm:cxn modelId="{9629D44A-5E3E-4136-BBEC-00040EE56326}" type="presParOf" srcId="{82A5589E-342B-446B-9261-CA0E1A8C9317}" destId="{17C861B6-7540-4EB3-AFC8-9C8494C62023}" srcOrd="8" destOrd="0" presId="urn:microsoft.com/office/officeart/2005/8/layout/default"/>
    <dgm:cxn modelId="{31572053-4153-4BA9-ADB0-D88639D03B5E}" type="presParOf" srcId="{82A5589E-342B-446B-9261-CA0E1A8C9317}" destId="{E23E40C0-FD92-4868-8A0F-C1CA30EF58DE}" srcOrd="9" destOrd="0" presId="urn:microsoft.com/office/officeart/2005/8/layout/default"/>
    <dgm:cxn modelId="{E991E5D5-899C-42DA-BA92-76546E549D0E}" type="presParOf" srcId="{82A5589E-342B-446B-9261-CA0E1A8C9317}" destId="{A66147C0-8F11-452C-AF76-32AED2CC6510}" srcOrd="10" destOrd="0" presId="urn:microsoft.com/office/officeart/2005/8/layout/default"/>
    <dgm:cxn modelId="{E3B8133A-8364-4E34-843F-FB53ADAE3E17}" type="presParOf" srcId="{82A5589E-342B-446B-9261-CA0E1A8C9317}" destId="{D98E87BD-F665-46D8-99AC-1A891614F122}" srcOrd="11" destOrd="0" presId="urn:microsoft.com/office/officeart/2005/8/layout/default"/>
    <dgm:cxn modelId="{93D6C495-247B-4F68-B594-5F1AC06B45AB}" type="presParOf" srcId="{82A5589E-342B-446B-9261-CA0E1A8C9317}" destId="{F13A685F-C261-49E4-9DFE-4A92B56484EA}" srcOrd="12" destOrd="0" presId="urn:microsoft.com/office/officeart/2005/8/layout/default"/>
    <dgm:cxn modelId="{5AC22104-5336-4153-94E6-5912625203B2}" type="presParOf" srcId="{82A5589E-342B-446B-9261-CA0E1A8C9317}" destId="{6E47A3C2-1007-40FA-B303-CFED7C30E7A3}" srcOrd="13" destOrd="0" presId="urn:microsoft.com/office/officeart/2005/8/layout/default"/>
    <dgm:cxn modelId="{1D953B8A-5719-4C4C-8EF1-33B339AD24E3}" type="presParOf" srcId="{82A5589E-342B-446B-9261-CA0E1A8C9317}" destId="{914E0CE8-1F21-4852-8ECE-01ACB88C3AC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E35E2-CA81-4DBF-8D00-A6B637C4001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D39B232-76DB-4E64-A4AB-67F99591F5F6}">
      <dgm:prSet/>
      <dgm:spPr/>
      <dgm:t>
        <a:bodyPr/>
        <a:lstStyle/>
        <a:p>
          <a:r>
            <a:rPr lang="en-US"/>
            <a:t>Low Employment Prospects</a:t>
          </a:r>
        </a:p>
      </dgm:t>
    </dgm:pt>
    <dgm:pt modelId="{CB6B7BBC-B680-4D57-BD86-C3C6EC9EDDDC}" type="parTrans" cxnId="{36DF35D9-2EF9-4B3F-B833-FB179F6B4107}">
      <dgm:prSet/>
      <dgm:spPr/>
      <dgm:t>
        <a:bodyPr/>
        <a:lstStyle/>
        <a:p>
          <a:endParaRPr lang="en-US"/>
        </a:p>
      </dgm:t>
    </dgm:pt>
    <dgm:pt modelId="{4708AAED-065E-4C80-8D18-65648CB65067}" type="sibTrans" cxnId="{36DF35D9-2EF9-4B3F-B833-FB179F6B4107}">
      <dgm:prSet/>
      <dgm:spPr/>
      <dgm:t>
        <a:bodyPr/>
        <a:lstStyle/>
        <a:p>
          <a:endParaRPr lang="en-US"/>
        </a:p>
      </dgm:t>
    </dgm:pt>
    <dgm:pt modelId="{457CE337-F208-4557-AF03-C2B76A4A8F34}">
      <dgm:prSet/>
      <dgm:spPr/>
      <dgm:t>
        <a:bodyPr/>
        <a:lstStyle/>
        <a:p>
          <a:r>
            <a:rPr lang="en-US"/>
            <a:t>At Risk of Homelessness</a:t>
          </a:r>
        </a:p>
      </dgm:t>
    </dgm:pt>
    <dgm:pt modelId="{9237C977-B1A4-4899-93EB-85B4C1E441A1}" type="parTrans" cxnId="{0391F25B-0A09-41BA-BEA6-9D4EAD12889F}">
      <dgm:prSet/>
      <dgm:spPr/>
      <dgm:t>
        <a:bodyPr/>
        <a:lstStyle/>
        <a:p>
          <a:endParaRPr lang="en-US"/>
        </a:p>
      </dgm:t>
    </dgm:pt>
    <dgm:pt modelId="{F35BC800-1544-4318-855A-FC3526987D9A}" type="sibTrans" cxnId="{0391F25B-0A09-41BA-BEA6-9D4EAD12889F}">
      <dgm:prSet/>
      <dgm:spPr/>
      <dgm:t>
        <a:bodyPr/>
        <a:lstStyle/>
        <a:p>
          <a:endParaRPr lang="en-US"/>
        </a:p>
      </dgm:t>
    </dgm:pt>
    <dgm:pt modelId="{DF28412D-DD7E-4781-8DA3-66B0D3D049D0}">
      <dgm:prSet/>
      <dgm:spPr/>
      <dgm:t>
        <a:bodyPr/>
        <a:lstStyle/>
        <a:p>
          <a:r>
            <a:rPr lang="en-US"/>
            <a:t>Low Literacy Skills</a:t>
          </a:r>
        </a:p>
      </dgm:t>
    </dgm:pt>
    <dgm:pt modelId="{EB5CD5E0-E23B-42E3-816D-BB9581535F71}" type="parTrans" cxnId="{BD0809C4-2D7E-4A79-B31B-FEEFBD078EA7}">
      <dgm:prSet/>
      <dgm:spPr/>
      <dgm:t>
        <a:bodyPr/>
        <a:lstStyle/>
        <a:p>
          <a:endParaRPr lang="en-US"/>
        </a:p>
      </dgm:t>
    </dgm:pt>
    <dgm:pt modelId="{81153768-09EE-4AAB-A0E0-69F00D837023}" type="sibTrans" cxnId="{BD0809C4-2D7E-4A79-B31B-FEEFBD078EA7}">
      <dgm:prSet/>
      <dgm:spPr/>
      <dgm:t>
        <a:bodyPr/>
        <a:lstStyle/>
        <a:p>
          <a:endParaRPr lang="en-US"/>
        </a:p>
      </dgm:t>
    </dgm:pt>
    <dgm:pt modelId="{BB1DEA14-C53A-49A1-8C70-9721D65783AE}" type="pres">
      <dgm:prSet presAssocID="{56AE35E2-CA81-4DBF-8D00-A6B637C40014}" presName="vert0" presStyleCnt="0">
        <dgm:presLayoutVars>
          <dgm:dir/>
          <dgm:animOne val="branch"/>
          <dgm:animLvl val="lvl"/>
        </dgm:presLayoutVars>
      </dgm:prSet>
      <dgm:spPr/>
    </dgm:pt>
    <dgm:pt modelId="{333C9C27-0E01-456C-A5C1-C2CB24A47F17}" type="pres">
      <dgm:prSet presAssocID="{BD39B232-76DB-4E64-A4AB-67F99591F5F6}" presName="thickLine" presStyleLbl="alignNode1" presStyleIdx="0" presStyleCnt="3"/>
      <dgm:spPr/>
    </dgm:pt>
    <dgm:pt modelId="{6D8053B0-10A1-4EE5-B077-E522BE7031BD}" type="pres">
      <dgm:prSet presAssocID="{BD39B232-76DB-4E64-A4AB-67F99591F5F6}" presName="horz1" presStyleCnt="0"/>
      <dgm:spPr/>
    </dgm:pt>
    <dgm:pt modelId="{903B9651-334D-40D7-897C-26E23F82C0D6}" type="pres">
      <dgm:prSet presAssocID="{BD39B232-76DB-4E64-A4AB-67F99591F5F6}" presName="tx1" presStyleLbl="revTx" presStyleIdx="0" presStyleCnt="3"/>
      <dgm:spPr/>
    </dgm:pt>
    <dgm:pt modelId="{606B6952-BBD3-4843-9D41-9C9825C0ADB6}" type="pres">
      <dgm:prSet presAssocID="{BD39B232-76DB-4E64-A4AB-67F99591F5F6}" presName="vert1" presStyleCnt="0"/>
      <dgm:spPr/>
    </dgm:pt>
    <dgm:pt modelId="{C6D66742-A6C5-4BEF-A2C8-A069839C1258}" type="pres">
      <dgm:prSet presAssocID="{457CE337-F208-4557-AF03-C2B76A4A8F34}" presName="thickLine" presStyleLbl="alignNode1" presStyleIdx="1" presStyleCnt="3"/>
      <dgm:spPr/>
    </dgm:pt>
    <dgm:pt modelId="{AF97F483-999F-4B96-9D13-E038740D1167}" type="pres">
      <dgm:prSet presAssocID="{457CE337-F208-4557-AF03-C2B76A4A8F34}" presName="horz1" presStyleCnt="0"/>
      <dgm:spPr/>
    </dgm:pt>
    <dgm:pt modelId="{3E31BFBC-8BED-4EC1-84B4-FB00C285F315}" type="pres">
      <dgm:prSet presAssocID="{457CE337-F208-4557-AF03-C2B76A4A8F34}" presName="tx1" presStyleLbl="revTx" presStyleIdx="1" presStyleCnt="3"/>
      <dgm:spPr/>
    </dgm:pt>
    <dgm:pt modelId="{872A5953-A219-4C54-9512-8BFA64DD3A0E}" type="pres">
      <dgm:prSet presAssocID="{457CE337-F208-4557-AF03-C2B76A4A8F34}" presName="vert1" presStyleCnt="0"/>
      <dgm:spPr/>
    </dgm:pt>
    <dgm:pt modelId="{EFB8CFA2-5F5A-433E-B922-707D38E3D88E}" type="pres">
      <dgm:prSet presAssocID="{DF28412D-DD7E-4781-8DA3-66B0D3D049D0}" presName="thickLine" presStyleLbl="alignNode1" presStyleIdx="2" presStyleCnt="3"/>
      <dgm:spPr/>
    </dgm:pt>
    <dgm:pt modelId="{82F4660A-5AB3-4B73-A35D-E60680BEA42D}" type="pres">
      <dgm:prSet presAssocID="{DF28412D-DD7E-4781-8DA3-66B0D3D049D0}" presName="horz1" presStyleCnt="0"/>
      <dgm:spPr/>
    </dgm:pt>
    <dgm:pt modelId="{7BB87992-FF2B-410A-B376-7070A732F402}" type="pres">
      <dgm:prSet presAssocID="{DF28412D-DD7E-4781-8DA3-66B0D3D049D0}" presName="tx1" presStyleLbl="revTx" presStyleIdx="2" presStyleCnt="3"/>
      <dgm:spPr/>
    </dgm:pt>
    <dgm:pt modelId="{ACDB947A-E7FF-4770-B1AF-4098C6635464}" type="pres">
      <dgm:prSet presAssocID="{DF28412D-DD7E-4781-8DA3-66B0D3D049D0}" presName="vert1" presStyleCnt="0"/>
      <dgm:spPr/>
    </dgm:pt>
  </dgm:ptLst>
  <dgm:cxnLst>
    <dgm:cxn modelId="{8DC50103-8BC6-4DCF-9B3D-8D4EC0840CB7}" type="presOf" srcId="{DF28412D-DD7E-4781-8DA3-66B0D3D049D0}" destId="{7BB87992-FF2B-410A-B376-7070A732F402}" srcOrd="0" destOrd="0" presId="urn:microsoft.com/office/officeart/2008/layout/LinedList"/>
    <dgm:cxn modelId="{DE5BD208-7BD9-44F5-A93C-B371DB62B950}" type="presOf" srcId="{BD39B232-76DB-4E64-A4AB-67F99591F5F6}" destId="{903B9651-334D-40D7-897C-26E23F82C0D6}" srcOrd="0" destOrd="0" presId="urn:microsoft.com/office/officeart/2008/layout/LinedList"/>
    <dgm:cxn modelId="{0391F25B-0A09-41BA-BEA6-9D4EAD12889F}" srcId="{56AE35E2-CA81-4DBF-8D00-A6B637C40014}" destId="{457CE337-F208-4557-AF03-C2B76A4A8F34}" srcOrd="1" destOrd="0" parTransId="{9237C977-B1A4-4899-93EB-85B4C1E441A1}" sibTransId="{F35BC800-1544-4318-855A-FC3526987D9A}"/>
    <dgm:cxn modelId="{3C85A791-37C2-46E3-9154-C70BE3D01707}" type="presOf" srcId="{457CE337-F208-4557-AF03-C2B76A4A8F34}" destId="{3E31BFBC-8BED-4EC1-84B4-FB00C285F315}" srcOrd="0" destOrd="0" presId="urn:microsoft.com/office/officeart/2008/layout/LinedList"/>
    <dgm:cxn modelId="{BD0809C4-2D7E-4A79-B31B-FEEFBD078EA7}" srcId="{56AE35E2-CA81-4DBF-8D00-A6B637C40014}" destId="{DF28412D-DD7E-4781-8DA3-66B0D3D049D0}" srcOrd="2" destOrd="0" parTransId="{EB5CD5E0-E23B-42E3-816D-BB9581535F71}" sibTransId="{81153768-09EE-4AAB-A0E0-69F00D837023}"/>
    <dgm:cxn modelId="{36DF35D9-2EF9-4B3F-B833-FB179F6B4107}" srcId="{56AE35E2-CA81-4DBF-8D00-A6B637C40014}" destId="{BD39B232-76DB-4E64-A4AB-67F99591F5F6}" srcOrd="0" destOrd="0" parTransId="{CB6B7BBC-B680-4D57-BD86-C3C6EC9EDDDC}" sibTransId="{4708AAED-065E-4C80-8D18-65648CB65067}"/>
    <dgm:cxn modelId="{8B188FEB-143E-41A7-8105-EF0D92B8382C}" type="presOf" srcId="{56AE35E2-CA81-4DBF-8D00-A6B637C40014}" destId="{BB1DEA14-C53A-49A1-8C70-9721D65783AE}" srcOrd="0" destOrd="0" presId="urn:microsoft.com/office/officeart/2008/layout/LinedList"/>
    <dgm:cxn modelId="{9D7FC378-000F-49C5-BEE1-04C669143ADC}" type="presParOf" srcId="{BB1DEA14-C53A-49A1-8C70-9721D65783AE}" destId="{333C9C27-0E01-456C-A5C1-C2CB24A47F17}" srcOrd="0" destOrd="0" presId="urn:microsoft.com/office/officeart/2008/layout/LinedList"/>
    <dgm:cxn modelId="{2E3A6452-6C8E-4180-B780-EDD5F108123B}" type="presParOf" srcId="{BB1DEA14-C53A-49A1-8C70-9721D65783AE}" destId="{6D8053B0-10A1-4EE5-B077-E522BE7031BD}" srcOrd="1" destOrd="0" presId="urn:microsoft.com/office/officeart/2008/layout/LinedList"/>
    <dgm:cxn modelId="{39EDCAA8-EDAF-4F3B-A67F-9103B798620F}" type="presParOf" srcId="{6D8053B0-10A1-4EE5-B077-E522BE7031BD}" destId="{903B9651-334D-40D7-897C-26E23F82C0D6}" srcOrd="0" destOrd="0" presId="urn:microsoft.com/office/officeart/2008/layout/LinedList"/>
    <dgm:cxn modelId="{ED615B3A-E5D3-4DB9-9E8D-3420A6360E85}" type="presParOf" srcId="{6D8053B0-10A1-4EE5-B077-E522BE7031BD}" destId="{606B6952-BBD3-4843-9D41-9C9825C0ADB6}" srcOrd="1" destOrd="0" presId="urn:microsoft.com/office/officeart/2008/layout/LinedList"/>
    <dgm:cxn modelId="{8B104A2C-BAE7-4802-B87D-7CDA2D1FE847}" type="presParOf" srcId="{BB1DEA14-C53A-49A1-8C70-9721D65783AE}" destId="{C6D66742-A6C5-4BEF-A2C8-A069839C1258}" srcOrd="2" destOrd="0" presId="urn:microsoft.com/office/officeart/2008/layout/LinedList"/>
    <dgm:cxn modelId="{467515B8-5F70-4D77-850F-6DEF59312B5C}" type="presParOf" srcId="{BB1DEA14-C53A-49A1-8C70-9721D65783AE}" destId="{AF97F483-999F-4B96-9D13-E038740D1167}" srcOrd="3" destOrd="0" presId="urn:microsoft.com/office/officeart/2008/layout/LinedList"/>
    <dgm:cxn modelId="{36A34B8C-0F34-4850-96A3-56B6A7F823C5}" type="presParOf" srcId="{AF97F483-999F-4B96-9D13-E038740D1167}" destId="{3E31BFBC-8BED-4EC1-84B4-FB00C285F315}" srcOrd="0" destOrd="0" presId="urn:microsoft.com/office/officeart/2008/layout/LinedList"/>
    <dgm:cxn modelId="{EBEA1862-5840-4683-BF10-8135DD87DCD1}" type="presParOf" srcId="{AF97F483-999F-4B96-9D13-E038740D1167}" destId="{872A5953-A219-4C54-9512-8BFA64DD3A0E}" srcOrd="1" destOrd="0" presId="urn:microsoft.com/office/officeart/2008/layout/LinedList"/>
    <dgm:cxn modelId="{9233111E-9B59-46FB-99B0-E83DA6FE333A}" type="presParOf" srcId="{BB1DEA14-C53A-49A1-8C70-9721D65783AE}" destId="{EFB8CFA2-5F5A-433E-B922-707D38E3D88E}" srcOrd="4" destOrd="0" presId="urn:microsoft.com/office/officeart/2008/layout/LinedList"/>
    <dgm:cxn modelId="{55CA3E5F-AD8C-45DE-8276-ECB8C2CAEA42}" type="presParOf" srcId="{BB1DEA14-C53A-49A1-8C70-9721D65783AE}" destId="{82F4660A-5AB3-4B73-A35D-E60680BEA42D}" srcOrd="5" destOrd="0" presId="urn:microsoft.com/office/officeart/2008/layout/LinedList"/>
    <dgm:cxn modelId="{03612B8F-6962-4E20-99FD-CB4DB807B892}" type="presParOf" srcId="{82F4660A-5AB3-4B73-A35D-E60680BEA42D}" destId="{7BB87992-FF2B-410A-B376-7070A732F402}" srcOrd="0" destOrd="0" presId="urn:microsoft.com/office/officeart/2008/layout/LinedList"/>
    <dgm:cxn modelId="{60E4B0B4-8A53-4D96-9EF4-767EA07B386F}" type="presParOf" srcId="{82F4660A-5AB3-4B73-A35D-E60680BEA42D}" destId="{ACDB947A-E7FF-4770-B1AF-4098C6635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E7E0B-29EF-42EA-B049-DF574660E3FF}">
      <dsp:nvSpPr>
        <dsp:cNvPr id="0" name=""/>
        <dsp:cNvSpPr/>
      </dsp:nvSpPr>
      <dsp:spPr>
        <a:xfrm>
          <a:off x="0" y="129182"/>
          <a:ext cx="2461617" cy="14769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In-depth screening</a:t>
          </a:r>
        </a:p>
      </dsp:txBody>
      <dsp:txXfrm>
        <a:off x="0" y="129182"/>
        <a:ext cx="2461617" cy="1476970"/>
      </dsp:txXfrm>
    </dsp:sp>
    <dsp:sp modelId="{2F4EDE20-DF63-421A-9402-C83C184024AF}">
      <dsp:nvSpPr>
        <dsp:cNvPr id="0" name=""/>
        <dsp:cNvSpPr/>
      </dsp:nvSpPr>
      <dsp:spPr>
        <a:xfrm>
          <a:off x="2707778" y="129182"/>
          <a:ext cx="2461617" cy="14769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Utilize MIN Guidebook on the Center's website</a:t>
          </a:r>
        </a:p>
      </dsp:txBody>
      <dsp:txXfrm>
        <a:off x="2707778" y="129182"/>
        <a:ext cx="2461617" cy="1476970"/>
      </dsp:txXfrm>
    </dsp:sp>
    <dsp:sp modelId="{D6139E03-D66F-4A48-B02B-4D8229B97C97}">
      <dsp:nvSpPr>
        <dsp:cNvPr id="0" name=""/>
        <dsp:cNvSpPr/>
      </dsp:nvSpPr>
      <dsp:spPr>
        <a:xfrm>
          <a:off x="5415557" y="129182"/>
          <a:ext cx="2461617" cy="14769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Target specific communities/groups</a:t>
          </a:r>
        </a:p>
        <a:p>
          <a:pPr marL="171450" lvl="1" indent="-171450" algn="l" defTabSz="711200">
            <a:lnSpc>
              <a:spcPct val="90000"/>
            </a:lnSpc>
            <a:spcBef>
              <a:spcPct val="0"/>
            </a:spcBef>
            <a:spcAft>
              <a:spcPct val="15000"/>
            </a:spcAft>
            <a:buChar char="•"/>
          </a:pPr>
          <a:r>
            <a:rPr lang="en-US" sz="1600" kern="1200"/>
            <a:t>Veterans, homeless</a:t>
          </a:r>
        </a:p>
      </dsp:txBody>
      <dsp:txXfrm>
        <a:off x="5415557" y="129182"/>
        <a:ext cx="2461617" cy="1476970"/>
      </dsp:txXfrm>
    </dsp:sp>
    <dsp:sp modelId="{8C24E56E-7D7F-4EA4-9418-0B38E92494C3}">
      <dsp:nvSpPr>
        <dsp:cNvPr id="0" name=""/>
        <dsp:cNvSpPr/>
      </dsp:nvSpPr>
      <dsp:spPr>
        <a:xfrm>
          <a:off x="0" y="1852314"/>
          <a:ext cx="2461617" cy="14769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Use literacy tests to capture low literacy</a:t>
          </a:r>
        </a:p>
      </dsp:txBody>
      <dsp:txXfrm>
        <a:off x="0" y="1852314"/>
        <a:ext cx="2461617" cy="1476970"/>
      </dsp:txXfrm>
    </dsp:sp>
    <dsp:sp modelId="{17C861B6-7540-4EB3-AFC8-9C8494C62023}">
      <dsp:nvSpPr>
        <dsp:cNvPr id="0" name=""/>
        <dsp:cNvSpPr/>
      </dsp:nvSpPr>
      <dsp:spPr>
        <a:xfrm>
          <a:off x="2707778" y="1852314"/>
          <a:ext cx="2461617" cy="14769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Ability to enroll impacts ability to increase MIN rate</a:t>
          </a:r>
        </a:p>
      </dsp:txBody>
      <dsp:txXfrm>
        <a:off x="2707778" y="1852314"/>
        <a:ext cx="2461617" cy="1476970"/>
      </dsp:txXfrm>
    </dsp:sp>
    <dsp:sp modelId="{A66147C0-8F11-452C-AF76-32AED2CC6510}">
      <dsp:nvSpPr>
        <dsp:cNvPr id="0" name=""/>
        <dsp:cNvSpPr/>
      </dsp:nvSpPr>
      <dsp:spPr>
        <a:xfrm>
          <a:off x="5415557" y="1852314"/>
          <a:ext cx="2461617" cy="14769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MIN updates early in program year</a:t>
          </a:r>
        </a:p>
      </dsp:txBody>
      <dsp:txXfrm>
        <a:off x="5415557" y="1852314"/>
        <a:ext cx="2461617" cy="1476970"/>
      </dsp:txXfrm>
    </dsp:sp>
    <dsp:sp modelId="{F13A685F-C261-49E4-9DFE-4A92B56484EA}">
      <dsp:nvSpPr>
        <dsp:cNvPr id="0" name=""/>
        <dsp:cNvSpPr/>
      </dsp:nvSpPr>
      <dsp:spPr>
        <a:xfrm>
          <a:off x="1353889" y="3575446"/>
          <a:ext cx="2461617" cy="14769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Accurate GPMS data entry</a:t>
          </a:r>
        </a:p>
      </dsp:txBody>
      <dsp:txXfrm>
        <a:off x="1353889" y="3575446"/>
        <a:ext cx="2461617" cy="1476970"/>
      </dsp:txXfrm>
    </dsp:sp>
    <dsp:sp modelId="{914E0CE8-1F21-4852-8ECE-01ACB88C3AC9}">
      <dsp:nvSpPr>
        <dsp:cNvPr id="0" name=""/>
        <dsp:cNvSpPr/>
      </dsp:nvSpPr>
      <dsp:spPr>
        <a:xfrm>
          <a:off x="4061668" y="3575446"/>
          <a:ext cx="2461617" cy="14769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Automatic MIN connections</a:t>
          </a:r>
        </a:p>
      </dsp:txBody>
      <dsp:txXfrm>
        <a:off x="4061668" y="3575446"/>
        <a:ext cx="2461617" cy="1476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C9C27-0E01-456C-A5C1-C2CB24A47F17}">
      <dsp:nvSpPr>
        <dsp:cNvPr id="0" name=""/>
        <dsp:cNvSpPr/>
      </dsp:nvSpPr>
      <dsp:spPr>
        <a:xfrm>
          <a:off x="0" y="2530"/>
          <a:ext cx="78771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B9651-334D-40D7-897C-26E23F82C0D6}">
      <dsp:nvSpPr>
        <dsp:cNvPr id="0" name=""/>
        <dsp:cNvSpPr/>
      </dsp:nvSpPr>
      <dsp:spPr>
        <a:xfrm>
          <a:off x="0" y="2530"/>
          <a:ext cx="7877175"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Low Employment Prospects</a:t>
          </a:r>
        </a:p>
      </dsp:txBody>
      <dsp:txXfrm>
        <a:off x="0" y="2530"/>
        <a:ext cx="7877175" cy="1725513"/>
      </dsp:txXfrm>
    </dsp:sp>
    <dsp:sp modelId="{C6D66742-A6C5-4BEF-A2C8-A069839C1258}">
      <dsp:nvSpPr>
        <dsp:cNvPr id="0" name=""/>
        <dsp:cNvSpPr/>
      </dsp:nvSpPr>
      <dsp:spPr>
        <a:xfrm>
          <a:off x="0" y="1728043"/>
          <a:ext cx="78771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1BFBC-8BED-4EC1-84B4-FB00C285F315}">
      <dsp:nvSpPr>
        <dsp:cNvPr id="0" name=""/>
        <dsp:cNvSpPr/>
      </dsp:nvSpPr>
      <dsp:spPr>
        <a:xfrm>
          <a:off x="0" y="1728043"/>
          <a:ext cx="7877175"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At Risk of Homelessness</a:t>
          </a:r>
        </a:p>
      </dsp:txBody>
      <dsp:txXfrm>
        <a:off x="0" y="1728043"/>
        <a:ext cx="7877175" cy="1725513"/>
      </dsp:txXfrm>
    </dsp:sp>
    <dsp:sp modelId="{EFB8CFA2-5F5A-433E-B922-707D38E3D88E}">
      <dsp:nvSpPr>
        <dsp:cNvPr id="0" name=""/>
        <dsp:cNvSpPr/>
      </dsp:nvSpPr>
      <dsp:spPr>
        <a:xfrm>
          <a:off x="0" y="3453556"/>
          <a:ext cx="78771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87992-FF2B-410A-B376-7070A732F402}">
      <dsp:nvSpPr>
        <dsp:cNvPr id="0" name=""/>
        <dsp:cNvSpPr/>
      </dsp:nvSpPr>
      <dsp:spPr>
        <a:xfrm>
          <a:off x="0" y="3453556"/>
          <a:ext cx="7877175"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Low Literacy Skills</a:t>
          </a:r>
        </a:p>
      </dsp:txBody>
      <dsp:txXfrm>
        <a:off x="0" y="3453556"/>
        <a:ext cx="7877175" cy="17255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55D983-0929-4A2D-B20D-92904A9D76AB}"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8DA9E0-47F4-4288-B2DD-B144B89A47DE}" type="slidenum">
              <a:rPr lang="en-US" smtClean="0"/>
              <a:t>‹#›</a:t>
            </a:fld>
            <a:endParaRPr lang="en-US"/>
          </a:p>
        </p:txBody>
      </p:sp>
    </p:spTree>
    <p:extLst>
      <p:ext uri="{BB962C8B-B14F-4D97-AF65-F5344CB8AC3E}">
        <p14:creationId xmlns:p14="http://schemas.microsoft.com/office/powerpoint/2010/main" val="93519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8DA9E0-47F4-4288-B2DD-B144B89A47DE}" type="slidenum">
              <a:rPr lang="en-US" smtClean="0"/>
              <a:t>1</a:t>
            </a:fld>
            <a:endParaRPr lang="en-US"/>
          </a:p>
        </p:txBody>
      </p:sp>
    </p:spTree>
    <p:extLst>
      <p:ext uri="{BB962C8B-B14F-4D97-AF65-F5344CB8AC3E}">
        <p14:creationId xmlns:p14="http://schemas.microsoft.com/office/powerpoint/2010/main" val="397054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a:solidFill>
                  <a:srgbClr val="000514"/>
                </a:solidFill>
              </a:rPr>
              <a:t>Next goal is MIN</a:t>
            </a:r>
          </a:p>
          <a:p>
            <a:pPr marL="481537" indent="-481537">
              <a:buClr>
                <a:schemeClr val="tx2"/>
              </a:buClr>
              <a:buFont typeface="Wingdings" panose="05000000000000000000" pitchFamily="2" charset="2"/>
              <a:buChar char="§"/>
            </a:pPr>
            <a:endParaRPr lang="en-US">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4903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tx2"/>
              </a:buClr>
              <a:buFont typeface="Wingdings" panose="05000000000000000000" pitchFamily="2" charset="2"/>
              <a:buNone/>
            </a:pPr>
            <a:endParaRPr lang="en-US">
              <a:solidFill>
                <a:srgbClr val="000514"/>
              </a:solidFill>
            </a:endParaRPr>
          </a:p>
          <a:p>
            <a:pPr>
              <a:buClr>
                <a:schemeClr val="tx2"/>
              </a:buClr>
            </a:pPr>
            <a:r>
              <a:rPr lang="en-US">
                <a:solidFill>
                  <a:srgbClr val="000514"/>
                </a:solidFill>
              </a:rPr>
              <a:t>MIN updates are due at the beginning of each program year. Be sure to update early so you don’t lose MINs of any who exit early in the Program Year.</a:t>
            </a:r>
          </a:p>
          <a:p>
            <a:pPr>
              <a:buClr>
                <a:schemeClr val="tx2"/>
              </a:buClr>
            </a:pPr>
            <a:endParaRPr lang="en-US">
              <a:solidFill>
                <a:srgbClr val="000514"/>
              </a:solidFill>
            </a:endParaRPr>
          </a:p>
          <a:p>
            <a:pPr>
              <a:buClr>
                <a:schemeClr val="tx2"/>
              </a:buClr>
            </a:pPr>
            <a:r>
              <a:rPr lang="en-US">
                <a:solidFill>
                  <a:srgbClr val="000514"/>
                </a:solidFill>
              </a:rPr>
              <a:t>STOP - </a:t>
            </a:r>
          </a:p>
          <a:p>
            <a:pPr>
              <a:buClr>
                <a:schemeClr val="tx2"/>
              </a:buClr>
            </a:pPr>
            <a:r>
              <a:rPr lang="en-US">
                <a:solidFill>
                  <a:srgbClr val="000514"/>
                </a:solidFill>
              </a:rPr>
              <a:t>What are some of the MIN characteristics?  Put them in the Chat</a:t>
            </a: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4903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a:solidFill>
                  <a:srgbClr val="000514"/>
                </a:solidFill>
              </a:rPr>
              <a:t>The MIN listed here can only be captured at enrollment – read MIN</a:t>
            </a:r>
          </a:p>
          <a:p>
            <a:pPr>
              <a:buClr>
                <a:schemeClr val="tx2"/>
              </a:buClr>
            </a:pPr>
            <a:endParaRPr lang="en-US">
              <a:solidFill>
                <a:srgbClr val="000514"/>
              </a:solidFill>
            </a:endParaRPr>
          </a:p>
          <a:p>
            <a:pPr>
              <a:buClr>
                <a:schemeClr val="tx2"/>
              </a:buClr>
            </a:pPr>
            <a:r>
              <a:rPr lang="en-US">
                <a:solidFill>
                  <a:srgbClr val="000514"/>
                </a:solidFill>
              </a:rPr>
              <a:t>We are not going to take the time to review the definition of each of these MIN here, but there are a lot of resources where you can find that information, such as the Data Collection Handbook or the MIN Guidebook, both on our website.</a:t>
            </a:r>
          </a:p>
          <a:p>
            <a:pPr>
              <a:buClr>
                <a:schemeClr val="tx2"/>
              </a:buClr>
            </a:pPr>
            <a:endParaRPr lang="en-US">
              <a:solidFill>
                <a:srgbClr val="000514"/>
              </a:solidFill>
            </a:endParaRPr>
          </a:p>
          <a:p>
            <a:pPr>
              <a:buClr>
                <a:schemeClr val="tx2"/>
              </a:buClr>
            </a:pPr>
            <a:r>
              <a:rPr lang="en-US">
                <a:solidFill>
                  <a:srgbClr val="0070C0"/>
                </a:solidFill>
              </a:rPr>
              <a:t>(SM): A word about Low Employment Prospects: Nearly every SCSEP participant should have this MIN; we still see projects where that is unchecked for many job seeker—a missed opportunity to increase MIN rate!</a:t>
            </a:r>
          </a:p>
          <a:p>
            <a:pPr>
              <a:buClr>
                <a:schemeClr val="tx2"/>
              </a:buClr>
            </a:pPr>
            <a:endParaRPr lang="en-US">
              <a:solidFill>
                <a:srgbClr val="0070C0"/>
              </a:solidFill>
            </a:endParaRPr>
          </a:p>
          <a:p>
            <a:pPr>
              <a:buClr>
                <a:schemeClr val="tx2"/>
              </a:buClr>
            </a:pPr>
            <a:r>
              <a:rPr lang="en-US">
                <a:solidFill>
                  <a:srgbClr val="0070C0"/>
                </a:solidFill>
              </a:rPr>
              <a:t>Many job seekers also qualify for at risk of homelessness if you ask deeper questions – MIN guidebook has some hints. </a:t>
            </a:r>
          </a:p>
          <a:p>
            <a:pPr>
              <a:buClr>
                <a:schemeClr val="tx2"/>
              </a:buClr>
            </a:pPr>
            <a:r>
              <a:rPr lang="en-US">
                <a:solidFill>
                  <a:srgbClr val="000514"/>
                </a:solidFill>
              </a:rPr>
              <a:t> </a:t>
            </a: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3509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a:solidFill>
                  <a:srgbClr val="000514"/>
                </a:solidFill>
              </a:rPr>
              <a:t>These MIN can be captured at enrollment or later and MUST be updated annually.  </a:t>
            </a:r>
          </a:p>
          <a:p>
            <a:pPr>
              <a:buClr>
                <a:schemeClr val="tx2"/>
              </a:buClr>
            </a:pPr>
            <a:r>
              <a:rPr lang="en-US">
                <a:solidFill>
                  <a:srgbClr val="000514"/>
                </a:solidFill>
              </a:rPr>
              <a:t>Read list</a:t>
            </a:r>
          </a:p>
          <a:p>
            <a:pPr>
              <a:buClr>
                <a:schemeClr val="tx2"/>
              </a:buClr>
            </a:pPr>
            <a:r>
              <a:rPr lang="en-US">
                <a:solidFill>
                  <a:srgbClr val="000514"/>
                </a:solidFill>
              </a:rPr>
              <a:t>They must be updated annually because they reset on 7/1 each program year, so you must update to retain the credit for that MIN</a:t>
            </a:r>
          </a:p>
          <a:p>
            <a:pPr>
              <a:buClr>
                <a:schemeClr val="tx2"/>
              </a:buClr>
            </a:pPr>
            <a:endParaRPr lang="en-US">
              <a:solidFill>
                <a:srgbClr val="000514"/>
              </a:solidFill>
            </a:endParaRPr>
          </a:p>
          <a:p>
            <a:pPr>
              <a:buClr>
                <a:schemeClr val="tx2"/>
              </a:buClr>
            </a:pPr>
            <a:r>
              <a:rPr lang="en-US">
                <a:solidFill>
                  <a:srgbClr val="000514"/>
                </a:solidFill>
              </a:rPr>
              <a:t>We are not going to take the time to review the definition of each of these MIN here, but there are a lot of resources where you can find that information, such as the Data Validation Handbook or the MIN Guidebook, both on our website.  All of the MIN forms are also on our website. </a:t>
            </a:r>
          </a:p>
          <a:p>
            <a:pPr>
              <a:buClr>
                <a:schemeClr val="tx2"/>
              </a:buClr>
            </a:pPr>
            <a:endParaRPr lang="en-US">
              <a:solidFill>
                <a:srgbClr val="000514"/>
              </a:solidFill>
            </a:endParaRPr>
          </a:p>
          <a:p>
            <a:pPr>
              <a:buClr>
                <a:schemeClr val="tx2"/>
              </a:buClr>
            </a:pPr>
            <a:r>
              <a:rPr lang="en-US">
                <a:solidFill>
                  <a:srgbClr val="000514"/>
                </a:solidFill>
              </a:rPr>
              <a:t>The MIN Guidebook also give hints about capturing multiple MIN for a job seeker, for example, if they have a disability, then they automatically qualify for low employment prospects, and other helpful hints. </a:t>
            </a:r>
          </a:p>
          <a:p>
            <a:pPr>
              <a:buClr>
                <a:schemeClr val="tx2"/>
              </a:buClr>
            </a:pPr>
            <a:endParaRPr lang="en-US">
              <a:solidFill>
                <a:srgbClr val="000514"/>
              </a:solidFill>
            </a:endParaRPr>
          </a:p>
          <a:p>
            <a:pPr>
              <a:buClr>
                <a:schemeClr val="tx2"/>
              </a:buClr>
            </a:pPr>
            <a:r>
              <a:rPr lang="en-US">
                <a:solidFill>
                  <a:srgbClr val="000514"/>
                </a:solidFill>
              </a:rPr>
              <a:t>Does anyone have a great tip they would like to share on how they capture MIN or where they recruit MIN applicants? </a:t>
            </a:r>
          </a:p>
          <a:p>
            <a:pPr>
              <a:buClr>
                <a:schemeClr val="tx2"/>
              </a:buClr>
            </a:pPr>
            <a:endParaRPr lang="en-US">
              <a:solidFill>
                <a:srgbClr val="000514"/>
              </a:solidFill>
            </a:endParaRPr>
          </a:p>
          <a:p>
            <a:pPr>
              <a:buClr>
                <a:schemeClr val="tx2"/>
              </a:buClr>
            </a:pPr>
            <a:endParaRPr lang="en-US">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6631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solidFill>
                  <a:srgbClr val="000514"/>
                </a:solidFill>
              </a:rPr>
              <a:t>We could spend a whole workshop on MIN, but here are some tips</a:t>
            </a:r>
          </a:p>
          <a:p>
            <a:pPr defTabSz="931774">
              <a:defRPr/>
            </a:pPr>
            <a:endParaRPr lang="en-US">
              <a:solidFill>
                <a:srgbClr val="000514"/>
              </a:solidFill>
            </a:endParaRPr>
          </a:p>
          <a:p>
            <a:pPr defTabSz="931774">
              <a:defRPr/>
            </a:pPr>
            <a:r>
              <a:rPr lang="en-US">
                <a:solidFill>
                  <a:srgbClr val="000514"/>
                </a:solidFill>
              </a:rPr>
              <a:t>Do an in-depth intake and screening – since some of the MIN characteristics can only be captured at enrollment. Make sure to discuss the Participant Form with them, not just let them fill it out alone.</a:t>
            </a:r>
          </a:p>
          <a:p>
            <a:pPr defTabSz="931774">
              <a:defRPr/>
            </a:pPr>
            <a:endParaRPr lang="en-US">
              <a:solidFill>
                <a:srgbClr val="000514"/>
              </a:solidFill>
            </a:endParaRPr>
          </a:p>
          <a:p>
            <a:pPr defTabSz="931774">
              <a:defRPr/>
            </a:pPr>
            <a:r>
              <a:rPr lang="en-US">
                <a:solidFill>
                  <a:srgbClr val="000514"/>
                </a:solidFill>
              </a:rPr>
              <a:t>Target referral sources that serve those with MIN characteristics</a:t>
            </a:r>
          </a:p>
          <a:p>
            <a:pPr defTabSz="931774">
              <a:defRPr/>
            </a:pPr>
            <a:endParaRPr lang="en-US">
              <a:solidFill>
                <a:srgbClr val="000514"/>
              </a:solidFill>
            </a:endParaRPr>
          </a:p>
          <a:p>
            <a:r>
              <a:rPr lang="en-US"/>
              <a:t>Also tied to SL, if you can’t enroll, you can’t improve your MIN.  If you enroll too many participants with only 1-2 MIN, it will become harder to raise your MIN rate.</a:t>
            </a:r>
          </a:p>
          <a:p>
            <a:endParaRPr lang="en-US"/>
          </a:p>
          <a:p>
            <a:r>
              <a:rPr lang="en-US"/>
              <a:t>Do MIN updates early in the program year to ensure all are captured ahead of exits</a:t>
            </a:r>
          </a:p>
          <a:p>
            <a:r>
              <a:rPr lang="en-US"/>
              <a:t>Be sure SPARQ data entry is up to date and correct </a:t>
            </a:r>
          </a:p>
          <a:p>
            <a:endParaRPr lang="en-US"/>
          </a:p>
          <a:p>
            <a:r>
              <a:rPr lang="en-US"/>
              <a:t>MIN connections - Example – If someone has low English proficiency, they automatically qualify for low employment prospects. There are other examples of these types of connections in the MIN Guidebook. </a:t>
            </a:r>
          </a:p>
        </p:txBody>
      </p:sp>
      <p:sp>
        <p:nvSpPr>
          <p:cNvPr id="4" name="Slide Number Placeholder 3"/>
          <p:cNvSpPr>
            <a:spLocks noGrp="1"/>
          </p:cNvSpPr>
          <p:nvPr>
            <p:ph type="sldNum" sz="quarter" idx="5"/>
          </p:nvPr>
        </p:nvSpPr>
        <p:spPr/>
        <p:txBody>
          <a:bodyPr/>
          <a:lstStyle/>
          <a:p>
            <a:fld id="{E7897AA4-D7F0-4B48-B1D9-9BF595A5B52F}" type="slidenum">
              <a:rPr lang="en-US" smtClean="0"/>
              <a:t>8</a:t>
            </a:fld>
            <a:endParaRPr lang="en-US"/>
          </a:p>
        </p:txBody>
      </p:sp>
    </p:spTree>
    <p:extLst>
      <p:ext uri="{BB962C8B-B14F-4D97-AF65-F5344CB8AC3E}">
        <p14:creationId xmlns:p14="http://schemas.microsoft.com/office/powerpoint/2010/main" val="78792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8DA9E0-47F4-4288-B2DD-B144B89A47DE}" type="slidenum">
              <a:rPr lang="en-US" smtClean="0"/>
              <a:t>10</a:t>
            </a:fld>
            <a:endParaRPr lang="en-US"/>
          </a:p>
        </p:txBody>
      </p:sp>
    </p:spTree>
    <p:extLst>
      <p:ext uri="{BB962C8B-B14F-4D97-AF65-F5344CB8AC3E}">
        <p14:creationId xmlns:p14="http://schemas.microsoft.com/office/powerpoint/2010/main" val="191400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C1C-A415-5F40-A041-F48E6C374DC5}"/>
              </a:ext>
            </a:extLst>
          </p:cNvPr>
          <p:cNvSpPr>
            <a:spLocks noGrp="1"/>
          </p:cNvSpPr>
          <p:nvPr>
            <p:ph type="ctrTitle"/>
          </p:nvPr>
        </p:nvSpPr>
        <p:spPr>
          <a:xfrm>
            <a:off x="1524000" y="2287593"/>
            <a:ext cx="9144000" cy="1854986"/>
          </a:xfrm>
        </p:spPr>
        <p:txBody>
          <a:bodyPr anchor="b">
            <a:normAutofit/>
          </a:bodyPr>
          <a:lstStyle>
            <a:lvl1pPr algn="ctr">
              <a:defRPr sz="4800" b="1" i="0" baseline="0">
                <a:latin typeface="Arial" panose="020B0604020202020204" pitchFamily="34" charset="0"/>
                <a:cs typeface="Arial" panose="020B0604020202020204" pitchFamily="34" charset="0"/>
              </a:defRPr>
            </a:lvl1pPr>
          </a:lstStyle>
          <a:p>
            <a:r>
              <a:rPr lang="en-US"/>
              <a:t>Click to edit Master</a:t>
            </a:r>
          </a:p>
        </p:txBody>
      </p:sp>
      <p:sp>
        <p:nvSpPr>
          <p:cNvPr id="3" name="Subtitle 2">
            <a:extLst>
              <a:ext uri="{FF2B5EF4-FFF2-40B4-BE49-F238E27FC236}">
                <a16:creationId xmlns:a16="http://schemas.microsoft.com/office/drawing/2014/main" id="{8DFE61D7-7B42-B140-9F1A-CCA90AA0FD9A}"/>
              </a:ext>
            </a:extLst>
          </p:cNvPr>
          <p:cNvSpPr>
            <a:spLocks noGrp="1"/>
          </p:cNvSpPr>
          <p:nvPr>
            <p:ph type="subTitle" idx="1"/>
          </p:nvPr>
        </p:nvSpPr>
        <p:spPr>
          <a:xfrm>
            <a:off x="1524000" y="4376738"/>
            <a:ext cx="9144000" cy="1217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A129-B919-7F46-9DE1-617C8665047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C48BDE1-FF03-413D-8664-48D4290B854D}" type="datetime1">
              <a:rPr lang="en-US" smtClean="0"/>
              <a:pPr/>
              <a:t>12/4/2024</a:t>
            </a:fld>
            <a:endParaRPr lang="en-US"/>
          </a:p>
        </p:txBody>
      </p:sp>
      <p:sp>
        <p:nvSpPr>
          <p:cNvPr id="5" name="Footer Placeholder 4">
            <a:extLst>
              <a:ext uri="{FF2B5EF4-FFF2-40B4-BE49-F238E27FC236}">
                <a16:creationId xmlns:a16="http://schemas.microsoft.com/office/drawing/2014/main" id="{A662431A-4766-4C4C-959F-5B5DBED0992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315EC95-B83D-9941-AECA-4D22FA2F0E8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11" name="Picture 10" descr="Blue_Gradient_bar_art.png">
            <a:extLst>
              <a:ext uri="{FF2B5EF4-FFF2-40B4-BE49-F238E27FC236}">
                <a16:creationId xmlns:a16="http://schemas.microsoft.com/office/drawing/2014/main" id="{813F0E7B-EA3F-4B49-BA26-8BCC53234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2" name="Picture 11" descr="Blue_Gradient_bar_art.png">
            <a:extLst>
              <a:ext uri="{FF2B5EF4-FFF2-40B4-BE49-F238E27FC236}">
                <a16:creationId xmlns:a16="http://schemas.microsoft.com/office/drawing/2014/main" id="{597D5A9C-0A0F-454E-B154-6E588BA3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20FA135-3FF2-4C41-9256-D426FC0D48AF}"/>
              </a:ext>
            </a:extLst>
          </p:cNvPr>
          <p:cNvPicPr>
            <a:picLocks noChangeAspect="1"/>
          </p:cNvPicPr>
          <p:nvPr userDrawn="1"/>
        </p:nvPicPr>
        <p:blipFill>
          <a:blip r:embed="rId3"/>
          <a:stretch>
            <a:fillRect/>
          </a:stretch>
        </p:blipFill>
        <p:spPr>
          <a:xfrm>
            <a:off x="2693194" y="616650"/>
            <a:ext cx="6805612" cy="1360687"/>
          </a:xfrm>
          <a:prstGeom prst="rect">
            <a:avLst/>
          </a:prstGeom>
        </p:spPr>
      </p:pic>
      <p:cxnSp>
        <p:nvCxnSpPr>
          <p:cNvPr id="15" name="Straight Connector 14">
            <a:extLst>
              <a:ext uri="{FF2B5EF4-FFF2-40B4-BE49-F238E27FC236}">
                <a16:creationId xmlns:a16="http://schemas.microsoft.com/office/drawing/2014/main" id="{9725945D-2027-4DC2-9458-D648D5FC9E61}"/>
              </a:ext>
            </a:extLst>
          </p:cNvPr>
          <p:cNvCxnSpPr>
            <a:cxnSpLocks/>
          </p:cNvCxnSpPr>
          <p:nvPr userDrawn="1"/>
        </p:nvCxnSpPr>
        <p:spPr>
          <a:xfrm>
            <a:off x="5631362" y="4218779"/>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21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 Thank You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63F29C-7524-334D-A092-9FAC7496C42F}"/>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p>
            <a:fld id="{056C8D50-D6A2-45EC-B966-C6CFB89517AC}" type="datetime1">
              <a:rPr lang="en-US" smtClean="0"/>
              <a:t>12/4/2024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7" name="Picture 16">
            <a:extLst>
              <a:ext uri="{FF2B5EF4-FFF2-40B4-BE49-F238E27FC236}">
                <a16:creationId xmlns:a16="http://schemas.microsoft.com/office/drawing/2014/main" id="{613B14B8-715A-3343-B2C8-246B4C17AC10}"/>
              </a:ext>
            </a:extLst>
          </p:cNvPr>
          <p:cNvPicPr>
            <a:picLocks noChangeAspect="1"/>
          </p:cNvPicPr>
          <p:nvPr userDrawn="1"/>
        </p:nvPicPr>
        <p:blipFill rotWithShape="1">
          <a:blip r:embed="rId4"/>
          <a:srcRect b="54956"/>
          <a:stretch/>
        </p:blipFill>
        <p:spPr>
          <a:xfrm>
            <a:off x="4765100" y="487792"/>
            <a:ext cx="3017944" cy="1293855"/>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1D009A-9F35-402B-8FD6-D4B100A8B80D}" type="datetime1">
              <a:rPr lang="en-US" smtClean="0"/>
              <a:pPr/>
              <a:t>12/4/2024</a:t>
            </a:fld>
            <a:endParaRPr lang="en-US"/>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74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5C1672-6165-4D50-9A0C-6659923125E6}" type="datetime1">
              <a:rPr lang="en-US" smtClean="0"/>
              <a:pPr/>
              <a:t>12/4/2024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85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12/4/2024</a:t>
            </a:fld>
            <a:endParaRPr lang="en-US"/>
          </a:p>
        </p:txBody>
      </p:sp>
    </p:spTree>
    <p:extLst>
      <p:ext uri="{BB962C8B-B14F-4D97-AF65-F5344CB8AC3E}">
        <p14:creationId xmlns:p14="http://schemas.microsoft.com/office/powerpoint/2010/main" val="426682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6ABADBD-4B69-4AAF-B639-B2D3C9658AF0}" type="datetime1">
              <a:rPr lang="en-US" smtClean="0"/>
              <a:pPr/>
              <a:t>12/4/2024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19968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F2BD195-D07C-4D25-8561-C1BC703B20BF}" type="datetime1">
              <a:rPr lang="en-US" smtClean="0"/>
              <a:pPr/>
              <a:t>12/4/2024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368726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1" name="Title Text"/>
          <p:cNvSpPr txBox="1">
            <a:spLocks noGrp="1"/>
          </p:cNvSpPr>
          <p:nvPr>
            <p:ph type="title"/>
          </p:nvPr>
        </p:nvSpPr>
        <p:spPr>
          <a:prstGeom prst="rect">
            <a:avLst/>
          </a:prstGeom>
        </p:spPr>
        <p:txBody>
          <a:bodyPr/>
          <a:lstStyle/>
          <a:p>
            <a:r>
              <a:t>Title Text</a:t>
            </a:r>
          </a:p>
        </p:txBody>
      </p:sp>
      <p:sp>
        <p:nvSpPr>
          <p:cNvPr id="1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05976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b="0" i="0"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p>
            <a:fld id="{BF8EAF57-75C3-4B05-8DDE-F7E9AC4BB582}" type="datetime1">
              <a:rPr lang="en-US" smtClean="0"/>
              <a:t>12/4/2024</a:t>
            </a:fld>
            <a:endParaRPr lang="en-US"/>
          </a:p>
        </p:txBody>
      </p:sp>
    </p:spTree>
    <p:extLst>
      <p:ext uri="{BB962C8B-B14F-4D97-AF65-F5344CB8AC3E}">
        <p14:creationId xmlns:p14="http://schemas.microsoft.com/office/powerpoint/2010/main" val="147992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p>
            <a:fld id="{8BFFCBF1-D526-1C42-AB77-E1923E7DD4DE}" type="datetimeFigureOut">
              <a:rPr lang="en-US" smtClean="0"/>
              <a:t>12/4/2024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p>
            <a:fld id="{BEED455F-700D-BA4B-B3F6-B4E03929F5E0}" type="slidenum">
              <a:rPr lang="en-US" smtClean="0"/>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lstStyle>
            <a:lvl1pPr algn="ctr">
              <a:defRPr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b="0" i="0"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D5A1-6284-4663-8918-315DE707DAEE}" type="datetime1">
              <a:rPr lang="en-US" smtClean="0"/>
              <a:t>12/4/2024</a:t>
            </a:fld>
            <a:endParaRPr lang="en-US"/>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D455F-700D-BA4B-B3F6-B4E03929F5E0}" type="slidenum">
              <a:rPr lang="en-US" smtClean="0"/>
              <a:t>‹#›</a:t>
            </a:fld>
            <a:endParaRPr lang="en-US"/>
          </a:p>
        </p:txBody>
      </p:sp>
    </p:spTree>
    <p:extLst>
      <p:ext uri="{BB962C8B-B14F-4D97-AF65-F5344CB8AC3E}">
        <p14:creationId xmlns:p14="http://schemas.microsoft.com/office/powerpoint/2010/main" val="245693117"/>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4" r:id="rId8"/>
    <p:sldLayoutId id="2147484235" r:id="rId9"/>
    <p:sldLayoutId id="214748423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D9BC-B5B8-441F-B01C-DEF6A5370114}"/>
              </a:ext>
            </a:extLst>
          </p:cNvPr>
          <p:cNvSpPr>
            <a:spLocks noGrp="1"/>
          </p:cNvSpPr>
          <p:nvPr>
            <p:ph type="ctrTitle"/>
          </p:nvPr>
        </p:nvSpPr>
        <p:spPr>
          <a:xfrm>
            <a:off x="769088" y="3968347"/>
            <a:ext cx="10653823" cy="1854986"/>
          </a:xfrm>
        </p:spPr>
        <p:txBody>
          <a:bodyPr>
            <a:normAutofit/>
          </a:bodyPr>
          <a:lstStyle/>
          <a:p>
            <a:r>
              <a:rPr lang="en-US" dirty="0"/>
              <a:t>SCSEP Performance Outcome:</a:t>
            </a:r>
            <a:br>
              <a:rPr lang="en-US" dirty="0"/>
            </a:br>
            <a:r>
              <a:rPr lang="en-US" sz="4000" dirty="0"/>
              <a:t>Most-in-Need (MIN)</a:t>
            </a:r>
          </a:p>
        </p:txBody>
      </p:sp>
      <p:sp>
        <p:nvSpPr>
          <p:cNvPr id="3" name="Subtitle 2">
            <a:extLst>
              <a:ext uri="{FF2B5EF4-FFF2-40B4-BE49-F238E27FC236}">
                <a16:creationId xmlns:a16="http://schemas.microsoft.com/office/drawing/2014/main" id="{4166DB95-C514-4D69-8520-A3AEC6405A6B}"/>
              </a:ext>
            </a:extLst>
          </p:cNvPr>
          <p:cNvSpPr>
            <a:spLocks noGrp="1"/>
          </p:cNvSpPr>
          <p:nvPr>
            <p:ph type="subTitle" idx="1"/>
          </p:nvPr>
        </p:nvSpPr>
        <p:spPr>
          <a:xfrm>
            <a:off x="1524000" y="4376737"/>
            <a:ext cx="9144000" cy="1854985"/>
          </a:xfrm>
        </p:spPr>
        <p:txBody>
          <a:bodyPr>
            <a:normAutofit/>
          </a:bodyPr>
          <a:lstStyle/>
          <a:p>
            <a:endParaRPr lang="en-US" dirty="0"/>
          </a:p>
          <a:p>
            <a:endParaRPr lang="en-US" dirty="0"/>
          </a:p>
        </p:txBody>
      </p:sp>
    </p:spTree>
    <p:extLst>
      <p:ext uri="{BB962C8B-B14F-4D97-AF65-F5344CB8AC3E}">
        <p14:creationId xmlns:p14="http://schemas.microsoft.com/office/powerpoint/2010/main" val="115880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02B5E-2F2D-4A5C-AA9D-7134790DB261}"/>
              </a:ext>
            </a:extLst>
          </p:cNvPr>
          <p:cNvSpPr>
            <a:spLocks noGrp="1"/>
          </p:cNvSpPr>
          <p:nvPr>
            <p:ph type="title"/>
          </p:nvPr>
        </p:nvSpPr>
        <p:spPr/>
        <p:txBody>
          <a:bodyPr>
            <a:noAutofit/>
          </a:bodyPr>
          <a:lstStyle/>
          <a:p>
            <a:pPr algn="ctr"/>
            <a:r>
              <a:rPr lang="en-US" sz="3200" dirty="0"/>
              <a:t>PY2023 Workforce Grant Agreement Goals</a:t>
            </a:r>
          </a:p>
        </p:txBody>
      </p:sp>
      <p:sp>
        <p:nvSpPr>
          <p:cNvPr id="4" name="Content Placeholder 3">
            <a:extLst>
              <a:ext uri="{FF2B5EF4-FFF2-40B4-BE49-F238E27FC236}">
                <a16:creationId xmlns:a16="http://schemas.microsoft.com/office/drawing/2014/main" id="{AE8AE956-DAF9-4A16-BF2D-98D6D0C29D09}"/>
              </a:ext>
            </a:extLst>
          </p:cNvPr>
          <p:cNvSpPr>
            <a:spLocks noGrp="1"/>
          </p:cNvSpPr>
          <p:nvPr>
            <p:ph idx="1"/>
          </p:nvPr>
        </p:nvSpPr>
        <p:spPr>
          <a:xfrm>
            <a:off x="835347" y="1519898"/>
            <a:ext cx="10816325" cy="5167312"/>
          </a:xfrm>
        </p:spPr>
        <p:txBody>
          <a:bodyPr>
            <a:normAutofit/>
          </a:bodyPr>
          <a:lstStyle/>
          <a:p>
            <a:pPr>
              <a:spcBef>
                <a:spcPts val="0"/>
              </a:spcBef>
              <a:spcAft>
                <a:spcPts val="600"/>
              </a:spcAft>
              <a:buFont typeface="Wingdings" panose="05000000000000000000" pitchFamily="2" charset="2"/>
              <a:buChar char="§"/>
            </a:pPr>
            <a:r>
              <a:rPr lang="en-US" sz="3600"/>
              <a:t>Service Level: 140% of modified authorized slots</a:t>
            </a:r>
          </a:p>
          <a:p>
            <a:pPr>
              <a:spcBef>
                <a:spcPts val="0"/>
              </a:spcBef>
              <a:spcAft>
                <a:spcPts val="600"/>
              </a:spcAft>
              <a:buFont typeface="Wingdings" panose="05000000000000000000" pitchFamily="2" charset="2"/>
              <a:buChar char="§"/>
            </a:pPr>
            <a:r>
              <a:rPr lang="en-US" sz="3600"/>
              <a:t>Most-in-Need: 3.00 </a:t>
            </a:r>
          </a:p>
          <a:p>
            <a:pPr>
              <a:spcBef>
                <a:spcPts val="0"/>
              </a:spcBef>
              <a:spcAft>
                <a:spcPts val="600"/>
              </a:spcAft>
              <a:buFont typeface="Wingdings" panose="05000000000000000000" pitchFamily="2" charset="2"/>
              <a:buChar char="§"/>
            </a:pPr>
            <a:r>
              <a:rPr lang="en-US" sz="3600"/>
              <a:t>Community Service Hours: 80.2%</a:t>
            </a:r>
          </a:p>
          <a:p>
            <a:pPr>
              <a:spcBef>
                <a:spcPts val="0"/>
              </a:spcBef>
              <a:spcAft>
                <a:spcPts val="600"/>
              </a:spcAft>
            </a:pPr>
            <a:endParaRPr lang="en-US" sz="3200"/>
          </a:p>
          <a:p>
            <a:endParaRPr lang="en-US" sz="2400"/>
          </a:p>
        </p:txBody>
      </p:sp>
    </p:spTree>
    <p:extLst>
      <p:ext uri="{BB962C8B-B14F-4D97-AF65-F5344CB8AC3E}">
        <p14:creationId xmlns:p14="http://schemas.microsoft.com/office/powerpoint/2010/main" val="245418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DC53F-AF5A-1277-3E6F-B6FA8F0D4282}"/>
              </a:ext>
            </a:extLst>
          </p:cNvPr>
          <p:cNvSpPr>
            <a:spLocks noGrp="1"/>
          </p:cNvSpPr>
          <p:nvPr>
            <p:ph type="title"/>
          </p:nvPr>
        </p:nvSpPr>
        <p:spPr>
          <a:xfrm>
            <a:off x="835348" y="508091"/>
            <a:ext cx="10515600" cy="958850"/>
          </a:xfrm>
        </p:spPr>
        <p:txBody>
          <a:bodyPr anchor="ctr">
            <a:normAutofit/>
          </a:bodyPr>
          <a:lstStyle/>
          <a:p>
            <a:r>
              <a:rPr lang="en-US"/>
              <a:t>Most In Need (MIN)  Characteristics</a:t>
            </a:r>
          </a:p>
        </p:txBody>
      </p:sp>
      <p:pic>
        <p:nvPicPr>
          <p:cNvPr id="7" name="Picture 4" descr="A calculus formula">
            <a:extLst>
              <a:ext uri="{FF2B5EF4-FFF2-40B4-BE49-F238E27FC236}">
                <a16:creationId xmlns:a16="http://schemas.microsoft.com/office/drawing/2014/main" id="{99230C95-DFD3-C209-061E-1FC0BC173C02}"/>
              </a:ext>
            </a:extLst>
          </p:cNvPr>
          <p:cNvPicPr>
            <a:picLocks noChangeAspect="1"/>
          </p:cNvPicPr>
          <p:nvPr/>
        </p:nvPicPr>
        <p:blipFill rotWithShape="1">
          <a:blip r:embed="rId2"/>
          <a:srcRect t="16479" r="8" b="21487"/>
          <a:stretch/>
        </p:blipFill>
        <p:spPr>
          <a:xfrm>
            <a:off x="838200" y="1825625"/>
            <a:ext cx="10515600" cy="4351338"/>
          </a:xfrm>
          <a:prstGeom prst="rect">
            <a:avLst/>
          </a:prstGeom>
          <a:noFill/>
        </p:spPr>
      </p:pic>
      <p:sp>
        <p:nvSpPr>
          <p:cNvPr id="2" name="Slide Number Placeholder 1">
            <a:extLst>
              <a:ext uri="{FF2B5EF4-FFF2-40B4-BE49-F238E27FC236}">
                <a16:creationId xmlns:a16="http://schemas.microsoft.com/office/drawing/2014/main" id="{EFD926D2-1F11-2AA2-149E-780983F49857}"/>
              </a:ext>
            </a:extLst>
          </p:cNvPr>
          <p:cNvSpPr>
            <a:spLocks noGrp="1"/>
          </p:cNvSpPr>
          <p:nvPr>
            <p:ph type="sldNum" sz="quarter" idx="12"/>
          </p:nvPr>
        </p:nvSpPr>
        <p:spPr>
          <a:xfrm>
            <a:off x="8610600" y="6355557"/>
            <a:ext cx="2743200" cy="365125"/>
          </a:xfrm>
        </p:spPr>
        <p:txBody>
          <a:bodyPr anchor="ctr">
            <a:normAutofit/>
          </a:bodyPr>
          <a:lstStyle/>
          <a:p>
            <a:pPr>
              <a:spcAft>
                <a:spcPts val="600"/>
              </a:spcAft>
            </a:pPr>
            <a:fld id="{7E6301CB-089A-4061-8BBB-88783F2240A8}" type="slidenum">
              <a:rPr lang="en-US" smtClean="0"/>
              <a:pPr>
                <a:spcAft>
                  <a:spcPts val="600"/>
                </a:spcAft>
              </a:pPr>
              <a:t>2</a:t>
            </a:fld>
            <a:endParaRPr lang="en-US"/>
          </a:p>
        </p:txBody>
      </p:sp>
    </p:spTree>
    <p:extLst>
      <p:ext uri="{BB962C8B-B14F-4D97-AF65-F5344CB8AC3E}">
        <p14:creationId xmlns:p14="http://schemas.microsoft.com/office/powerpoint/2010/main" val="256867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434A52-050F-BDDE-D56D-39FE7010880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EED455F-700D-BA4B-B3F6-B4E03929F5E0}" type="slidenum">
              <a:rPr lang="en-US" smtClean="0"/>
              <a:pPr>
                <a:spcAft>
                  <a:spcPts val="600"/>
                </a:spcAft>
              </a:pPr>
              <a:t>3</a:t>
            </a:fld>
            <a:endParaRPr lang="en-US"/>
          </a:p>
        </p:txBody>
      </p:sp>
      <p:sp>
        <p:nvSpPr>
          <p:cNvPr id="2" name="Title 1">
            <a:extLst>
              <a:ext uri="{FF2B5EF4-FFF2-40B4-BE49-F238E27FC236}">
                <a16:creationId xmlns:a16="http://schemas.microsoft.com/office/drawing/2014/main" id="{C99B61E4-0B37-A115-B67C-F22B107D8653}"/>
              </a:ext>
            </a:extLst>
          </p:cNvPr>
          <p:cNvSpPr>
            <a:spLocks noGrp="1"/>
          </p:cNvSpPr>
          <p:nvPr>
            <p:ph type="title"/>
          </p:nvPr>
        </p:nvSpPr>
        <p:spPr>
          <a:xfrm>
            <a:off x="440266" y="1968263"/>
            <a:ext cx="2665791" cy="1209615"/>
          </a:xfrm>
        </p:spPr>
        <p:txBody>
          <a:bodyPr anchor="ctr">
            <a:normAutofit/>
          </a:bodyPr>
          <a:lstStyle/>
          <a:p>
            <a:r>
              <a:rPr lang="en-US" sz="2300"/>
              <a:t>What are Most In Need Characteristics?</a:t>
            </a:r>
          </a:p>
        </p:txBody>
      </p:sp>
      <p:sp>
        <p:nvSpPr>
          <p:cNvPr id="3" name="Content Placeholder 2">
            <a:extLst>
              <a:ext uri="{FF2B5EF4-FFF2-40B4-BE49-F238E27FC236}">
                <a16:creationId xmlns:a16="http://schemas.microsoft.com/office/drawing/2014/main" id="{82D18E5E-589E-C814-5237-FD718C277069}"/>
              </a:ext>
            </a:extLst>
          </p:cNvPr>
          <p:cNvSpPr>
            <a:spLocks noGrp="1"/>
          </p:cNvSpPr>
          <p:nvPr>
            <p:ph sz="quarter" idx="13"/>
          </p:nvPr>
        </p:nvSpPr>
        <p:spPr>
          <a:xfrm>
            <a:off x="4038600" y="822325"/>
            <a:ext cx="7877175" cy="5181600"/>
          </a:xfrm>
        </p:spPr>
        <p:txBody>
          <a:bodyPr vert="horz" lIns="91440" tIns="45720" rIns="91440" bIns="45720" rtlCol="0" anchor="t">
            <a:normAutofit/>
          </a:bodyPr>
          <a:lstStyle/>
          <a:p>
            <a:pPr marL="0" indent="0">
              <a:buNone/>
            </a:pPr>
            <a:r>
              <a:rPr lang="en-US">
                <a:latin typeface="Arial"/>
                <a:cs typeface="Arial"/>
              </a:rPr>
              <a:t> Most-In-Need (MIN) are characteristics that determine which older adults in the SCSEP program are most in need of the benefits SCSEP offers based on their individual life situation. Your program is required to meet 100% of the MIN goal each program year. Please refer to your Sponsor Agreement for your individual program's annual goals. </a:t>
            </a:r>
          </a:p>
        </p:txBody>
      </p:sp>
    </p:spTree>
    <p:extLst>
      <p:ext uri="{BB962C8B-B14F-4D97-AF65-F5344CB8AC3E}">
        <p14:creationId xmlns:p14="http://schemas.microsoft.com/office/powerpoint/2010/main" val="139081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a:ea typeface="+mj-lt"/>
                <a:cs typeface="+mj-lt"/>
              </a:rPr>
            </a:br>
            <a:r>
              <a:rPr lang="en-US" sz="4900"/>
              <a:t>Service to Most-in-Need (MIN)</a:t>
            </a:r>
            <a:br>
              <a:rPr lang="en-US" sz="4900">
                <a:latin typeface="Garamond"/>
              </a:rPr>
            </a:br>
            <a:endParaRPr lang="en-US" sz="4900">
              <a:latin typeface="Garamond"/>
            </a:endParaRPr>
          </a:p>
        </p:txBody>
      </p:sp>
      <p:sp>
        <p:nvSpPr>
          <p:cNvPr id="3" name="Rectangle 2"/>
          <p:cNvSpPr/>
          <p:nvPr/>
        </p:nvSpPr>
        <p:spPr>
          <a:xfrm>
            <a:off x="2514600" y="1388508"/>
            <a:ext cx="7720263" cy="5078313"/>
          </a:xfrm>
          <a:prstGeom prst="rect">
            <a:avLst/>
          </a:prstGeom>
        </p:spPr>
        <p:txBody>
          <a:bodyPr wrap="square" anchor="t">
            <a:spAutoFit/>
          </a:bodyPr>
          <a:lstStyle/>
          <a:p>
            <a:endParaRPr lang="en-US" sz="1200">
              <a:solidFill>
                <a:srgbClr val="000514"/>
              </a:solidFill>
              <a:latin typeface="Calibri" panose="020F0502020204030204" pitchFamily="34" charset="0"/>
              <a:cs typeface="Calibri"/>
            </a:endParaRPr>
          </a:p>
          <a:p>
            <a:r>
              <a:rPr lang="en-US" sz="3600" b="1">
                <a:latin typeface="Calibri" panose="020F0502020204030204" pitchFamily="34" charset="0"/>
              </a:rPr>
              <a:t>The Formula:</a:t>
            </a:r>
          </a:p>
          <a:p>
            <a:endParaRPr lang="en-US" sz="2000" b="1">
              <a:solidFill>
                <a:srgbClr val="FF0000"/>
              </a:solidFill>
              <a:latin typeface="Calibri" panose="020F0502020204030204" pitchFamily="34" charset="0"/>
            </a:endParaRPr>
          </a:p>
          <a:p>
            <a:r>
              <a:rPr lang="en-US" sz="3200" b="1">
                <a:latin typeface="Calibri" panose="020F0502020204030204" pitchFamily="34" charset="0"/>
              </a:rPr>
              <a:t>The MIN goal  is not a </a:t>
            </a:r>
            <a:r>
              <a:rPr lang="en-US" sz="3200" b="1" i="1">
                <a:latin typeface="Calibri" panose="020F0502020204030204" pitchFamily="34" charset="0"/>
              </a:rPr>
              <a:t>percent</a:t>
            </a:r>
            <a:r>
              <a:rPr lang="en-US" sz="3200" b="1">
                <a:latin typeface="Calibri" panose="020F0502020204030204" pitchFamily="34" charset="0"/>
              </a:rPr>
              <a:t>, but an </a:t>
            </a:r>
            <a:r>
              <a:rPr lang="en-US" sz="3200" b="1" i="1">
                <a:latin typeface="Calibri" panose="020F0502020204030204" pitchFamily="34" charset="0"/>
              </a:rPr>
              <a:t>average</a:t>
            </a:r>
            <a:r>
              <a:rPr lang="en-US" sz="3200" b="1">
                <a:latin typeface="Calibri" panose="020F0502020204030204" pitchFamily="34" charset="0"/>
              </a:rPr>
              <a:t>. To calculate:</a:t>
            </a:r>
          </a:p>
          <a:p>
            <a:endParaRPr lang="en-US" sz="3200" b="1">
              <a:latin typeface="Calibri" panose="020F0502020204030204" pitchFamily="34" charset="0"/>
            </a:endParaRPr>
          </a:p>
          <a:p>
            <a:pPr marL="971550" lvl="1" indent="-514350">
              <a:buFont typeface="+mj-lt"/>
              <a:buAutoNum type="arabicPeriod"/>
            </a:pPr>
            <a:r>
              <a:rPr lang="en-US" sz="3200">
                <a:solidFill>
                  <a:srgbClr val="000514"/>
                </a:solidFill>
                <a:latin typeface="Calibri" panose="020F0502020204030204" pitchFamily="34" charset="0"/>
              </a:rPr>
              <a:t>Total </a:t>
            </a:r>
            <a:r>
              <a:rPr lang="en-US" sz="3200" i="1">
                <a:solidFill>
                  <a:srgbClr val="000514"/>
                </a:solidFill>
                <a:latin typeface="Calibri" panose="020F0502020204030204" pitchFamily="34" charset="0"/>
              </a:rPr>
              <a:t>all</a:t>
            </a:r>
            <a:r>
              <a:rPr lang="en-US" sz="3200">
                <a:solidFill>
                  <a:srgbClr val="000514"/>
                </a:solidFill>
                <a:latin typeface="Calibri" panose="020F0502020204030204" pitchFamily="34" charset="0"/>
              </a:rPr>
              <a:t> Most-in Need characteristics of </a:t>
            </a:r>
            <a:r>
              <a:rPr lang="en-US" sz="3200" i="1">
                <a:solidFill>
                  <a:srgbClr val="000514"/>
                </a:solidFill>
                <a:latin typeface="Calibri" panose="020F0502020204030204" pitchFamily="34" charset="0"/>
              </a:rPr>
              <a:t>all</a:t>
            </a:r>
            <a:r>
              <a:rPr lang="en-US" sz="3200">
                <a:solidFill>
                  <a:srgbClr val="000514"/>
                </a:solidFill>
                <a:latin typeface="Calibri" panose="020F0502020204030204" pitchFamily="34" charset="0"/>
              </a:rPr>
              <a:t> job seekers served.</a:t>
            </a:r>
          </a:p>
          <a:p>
            <a:pPr marL="971550" lvl="1" indent="-514350">
              <a:buFont typeface="+mj-lt"/>
              <a:buAutoNum type="arabicPeriod"/>
            </a:pPr>
            <a:endParaRPr lang="en-US" sz="3200">
              <a:solidFill>
                <a:srgbClr val="000514"/>
              </a:solidFill>
              <a:latin typeface="Calibri" panose="020F0502020204030204" pitchFamily="34" charset="0"/>
            </a:endParaRPr>
          </a:p>
          <a:p>
            <a:pPr marL="971550" lvl="1" indent="-514350">
              <a:buFont typeface="+mj-lt"/>
              <a:buAutoNum type="arabicPeriod"/>
            </a:pPr>
            <a:r>
              <a:rPr lang="en-US" sz="3200">
                <a:solidFill>
                  <a:srgbClr val="000514"/>
                </a:solidFill>
                <a:latin typeface="Calibri" panose="020F0502020204030204" pitchFamily="34" charset="0"/>
              </a:rPr>
              <a:t>Divide </a:t>
            </a:r>
            <a:r>
              <a:rPr lang="en-US" sz="3200" i="1">
                <a:solidFill>
                  <a:srgbClr val="000514"/>
                </a:solidFill>
                <a:latin typeface="Calibri" panose="020F0502020204030204" pitchFamily="34" charset="0"/>
              </a:rPr>
              <a:t>total</a:t>
            </a:r>
            <a:r>
              <a:rPr lang="en-US" sz="3200">
                <a:solidFill>
                  <a:srgbClr val="000514"/>
                </a:solidFill>
                <a:latin typeface="Calibri" panose="020F0502020204030204" pitchFamily="34" charset="0"/>
              </a:rPr>
              <a:t> MIN characteristics by </a:t>
            </a:r>
            <a:r>
              <a:rPr lang="en-US" sz="3200" i="1">
                <a:solidFill>
                  <a:srgbClr val="000514"/>
                </a:solidFill>
                <a:latin typeface="Calibri" panose="020F0502020204030204" pitchFamily="34" charset="0"/>
              </a:rPr>
              <a:t>total</a:t>
            </a:r>
            <a:r>
              <a:rPr lang="en-US" sz="3200">
                <a:solidFill>
                  <a:srgbClr val="000514"/>
                </a:solidFill>
                <a:latin typeface="Calibri" panose="020F0502020204030204" pitchFamily="34" charset="0"/>
              </a:rPr>
              <a:t> number of job seekers.</a:t>
            </a:r>
          </a:p>
        </p:txBody>
      </p:sp>
    </p:spTree>
    <p:extLst>
      <p:ext uri="{BB962C8B-B14F-4D97-AF65-F5344CB8AC3E}">
        <p14:creationId xmlns:p14="http://schemas.microsoft.com/office/powerpoint/2010/main" val="147131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a:ea typeface="+mj-lt"/>
                <a:cs typeface="+mj-lt"/>
              </a:rPr>
            </a:br>
            <a:r>
              <a:rPr lang="en-US"/>
              <a:t>An Example of the MIN Formula</a:t>
            </a:r>
            <a:br>
              <a:rPr lang="en-US" sz="3200">
                <a:latin typeface="Garamond"/>
              </a:rPr>
            </a:br>
            <a:endParaRPr lang="en-US" sz="3600">
              <a:latin typeface="Garamond"/>
            </a:endParaRPr>
          </a:p>
        </p:txBody>
      </p:sp>
      <p:sp>
        <p:nvSpPr>
          <p:cNvPr id="3" name="Rectangle 2"/>
          <p:cNvSpPr/>
          <p:nvPr/>
        </p:nvSpPr>
        <p:spPr>
          <a:xfrm>
            <a:off x="1170432" y="1333090"/>
            <a:ext cx="9765791" cy="6647974"/>
          </a:xfrm>
          <a:prstGeom prst="rect">
            <a:avLst/>
          </a:prstGeom>
        </p:spPr>
        <p:txBody>
          <a:bodyPr wrap="square" anchor="t">
            <a:spAutoFit/>
          </a:bodyPr>
          <a:lstStyle/>
          <a:p>
            <a:endParaRPr lang="en-US" sz="1400" b="1">
              <a:solidFill>
                <a:srgbClr val="FF0000"/>
              </a:solidFill>
              <a:latin typeface="Calibri" panose="020F0502020204030204" pitchFamily="34" charset="0"/>
            </a:endParaRPr>
          </a:p>
          <a:p>
            <a:pPr marL="914400" lvl="1" indent="-457200">
              <a:buFont typeface="Wingdings" panose="05000000000000000000" pitchFamily="2" charset="2"/>
              <a:buChar char="q"/>
            </a:pPr>
            <a:r>
              <a:rPr lang="en-US" sz="2800">
                <a:latin typeface="Calibri" panose="020F0502020204030204" pitchFamily="34" charset="0"/>
              </a:rPr>
              <a:t>You have counted the MIN characteristics for each of your job seekers, for a total of 510 MIN.</a:t>
            </a:r>
          </a:p>
          <a:p>
            <a:pPr marL="914400" lvl="1" indent="-457200">
              <a:buFont typeface="Wingdings" panose="05000000000000000000" pitchFamily="2" charset="2"/>
              <a:buChar char="q"/>
            </a:pPr>
            <a:endParaRPr lang="en-US" sz="2800">
              <a:latin typeface="Calibri" panose="020F0502020204030204" pitchFamily="34" charset="0"/>
            </a:endParaRPr>
          </a:p>
          <a:p>
            <a:pPr marL="914400" lvl="1" indent="-457200">
              <a:buFont typeface="Wingdings" panose="05000000000000000000" pitchFamily="2" charset="2"/>
              <a:buChar char="q"/>
            </a:pPr>
            <a:r>
              <a:rPr lang="en-US" sz="2800">
                <a:latin typeface="Calibri" panose="020F0502020204030204" pitchFamily="34" charset="0"/>
              </a:rPr>
              <a:t>You have served 170 job seekers  total.</a:t>
            </a:r>
          </a:p>
          <a:p>
            <a:pPr marL="914400" lvl="1" indent="-457200">
              <a:buFont typeface="Wingdings" panose="05000000000000000000" pitchFamily="2" charset="2"/>
              <a:buChar char="q"/>
            </a:pPr>
            <a:endParaRPr lang="en-US" sz="2800">
              <a:latin typeface="Calibri" panose="020F0502020204030204" pitchFamily="34" charset="0"/>
            </a:endParaRPr>
          </a:p>
          <a:p>
            <a:pPr marL="914400" lvl="1" indent="-457200">
              <a:buFont typeface="Wingdings" panose="05000000000000000000" pitchFamily="2" charset="2"/>
              <a:buChar char="q"/>
            </a:pPr>
            <a:r>
              <a:rPr lang="en-US" sz="2800">
                <a:latin typeface="Calibri" panose="020F0502020204030204" pitchFamily="34" charset="0"/>
              </a:rPr>
              <a:t>510/170 = 3</a:t>
            </a:r>
          </a:p>
          <a:p>
            <a:pPr lvl="1"/>
            <a:endParaRPr lang="en-US" sz="2800">
              <a:latin typeface="Calibri" panose="020F0502020204030204" pitchFamily="34" charset="0"/>
            </a:endParaRPr>
          </a:p>
          <a:p>
            <a:pPr marL="914400" lvl="1" indent="-457200">
              <a:buFont typeface="Wingdings" panose="05000000000000000000" pitchFamily="2" charset="2"/>
              <a:buChar char="q"/>
            </a:pPr>
            <a:r>
              <a:rPr lang="en-US" sz="2800">
                <a:latin typeface="Calibri" panose="020F0502020204030204" pitchFamily="34" charset="0"/>
              </a:rPr>
              <a:t>PY2023 Goal: 3.00</a:t>
            </a:r>
          </a:p>
          <a:p>
            <a:pPr marL="914400" lvl="1" indent="-457200">
              <a:buFont typeface="Wingdings" panose="05000000000000000000" pitchFamily="2" charset="2"/>
              <a:buChar char="q"/>
            </a:pPr>
            <a:endParaRPr lang="en-US" sz="2800">
              <a:latin typeface="Calibri" panose="020F0502020204030204" pitchFamily="34" charset="0"/>
            </a:endParaRPr>
          </a:p>
          <a:p>
            <a:pPr lvl="1" algn="ctr"/>
            <a:r>
              <a:rPr lang="en-US" sz="3600" b="1" i="1">
                <a:solidFill>
                  <a:srgbClr val="FF0000"/>
                </a:solidFill>
                <a:latin typeface="Calibri" panose="020F0502020204030204" pitchFamily="34" charset="0"/>
              </a:rPr>
              <a:t>Congratulations, you are meeting  the goal!</a:t>
            </a:r>
          </a:p>
          <a:p>
            <a:pPr marL="914400" lvl="1" indent="-457200">
              <a:buFont typeface="Wingdings" panose="05000000000000000000" pitchFamily="2" charset="2"/>
              <a:buChar char="q"/>
            </a:pPr>
            <a:endParaRPr lang="en-US" sz="2800">
              <a:latin typeface="Calibri" panose="020F0502020204030204" pitchFamily="34" charset="0"/>
            </a:endParaRPr>
          </a:p>
          <a:p>
            <a:pPr algn="r"/>
            <a:br>
              <a:rPr lang="en-US" sz="3200">
                <a:latin typeface="Calibri" panose="020F0502020204030204" pitchFamily="34" charset="0"/>
              </a:rPr>
            </a:br>
            <a:endParaRPr lang="en-US" sz="3200">
              <a:latin typeface="Calibri" panose="020F0502020204030204" pitchFamily="34" charset="0"/>
            </a:endParaRPr>
          </a:p>
          <a:p>
            <a:endParaRPr lang="en-US" sz="3200" b="1">
              <a:latin typeface="Calibri" panose="020F0502020204030204" pitchFamily="34" charset="0"/>
            </a:endParaRPr>
          </a:p>
        </p:txBody>
      </p:sp>
    </p:spTree>
    <p:extLst>
      <p:ext uri="{BB962C8B-B14F-4D97-AF65-F5344CB8AC3E}">
        <p14:creationId xmlns:p14="http://schemas.microsoft.com/office/powerpoint/2010/main" val="231573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508091"/>
            <a:ext cx="11464119" cy="958850"/>
          </a:xfrm>
        </p:spPr>
        <p:txBody>
          <a:bodyPr>
            <a:normAutofit fontScale="90000"/>
          </a:bodyPr>
          <a:lstStyle/>
          <a:p>
            <a:pPr algn="ctr"/>
            <a:br>
              <a:rPr lang="en-US">
                <a:ea typeface="+mj-lt"/>
                <a:cs typeface="+mj-lt"/>
              </a:rPr>
            </a:br>
            <a:r>
              <a:rPr lang="en-US">
                <a:ea typeface="+mj-lt"/>
                <a:cs typeface="+mj-lt"/>
              </a:rPr>
              <a:t>MIN Characteristics that are Captured at Enrollment Only</a:t>
            </a:r>
            <a:br>
              <a:rPr lang="en-US" sz="3200">
                <a:latin typeface="Garamond"/>
              </a:rPr>
            </a:br>
            <a:endParaRPr lang="en-US" sz="3600">
              <a:latin typeface="Garamond"/>
            </a:endParaRPr>
          </a:p>
        </p:txBody>
      </p:sp>
      <p:sp>
        <p:nvSpPr>
          <p:cNvPr id="3" name="Rectangle 2"/>
          <p:cNvSpPr/>
          <p:nvPr/>
        </p:nvSpPr>
        <p:spPr>
          <a:xfrm>
            <a:off x="174172" y="1466941"/>
            <a:ext cx="10060692" cy="8463855"/>
          </a:xfrm>
          <a:prstGeom prst="rect">
            <a:avLst/>
          </a:prstGeom>
        </p:spPr>
        <p:txBody>
          <a:bodyPr wrap="square" anchor="t">
            <a:spAutoFit/>
          </a:bodyPr>
          <a:lstStyle/>
          <a:p>
            <a:pPr marL="914400" lvl="1" indent="-457200">
              <a:buFont typeface="Wingdings" panose="05000000000000000000" pitchFamily="2" charset="2"/>
              <a:buChar char="q"/>
            </a:pPr>
            <a:r>
              <a:rPr lang="en-US" sz="2800" dirty="0">
                <a:latin typeface="Calibri" panose="020F0502020204030204" pitchFamily="34" charset="0"/>
              </a:rPr>
              <a:t>Veteran or qualified spouse of veteran</a:t>
            </a:r>
          </a:p>
          <a:p>
            <a:pPr lvl="1"/>
            <a:endParaRPr lang="en-US" sz="2800" dirty="0">
              <a:latin typeface="Calibri" panose="020F0502020204030204" pitchFamily="34" charset="0"/>
            </a:endParaRPr>
          </a:p>
          <a:p>
            <a:pPr marL="914400" lvl="1" indent="-457200">
              <a:buFont typeface="Wingdings" panose="05000000000000000000" pitchFamily="2" charset="2"/>
              <a:buChar char="q"/>
            </a:pPr>
            <a:r>
              <a:rPr lang="en-US" sz="2800" dirty="0">
                <a:latin typeface="Calibri" panose="020F0502020204030204" pitchFamily="34" charset="0"/>
              </a:rPr>
              <a:t>Disability</a:t>
            </a:r>
          </a:p>
          <a:p>
            <a:pPr lvl="1"/>
            <a:endParaRPr lang="en-US" sz="2800" dirty="0">
              <a:latin typeface="Calibri" panose="020F0502020204030204" pitchFamily="34" charset="0"/>
            </a:endParaRPr>
          </a:p>
          <a:p>
            <a:pPr marL="914400" lvl="1" indent="-457200">
              <a:buFont typeface="Wingdings" panose="05000000000000000000" pitchFamily="2" charset="2"/>
              <a:buChar char="q"/>
            </a:pPr>
            <a:r>
              <a:rPr lang="en-US" sz="2800" dirty="0">
                <a:latin typeface="Calibri" panose="020F0502020204030204" pitchFamily="34" charset="0"/>
              </a:rPr>
              <a:t>Live in an area designated by DOL as “rural”</a:t>
            </a:r>
          </a:p>
          <a:p>
            <a:pPr lvl="1"/>
            <a:endParaRPr lang="en-US" sz="2800" dirty="0">
              <a:latin typeface="Calibri" panose="020F0502020204030204" pitchFamily="34" charset="0"/>
            </a:endParaRPr>
          </a:p>
          <a:p>
            <a:pPr marL="914400" lvl="1" indent="-457200">
              <a:buFont typeface="Wingdings" panose="05000000000000000000" pitchFamily="2" charset="2"/>
              <a:buChar char="q"/>
            </a:pPr>
            <a:r>
              <a:rPr lang="en-US" sz="2800" dirty="0">
                <a:latin typeface="Calibri" panose="020F0502020204030204" pitchFamily="34" charset="0"/>
              </a:rPr>
              <a:t>Low employment prospects </a:t>
            </a: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r>
              <a:rPr lang="en-US" sz="2800" dirty="0">
                <a:latin typeface="Calibri" panose="020F0502020204030204" pitchFamily="34" charset="0"/>
              </a:rPr>
              <a:t>Failed to find employment through the AJC delivery system</a:t>
            </a:r>
          </a:p>
          <a:p>
            <a:pPr lvl="1"/>
            <a:endParaRPr lang="en-US" sz="2800" dirty="0">
              <a:latin typeface="Calibri" panose="020F0502020204030204" pitchFamily="34" charset="0"/>
            </a:endParaRPr>
          </a:p>
          <a:p>
            <a:pPr marL="914400" lvl="1" indent="-457200">
              <a:buFont typeface="Wingdings" panose="05000000000000000000" pitchFamily="2" charset="2"/>
              <a:buChar char="q"/>
            </a:pPr>
            <a:r>
              <a:rPr lang="en-US" sz="2800" dirty="0">
                <a:latin typeface="Calibri" panose="020F0502020204030204" pitchFamily="34" charset="0"/>
              </a:rPr>
              <a:t>Homeless or at risk of homelessness</a:t>
            </a:r>
          </a:p>
          <a:p>
            <a:pPr lvl="1"/>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algn="r"/>
            <a:br>
              <a:rPr lang="en-US" sz="3200" dirty="0">
                <a:latin typeface="Calibri" panose="020F0502020204030204" pitchFamily="34" charset="0"/>
              </a:rPr>
            </a:br>
            <a:endParaRPr lang="en-US" sz="3200" dirty="0">
              <a:latin typeface="Calibri" panose="020F0502020204030204" pitchFamily="34" charset="0"/>
            </a:endParaRPr>
          </a:p>
          <a:p>
            <a:endParaRPr lang="en-US" sz="3200" b="1" dirty="0">
              <a:latin typeface="Calibri" panose="020F0502020204030204" pitchFamily="34" charset="0"/>
            </a:endParaRPr>
          </a:p>
        </p:txBody>
      </p:sp>
    </p:spTree>
    <p:extLst>
      <p:ext uri="{BB962C8B-B14F-4D97-AF65-F5344CB8AC3E}">
        <p14:creationId xmlns:p14="http://schemas.microsoft.com/office/powerpoint/2010/main" val="344788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a:ea typeface="+mj-lt"/>
                <a:cs typeface="+mj-lt"/>
              </a:rPr>
            </a:br>
            <a:r>
              <a:rPr lang="en-US">
                <a:ea typeface="+mj-lt"/>
                <a:cs typeface="+mj-lt"/>
              </a:rPr>
              <a:t>MINs that Can Be Captured at Enrollment or Later </a:t>
            </a:r>
            <a:br>
              <a:rPr lang="en-US">
                <a:ea typeface="+mj-lt"/>
                <a:cs typeface="+mj-lt"/>
              </a:rPr>
            </a:br>
            <a:r>
              <a:rPr lang="en-US">
                <a:ea typeface="+mj-lt"/>
                <a:cs typeface="+mj-lt"/>
              </a:rPr>
              <a:t>and Must be Updated Annually </a:t>
            </a:r>
            <a:br>
              <a:rPr lang="en-US" sz="3200">
                <a:latin typeface="Garamond"/>
              </a:rPr>
            </a:br>
            <a:endParaRPr lang="en-US" sz="3600">
              <a:latin typeface="Garamond"/>
            </a:endParaRPr>
          </a:p>
        </p:txBody>
      </p:sp>
      <p:sp>
        <p:nvSpPr>
          <p:cNvPr id="3" name="Rectangle 2"/>
          <p:cNvSpPr/>
          <p:nvPr/>
        </p:nvSpPr>
        <p:spPr>
          <a:xfrm>
            <a:off x="174172" y="1466941"/>
            <a:ext cx="10060692" cy="10179710"/>
          </a:xfrm>
          <a:prstGeom prst="rect">
            <a:avLst/>
          </a:prstGeom>
        </p:spPr>
        <p:txBody>
          <a:bodyPr wrap="square" anchor="t">
            <a:spAutoFit/>
          </a:bodyPr>
          <a:lstStyle/>
          <a:p>
            <a:pPr marL="914400" lvl="1" indent="-457200">
              <a:lnSpc>
                <a:spcPct val="150000"/>
              </a:lnSpc>
              <a:buFont typeface="Wingdings" panose="05000000000000000000" pitchFamily="2" charset="2"/>
              <a:buChar char="q"/>
            </a:pPr>
            <a:r>
              <a:rPr lang="en-US" sz="2600" dirty="0">
                <a:latin typeface="Calibri" panose="020F0502020204030204" pitchFamily="34" charset="0"/>
              </a:rPr>
              <a:t>Limited English proficiency</a:t>
            </a:r>
          </a:p>
          <a:p>
            <a:pPr marL="914400" lvl="1" indent="-457200">
              <a:lnSpc>
                <a:spcPct val="150000"/>
              </a:lnSpc>
              <a:buFont typeface="Wingdings" panose="05000000000000000000" pitchFamily="2" charset="2"/>
              <a:buChar char="q"/>
            </a:pPr>
            <a:r>
              <a:rPr lang="en-US" sz="2600" dirty="0">
                <a:latin typeface="Calibri" panose="020F0502020204030204" pitchFamily="34" charset="0"/>
              </a:rPr>
              <a:t>Low literacy skills (can not have both)</a:t>
            </a:r>
          </a:p>
          <a:p>
            <a:pPr marL="914400" lvl="1" indent="-457200">
              <a:lnSpc>
                <a:spcPct val="150000"/>
              </a:lnSpc>
              <a:buFont typeface="Wingdings" panose="05000000000000000000" pitchFamily="2" charset="2"/>
              <a:buChar char="q"/>
            </a:pPr>
            <a:r>
              <a:rPr lang="en-US" sz="2600" dirty="0">
                <a:latin typeface="Calibri" panose="020F0502020204030204" pitchFamily="34" charset="0"/>
              </a:rPr>
              <a:t>Severe disability </a:t>
            </a:r>
          </a:p>
          <a:p>
            <a:pPr marL="914400" lvl="1" indent="-457200">
              <a:lnSpc>
                <a:spcPct val="150000"/>
              </a:lnSpc>
              <a:buFont typeface="Wingdings" panose="05000000000000000000" pitchFamily="2" charset="2"/>
              <a:buChar char="q"/>
            </a:pPr>
            <a:r>
              <a:rPr lang="en-US" sz="2600" dirty="0">
                <a:latin typeface="Calibri" panose="020F0502020204030204" pitchFamily="34" charset="0"/>
              </a:rPr>
              <a:t>Frail  </a:t>
            </a:r>
          </a:p>
          <a:p>
            <a:pPr marL="914400" lvl="1" indent="-457200">
              <a:lnSpc>
                <a:spcPct val="150000"/>
              </a:lnSpc>
              <a:buFont typeface="Wingdings" panose="05000000000000000000" pitchFamily="2" charset="2"/>
              <a:buChar char="q"/>
            </a:pPr>
            <a:r>
              <a:rPr lang="en-US" sz="2600" dirty="0">
                <a:latin typeface="Calibri" panose="020F0502020204030204" pitchFamily="34" charset="0"/>
              </a:rPr>
              <a:t>Age 75 or older </a:t>
            </a:r>
          </a:p>
          <a:p>
            <a:pPr marL="914400" lvl="1" indent="-457200">
              <a:lnSpc>
                <a:spcPct val="150000"/>
              </a:lnSpc>
              <a:buFont typeface="Wingdings" panose="05000000000000000000" pitchFamily="2" charset="2"/>
              <a:buChar char="q"/>
            </a:pPr>
            <a:r>
              <a:rPr lang="en-US" sz="2600" dirty="0">
                <a:latin typeface="Calibri" panose="020F0502020204030204" pitchFamily="34" charset="0"/>
              </a:rPr>
              <a:t>Old enough for Social Security retirement but not receiving it</a:t>
            </a:r>
          </a:p>
          <a:p>
            <a:pPr marL="914400" lvl="1" indent="-457200">
              <a:lnSpc>
                <a:spcPct val="150000"/>
              </a:lnSpc>
              <a:buFont typeface="Wingdings" panose="05000000000000000000" pitchFamily="2" charset="2"/>
              <a:buChar char="q"/>
            </a:pPr>
            <a:r>
              <a:rPr lang="en-US" sz="2600" dirty="0">
                <a:latin typeface="Calibri" panose="020F0502020204030204" pitchFamily="34" charset="0"/>
              </a:rPr>
              <a:t>Severely limited employment prospects in an area of persistent unemployment</a:t>
            </a:r>
          </a:p>
          <a:p>
            <a:pPr marL="914400" lvl="1" indent="-457200">
              <a:lnSpc>
                <a:spcPct val="150000"/>
              </a:lnSpc>
              <a:buFont typeface="Wingdings" panose="05000000000000000000" pitchFamily="2" charset="2"/>
              <a:buChar char="q"/>
            </a:pPr>
            <a:r>
              <a:rPr lang="en-US" sz="2600" dirty="0">
                <a:latin typeface="Calibri" panose="020F0502020204030204" pitchFamily="34" charset="0"/>
              </a:rPr>
              <a:t>Formerly incarcerated (within last 5 years)*</a:t>
            </a:r>
          </a:p>
          <a:p>
            <a:pPr lvl="1">
              <a:lnSpc>
                <a:spcPct val="150000"/>
              </a:lnSpc>
            </a:pPr>
            <a:endParaRPr lang="en-US" sz="27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marL="914400" lvl="1" indent="-457200">
              <a:buFont typeface="Wingdings" panose="05000000000000000000" pitchFamily="2" charset="2"/>
              <a:buChar char="q"/>
            </a:pPr>
            <a:endParaRPr lang="en-US" sz="2800" dirty="0">
              <a:latin typeface="Calibri" panose="020F0502020204030204" pitchFamily="34" charset="0"/>
            </a:endParaRPr>
          </a:p>
          <a:p>
            <a:pPr algn="r"/>
            <a:br>
              <a:rPr lang="en-US" sz="3200" dirty="0">
                <a:latin typeface="Calibri" panose="020F0502020204030204" pitchFamily="34" charset="0"/>
              </a:rPr>
            </a:br>
            <a:endParaRPr lang="en-US" sz="3200" dirty="0">
              <a:latin typeface="Calibri" panose="020F0502020204030204" pitchFamily="34" charset="0"/>
            </a:endParaRPr>
          </a:p>
          <a:p>
            <a:endParaRPr lang="en-US" sz="3200" b="1" dirty="0">
              <a:latin typeface="Calibri" panose="020F0502020204030204" pitchFamily="34" charset="0"/>
            </a:endParaRPr>
          </a:p>
        </p:txBody>
      </p:sp>
    </p:spTree>
    <p:extLst>
      <p:ext uri="{BB962C8B-B14F-4D97-AF65-F5344CB8AC3E}">
        <p14:creationId xmlns:p14="http://schemas.microsoft.com/office/powerpoint/2010/main" val="279772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25A6D7A-1A23-6DF6-0BC4-F5A4D191FE9D}"/>
              </a:ext>
            </a:extLst>
          </p:cNvPr>
          <p:cNvSpPr>
            <a:spLocks noGrp="1"/>
          </p:cNvSpPr>
          <p:nvPr>
            <p:ph type="sldNum" sz="quarter" idx="12"/>
          </p:nvPr>
        </p:nvSpPr>
        <p:spPr>
          <a:xfrm>
            <a:off x="8610600" y="6356350"/>
            <a:ext cx="2743200" cy="365125"/>
          </a:xfrm>
        </p:spPr>
        <p:txBody>
          <a:bodyPr/>
          <a:lstStyle/>
          <a:p>
            <a:pPr>
              <a:spcAft>
                <a:spcPts val="600"/>
              </a:spcAft>
            </a:pPr>
            <a:fld id="{7E6301CB-089A-4061-8BBB-88783F2240A8}" type="slidenum">
              <a:rPr lang="en-US" smtClean="0"/>
              <a:pPr>
                <a:spcAft>
                  <a:spcPts val="600"/>
                </a:spcAft>
              </a:pPr>
              <a:t>8</a:t>
            </a:fld>
            <a:endParaRPr lang="en-US"/>
          </a:p>
        </p:txBody>
      </p:sp>
      <p:sp>
        <p:nvSpPr>
          <p:cNvPr id="3" name="Title 2">
            <a:extLst>
              <a:ext uri="{FF2B5EF4-FFF2-40B4-BE49-F238E27FC236}">
                <a16:creationId xmlns:a16="http://schemas.microsoft.com/office/drawing/2014/main" id="{8CFBF77C-737C-411F-B65C-A90AADFB6A3B}"/>
              </a:ext>
            </a:extLst>
          </p:cNvPr>
          <p:cNvSpPr>
            <a:spLocks noGrp="1"/>
          </p:cNvSpPr>
          <p:nvPr>
            <p:ph type="title"/>
          </p:nvPr>
        </p:nvSpPr>
        <p:spPr>
          <a:xfrm>
            <a:off x="440266" y="1968263"/>
            <a:ext cx="2665791" cy="1209615"/>
          </a:xfrm>
        </p:spPr>
        <p:txBody>
          <a:bodyPr anchor="ctr">
            <a:normAutofit/>
          </a:bodyPr>
          <a:lstStyle/>
          <a:p>
            <a:r>
              <a:rPr lang="en-US"/>
              <a:t>Most in Need Tips</a:t>
            </a:r>
          </a:p>
        </p:txBody>
      </p:sp>
      <p:graphicFrame>
        <p:nvGraphicFramePr>
          <p:cNvPr id="5" name="Content Placeholder 1">
            <a:extLst>
              <a:ext uri="{FF2B5EF4-FFF2-40B4-BE49-F238E27FC236}">
                <a16:creationId xmlns:a16="http://schemas.microsoft.com/office/drawing/2014/main" id="{B20FF50C-5442-F9B1-0A86-02CC52AF01DD}"/>
              </a:ext>
            </a:extLst>
          </p:cNvPr>
          <p:cNvGraphicFramePr>
            <a:graphicFrameLocks noGrp="1"/>
          </p:cNvGraphicFramePr>
          <p:nvPr>
            <p:ph sz="quarter" idx="13"/>
            <p:extLst>
              <p:ext uri="{D42A27DB-BD31-4B8C-83A1-F6EECF244321}">
                <p14:modId xmlns:p14="http://schemas.microsoft.com/office/powerpoint/2010/main" val="1235482872"/>
              </p:ext>
            </p:extLst>
          </p:nvPr>
        </p:nvGraphicFramePr>
        <p:xfrm>
          <a:off x="4038600" y="822325"/>
          <a:ext cx="787717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90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361CE1-9656-5F32-BB8B-FC68D983E32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EED455F-700D-BA4B-B3F6-B4E03929F5E0}" type="slidenum">
              <a:rPr lang="en-US" smtClean="0"/>
              <a:pPr>
                <a:spcAft>
                  <a:spcPts val="600"/>
                </a:spcAft>
              </a:pPr>
              <a:t>9</a:t>
            </a:fld>
            <a:endParaRPr lang="en-US"/>
          </a:p>
        </p:txBody>
      </p:sp>
      <p:sp>
        <p:nvSpPr>
          <p:cNvPr id="2" name="Title 1">
            <a:extLst>
              <a:ext uri="{FF2B5EF4-FFF2-40B4-BE49-F238E27FC236}">
                <a16:creationId xmlns:a16="http://schemas.microsoft.com/office/drawing/2014/main" id="{3E49951F-4017-E9F2-D9B5-91E0E4BF0E4A}"/>
              </a:ext>
            </a:extLst>
          </p:cNvPr>
          <p:cNvSpPr>
            <a:spLocks noGrp="1"/>
          </p:cNvSpPr>
          <p:nvPr>
            <p:ph type="title"/>
          </p:nvPr>
        </p:nvSpPr>
        <p:spPr>
          <a:xfrm>
            <a:off x="440266" y="1968263"/>
            <a:ext cx="2665791" cy="1209615"/>
          </a:xfrm>
        </p:spPr>
        <p:txBody>
          <a:bodyPr anchor="ctr">
            <a:normAutofit/>
          </a:bodyPr>
          <a:lstStyle/>
          <a:p>
            <a:r>
              <a:rPr lang="en-US" sz="2500">
                <a:latin typeface="Arial"/>
                <a:cs typeface="Arial"/>
              </a:rPr>
              <a:t>Common MIN that are Often Missed</a:t>
            </a:r>
          </a:p>
        </p:txBody>
      </p:sp>
      <p:graphicFrame>
        <p:nvGraphicFramePr>
          <p:cNvPr id="6" name="Content Placeholder 2">
            <a:extLst>
              <a:ext uri="{FF2B5EF4-FFF2-40B4-BE49-F238E27FC236}">
                <a16:creationId xmlns:a16="http://schemas.microsoft.com/office/drawing/2014/main" id="{91C2B559-F7D3-0D50-EF54-69C9A9708B3F}"/>
              </a:ext>
            </a:extLst>
          </p:cNvPr>
          <p:cNvGraphicFramePr>
            <a:graphicFrameLocks noGrp="1"/>
          </p:cNvGraphicFramePr>
          <p:nvPr>
            <p:ph sz="quarter" idx="13"/>
            <p:extLst>
              <p:ext uri="{D42A27DB-BD31-4B8C-83A1-F6EECF244321}">
                <p14:modId xmlns:p14="http://schemas.microsoft.com/office/powerpoint/2010/main" val="3936161099"/>
              </p:ext>
            </p:extLst>
          </p:nvPr>
        </p:nvGraphicFramePr>
        <p:xfrm>
          <a:off x="4038600" y="822325"/>
          <a:ext cx="7877175"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20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 Powerpoint Template (1)" id="{49A7F273-607E-4AA3-8C45-8D188A661AA1}" vid="{AB98C064-0179-4F82-8C58-34845E4A61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B38C3-F6EB-4060-B29B-1E88CEB91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a388-4f1f-499a-b8f1-0cc267dad8f1"/>
    <ds:schemaRef ds:uri="8d46c058-239c-49e6-9ab3-aff88b774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E60CDD-6AFA-4E6E-9DC7-CCD2FE353949}">
  <ds:schemaRefs>
    <ds:schemaRef ds:uri="195da388-4f1f-499a-b8f1-0cc267dad8f1"/>
    <ds:schemaRef ds:uri="8d46c058-239c-49e6-9ab3-aff88b7744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52E733-6807-4947-A603-930ACFE65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TotalTime>
  <Words>895</Words>
  <Application>Microsoft Office PowerPoint</Application>
  <PresentationFormat>Widescreen</PresentationFormat>
  <Paragraphs>125</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Garamond</vt:lpstr>
      <vt:lpstr>Wingdings</vt:lpstr>
      <vt:lpstr>Office Theme</vt:lpstr>
      <vt:lpstr>SCSEP Performance Outcome: Most-in-Need (MIN)</vt:lpstr>
      <vt:lpstr>Most In Need (MIN)  Characteristics</vt:lpstr>
      <vt:lpstr>What are Most In Need Characteristics?</vt:lpstr>
      <vt:lpstr> Service to Most-in-Need (MIN) </vt:lpstr>
      <vt:lpstr> An Example of the MIN Formula </vt:lpstr>
      <vt:lpstr> MIN Characteristics that are Captured at Enrollment Only </vt:lpstr>
      <vt:lpstr> MINs that Can Be Captured at Enrollment or Later  and Must be Updated Annually  </vt:lpstr>
      <vt:lpstr>Most in Need Tips</vt:lpstr>
      <vt:lpstr>Common MIN that are Often Missed</vt:lpstr>
      <vt:lpstr>PY2023 Workforce Grant Agreement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SCSEP Performance Measures</dc:title>
  <dc:creator>Kyle Massenburg</dc:creator>
  <cp:lastModifiedBy>Sue Chapman</cp:lastModifiedBy>
  <cp:revision>4</cp:revision>
  <cp:lastPrinted>2021-10-19T18:49:21Z</cp:lastPrinted>
  <dcterms:created xsi:type="dcterms:W3CDTF">2021-01-26T15:23:35Z</dcterms:created>
  <dcterms:modified xsi:type="dcterms:W3CDTF">2024-12-04T20:07:57Z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ies>
</file>