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4"/>
  </p:sldMasterIdLst>
  <p:notesMasterIdLst>
    <p:notesMasterId r:id="rId28"/>
  </p:notesMasterIdLst>
  <p:sldIdLst>
    <p:sldId id="285" r:id="rId5"/>
    <p:sldId id="340" r:id="rId6"/>
    <p:sldId id="342" r:id="rId7"/>
    <p:sldId id="353" r:id="rId8"/>
    <p:sldId id="343" r:id="rId9"/>
    <p:sldId id="356" r:id="rId10"/>
    <p:sldId id="369" r:id="rId11"/>
    <p:sldId id="344" r:id="rId12"/>
    <p:sldId id="370" r:id="rId13"/>
    <p:sldId id="345" r:id="rId14"/>
    <p:sldId id="358" r:id="rId15"/>
    <p:sldId id="371" r:id="rId16"/>
    <p:sldId id="372" r:id="rId17"/>
    <p:sldId id="373" r:id="rId18"/>
    <p:sldId id="374" r:id="rId19"/>
    <p:sldId id="375" r:id="rId20"/>
    <p:sldId id="346" r:id="rId21"/>
    <p:sldId id="360" r:id="rId22"/>
    <p:sldId id="368" r:id="rId23"/>
    <p:sldId id="355" r:id="rId24"/>
    <p:sldId id="361" r:id="rId25"/>
    <p:sldId id="367" r:id="rId26"/>
    <p:sldId id="26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120" d="100"/>
          <a:sy n="120" d="100"/>
        </p:scale>
        <p:origin x="114"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96CF4-6B3F-41B8-9891-0FD1FDC116BA}"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75127E28-F318-453D-8B93-1B06B890232A}">
      <dgm:prSet/>
      <dgm:spPr/>
      <dgm:t>
        <a:bodyPr/>
        <a:lstStyle/>
        <a:p>
          <a:pPr rtl="0"/>
          <a:r>
            <a:rPr lang="en-US" dirty="0">
              <a:latin typeface="Calibri Light" panose="020F0302020204030204"/>
            </a:rPr>
            <a:t>Initial Assessment</a:t>
          </a:r>
          <a:endParaRPr lang="en-US" dirty="0"/>
        </a:p>
      </dgm:t>
    </dgm:pt>
    <dgm:pt modelId="{CB06BBB1-50C3-43E9-8004-B6F993B1BB88}" type="parTrans" cxnId="{3E0D467D-FF19-4EB4-8131-817BC76E67E0}">
      <dgm:prSet/>
      <dgm:spPr/>
      <dgm:t>
        <a:bodyPr/>
        <a:lstStyle/>
        <a:p>
          <a:endParaRPr lang="en-US"/>
        </a:p>
      </dgm:t>
    </dgm:pt>
    <dgm:pt modelId="{52AA8EE9-3F27-498C-A7E0-521C48F184BF}" type="sibTrans" cxnId="{3E0D467D-FF19-4EB4-8131-817BC76E67E0}">
      <dgm:prSet/>
      <dgm:spPr/>
      <dgm:t>
        <a:bodyPr/>
        <a:lstStyle/>
        <a:p>
          <a:endParaRPr lang="en-US"/>
        </a:p>
      </dgm:t>
    </dgm:pt>
    <dgm:pt modelId="{15ACCF01-33DE-4D8B-AB94-08A0AD65FA51}">
      <dgm:prSet/>
      <dgm:spPr/>
      <dgm:t>
        <a:bodyPr/>
        <a:lstStyle/>
        <a:p>
          <a:pPr rtl="0"/>
          <a:r>
            <a:rPr lang="en-US" dirty="0">
              <a:latin typeface="Calibri Light" panose="020F0302020204030204"/>
            </a:rPr>
            <a:t>Initial Individual Employment Plan (IEP)</a:t>
          </a:r>
          <a:endParaRPr lang="en-US" dirty="0"/>
        </a:p>
      </dgm:t>
    </dgm:pt>
    <dgm:pt modelId="{A06B41A2-DD44-4D75-84E0-16CC3A70EF7B}" type="parTrans" cxnId="{94F3E30A-F700-456D-85E6-72A43113E7BB}">
      <dgm:prSet/>
      <dgm:spPr/>
      <dgm:t>
        <a:bodyPr/>
        <a:lstStyle/>
        <a:p>
          <a:endParaRPr lang="en-US"/>
        </a:p>
      </dgm:t>
    </dgm:pt>
    <dgm:pt modelId="{5A8583D2-21DF-492D-931B-C4833F6CF9B5}" type="sibTrans" cxnId="{94F3E30A-F700-456D-85E6-72A43113E7BB}">
      <dgm:prSet/>
      <dgm:spPr/>
      <dgm:t>
        <a:bodyPr/>
        <a:lstStyle/>
        <a:p>
          <a:endParaRPr lang="en-US"/>
        </a:p>
      </dgm:t>
    </dgm:pt>
    <dgm:pt modelId="{3589D146-C106-4974-8CA1-9BA03D633FBE}">
      <dgm:prSet phldr="0"/>
      <dgm:spPr/>
      <dgm:t>
        <a:bodyPr/>
        <a:lstStyle/>
        <a:p>
          <a:pPr rtl="0"/>
          <a:r>
            <a:rPr lang="en-US" dirty="0">
              <a:latin typeface="Calibri Light" panose="020F0302020204030204"/>
            </a:rPr>
            <a:t>Reassessment/IEP Update</a:t>
          </a:r>
          <a:endParaRPr lang="en-US" dirty="0"/>
        </a:p>
      </dgm:t>
    </dgm:pt>
    <dgm:pt modelId="{037E0A98-C48B-4380-AA0B-F631EB3023A2}" type="parTrans" cxnId="{F6463150-0156-4499-9E01-6FD7AA2720CE}">
      <dgm:prSet/>
      <dgm:spPr/>
      <dgm:t>
        <a:bodyPr/>
        <a:lstStyle/>
        <a:p>
          <a:endParaRPr lang="en-US"/>
        </a:p>
      </dgm:t>
    </dgm:pt>
    <dgm:pt modelId="{3FD5E1EC-884B-49C2-9BB3-59970A978CF0}" type="sibTrans" cxnId="{F6463150-0156-4499-9E01-6FD7AA2720CE}">
      <dgm:prSet/>
      <dgm:spPr/>
      <dgm:t>
        <a:bodyPr/>
        <a:lstStyle/>
        <a:p>
          <a:endParaRPr lang="en-US"/>
        </a:p>
      </dgm:t>
    </dgm:pt>
    <dgm:pt modelId="{6105AE20-A084-4D4E-B806-80D099C331D8}">
      <dgm:prSet phldr="0"/>
      <dgm:spPr/>
      <dgm:t>
        <a:bodyPr/>
        <a:lstStyle/>
        <a:p>
          <a:pPr rtl="0"/>
          <a:r>
            <a:rPr lang="en-US" dirty="0">
              <a:latin typeface="Calibri Light" panose="020F0302020204030204"/>
            </a:rPr>
            <a:t>Transitional Assessment/IEP</a:t>
          </a:r>
          <a:endParaRPr lang="en-US" dirty="0"/>
        </a:p>
      </dgm:t>
    </dgm:pt>
    <dgm:pt modelId="{A3BC2BC1-EA93-44F8-87B2-1C7BB2B8F2C3}" type="parTrans" cxnId="{9AA1CB4A-6DB2-4BDA-A793-028EF8998F4D}">
      <dgm:prSet/>
      <dgm:spPr/>
      <dgm:t>
        <a:bodyPr/>
        <a:lstStyle/>
        <a:p>
          <a:endParaRPr lang="en-US"/>
        </a:p>
      </dgm:t>
    </dgm:pt>
    <dgm:pt modelId="{5750C608-D998-45DC-9C92-2C43A126A463}" type="sibTrans" cxnId="{9AA1CB4A-6DB2-4BDA-A793-028EF8998F4D}">
      <dgm:prSet/>
      <dgm:spPr/>
      <dgm:t>
        <a:bodyPr/>
        <a:lstStyle/>
        <a:p>
          <a:endParaRPr lang="en-US"/>
        </a:p>
      </dgm:t>
    </dgm:pt>
    <dgm:pt modelId="{684C4BE5-B83B-4FFC-BE69-D12C5C8952CF}" type="pres">
      <dgm:prSet presAssocID="{1EF96CF4-6B3F-41B8-9891-0FD1FDC116BA}" presName="linear" presStyleCnt="0">
        <dgm:presLayoutVars>
          <dgm:dir/>
          <dgm:animLvl val="lvl"/>
          <dgm:resizeHandles val="exact"/>
        </dgm:presLayoutVars>
      </dgm:prSet>
      <dgm:spPr/>
    </dgm:pt>
    <dgm:pt modelId="{9FE89684-EE9F-44CD-AF4A-3F1400FBFAD9}" type="pres">
      <dgm:prSet presAssocID="{75127E28-F318-453D-8B93-1B06B890232A}" presName="parentLin" presStyleCnt="0"/>
      <dgm:spPr/>
    </dgm:pt>
    <dgm:pt modelId="{0B545515-C774-4899-979E-F3F68CD3859A}" type="pres">
      <dgm:prSet presAssocID="{75127E28-F318-453D-8B93-1B06B890232A}" presName="parentLeftMargin" presStyleLbl="node1" presStyleIdx="0" presStyleCnt="4"/>
      <dgm:spPr/>
    </dgm:pt>
    <dgm:pt modelId="{1048A918-69B5-40B6-9023-B747E35451C7}" type="pres">
      <dgm:prSet presAssocID="{75127E28-F318-453D-8B93-1B06B890232A}" presName="parentText" presStyleLbl="node1" presStyleIdx="0" presStyleCnt="4">
        <dgm:presLayoutVars>
          <dgm:chMax val="0"/>
          <dgm:bulletEnabled val="1"/>
        </dgm:presLayoutVars>
      </dgm:prSet>
      <dgm:spPr/>
    </dgm:pt>
    <dgm:pt modelId="{6546CA14-25C5-4220-BE26-8B2A1E845351}" type="pres">
      <dgm:prSet presAssocID="{75127E28-F318-453D-8B93-1B06B890232A}" presName="negativeSpace" presStyleCnt="0"/>
      <dgm:spPr/>
    </dgm:pt>
    <dgm:pt modelId="{EE19F100-6BCB-44F2-8581-E6025EE24701}" type="pres">
      <dgm:prSet presAssocID="{75127E28-F318-453D-8B93-1B06B890232A}" presName="childText" presStyleLbl="conFgAcc1" presStyleIdx="0" presStyleCnt="4">
        <dgm:presLayoutVars>
          <dgm:bulletEnabled val="1"/>
        </dgm:presLayoutVars>
      </dgm:prSet>
      <dgm:spPr/>
    </dgm:pt>
    <dgm:pt modelId="{6EAA3860-E8B3-4FEB-9428-21697FE9EE2C}" type="pres">
      <dgm:prSet presAssocID="{52AA8EE9-3F27-498C-A7E0-521C48F184BF}" presName="spaceBetweenRectangles" presStyleCnt="0"/>
      <dgm:spPr/>
    </dgm:pt>
    <dgm:pt modelId="{98928D45-96C7-4396-A283-FC384E172B14}" type="pres">
      <dgm:prSet presAssocID="{15ACCF01-33DE-4D8B-AB94-08A0AD65FA51}" presName="parentLin" presStyleCnt="0"/>
      <dgm:spPr/>
    </dgm:pt>
    <dgm:pt modelId="{2B9C5D0B-D069-45EE-9512-06778AE97E9D}" type="pres">
      <dgm:prSet presAssocID="{15ACCF01-33DE-4D8B-AB94-08A0AD65FA51}" presName="parentLeftMargin" presStyleLbl="node1" presStyleIdx="0" presStyleCnt="4"/>
      <dgm:spPr/>
    </dgm:pt>
    <dgm:pt modelId="{F6D4C5A9-0298-43F3-AF8A-DED3933970A2}" type="pres">
      <dgm:prSet presAssocID="{15ACCF01-33DE-4D8B-AB94-08A0AD65FA51}" presName="parentText" presStyleLbl="node1" presStyleIdx="1" presStyleCnt="4">
        <dgm:presLayoutVars>
          <dgm:chMax val="0"/>
          <dgm:bulletEnabled val="1"/>
        </dgm:presLayoutVars>
      </dgm:prSet>
      <dgm:spPr/>
    </dgm:pt>
    <dgm:pt modelId="{CAC20353-ACC6-4C39-ADFB-CF08194F3328}" type="pres">
      <dgm:prSet presAssocID="{15ACCF01-33DE-4D8B-AB94-08A0AD65FA51}" presName="negativeSpace" presStyleCnt="0"/>
      <dgm:spPr/>
    </dgm:pt>
    <dgm:pt modelId="{BD8580F6-0AC6-448F-AE94-1C2028775005}" type="pres">
      <dgm:prSet presAssocID="{15ACCF01-33DE-4D8B-AB94-08A0AD65FA51}" presName="childText" presStyleLbl="conFgAcc1" presStyleIdx="1" presStyleCnt="4">
        <dgm:presLayoutVars>
          <dgm:bulletEnabled val="1"/>
        </dgm:presLayoutVars>
      </dgm:prSet>
      <dgm:spPr/>
    </dgm:pt>
    <dgm:pt modelId="{AB51502E-4BEC-4F16-BDE1-4C4AB6381284}" type="pres">
      <dgm:prSet presAssocID="{5A8583D2-21DF-492D-931B-C4833F6CF9B5}" presName="spaceBetweenRectangles" presStyleCnt="0"/>
      <dgm:spPr/>
    </dgm:pt>
    <dgm:pt modelId="{1D966A6B-2759-49AC-AE53-A170C1DE3366}" type="pres">
      <dgm:prSet presAssocID="{3589D146-C106-4974-8CA1-9BA03D633FBE}" presName="parentLin" presStyleCnt="0"/>
      <dgm:spPr/>
    </dgm:pt>
    <dgm:pt modelId="{1D2FD56D-0980-453D-BD9D-750C6B741F0D}" type="pres">
      <dgm:prSet presAssocID="{3589D146-C106-4974-8CA1-9BA03D633FBE}" presName="parentLeftMargin" presStyleLbl="node1" presStyleIdx="1" presStyleCnt="4"/>
      <dgm:spPr/>
    </dgm:pt>
    <dgm:pt modelId="{BE19DA2B-5549-4A85-9194-2480BB44D0D4}" type="pres">
      <dgm:prSet presAssocID="{3589D146-C106-4974-8CA1-9BA03D633FBE}" presName="parentText" presStyleLbl="node1" presStyleIdx="2" presStyleCnt="4">
        <dgm:presLayoutVars>
          <dgm:chMax val="0"/>
          <dgm:bulletEnabled val="1"/>
        </dgm:presLayoutVars>
      </dgm:prSet>
      <dgm:spPr/>
    </dgm:pt>
    <dgm:pt modelId="{7450F24A-2C0C-43FC-9D44-5BBA5434796F}" type="pres">
      <dgm:prSet presAssocID="{3589D146-C106-4974-8CA1-9BA03D633FBE}" presName="negativeSpace" presStyleCnt="0"/>
      <dgm:spPr/>
    </dgm:pt>
    <dgm:pt modelId="{6A3A7FC3-15F7-4025-8727-EF5D07E91622}" type="pres">
      <dgm:prSet presAssocID="{3589D146-C106-4974-8CA1-9BA03D633FBE}" presName="childText" presStyleLbl="conFgAcc1" presStyleIdx="2" presStyleCnt="4">
        <dgm:presLayoutVars>
          <dgm:bulletEnabled val="1"/>
        </dgm:presLayoutVars>
      </dgm:prSet>
      <dgm:spPr/>
    </dgm:pt>
    <dgm:pt modelId="{42BC6B3E-7B15-4373-8864-7BAC01F364D0}" type="pres">
      <dgm:prSet presAssocID="{3FD5E1EC-884B-49C2-9BB3-59970A978CF0}" presName="spaceBetweenRectangles" presStyleCnt="0"/>
      <dgm:spPr/>
    </dgm:pt>
    <dgm:pt modelId="{4FC1338C-F812-4FFD-B030-65D27E3EFE45}" type="pres">
      <dgm:prSet presAssocID="{6105AE20-A084-4D4E-B806-80D099C331D8}" presName="parentLin" presStyleCnt="0"/>
      <dgm:spPr/>
    </dgm:pt>
    <dgm:pt modelId="{624AD868-04E4-444E-8034-478FB4F889B7}" type="pres">
      <dgm:prSet presAssocID="{6105AE20-A084-4D4E-B806-80D099C331D8}" presName="parentLeftMargin" presStyleLbl="node1" presStyleIdx="2" presStyleCnt="4"/>
      <dgm:spPr/>
    </dgm:pt>
    <dgm:pt modelId="{47DEC44F-A42D-4031-8C5A-08D87D8B0B41}" type="pres">
      <dgm:prSet presAssocID="{6105AE20-A084-4D4E-B806-80D099C331D8}" presName="parentText" presStyleLbl="node1" presStyleIdx="3" presStyleCnt="4">
        <dgm:presLayoutVars>
          <dgm:chMax val="0"/>
          <dgm:bulletEnabled val="1"/>
        </dgm:presLayoutVars>
      </dgm:prSet>
      <dgm:spPr/>
    </dgm:pt>
    <dgm:pt modelId="{569A44D2-6C12-4D3B-925B-3DC1E55F46B8}" type="pres">
      <dgm:prSet presAssocID="{6105AE20-A084-4D4E-B806-80D099C331D8}" presName="negativeSpace" presStyleCnt="0"/>
      <dgm:spPr/>
    </dgm:pt>
    <dgm:pt modelId="{395C6355-0292-4292-A790-7BED2A09A359}" type="pres">
      <dgm:prSet presAssocID="{6105AE20-A084-4D4E-B806-80D099C331D8}" presName="childText" presStyleLbl="conFgAcc1" presStyleIdx="3" presStyleCnt="4">
        <dgm:presLayoutVars>
          <dgm:bulletEnabled val="1"/>
        </dgm:presLayoutVars>
      </dgm:prSet>
      <dgm:spPr/>
    </dgm:pt>
  </dgm:ptLst>
  <dgm:cxnLst>
    <dgm:cxn modelId="{24C93603-0FCD-4266-A01F-0BAD0B724827}" type="presOf" srcId="{6105AE20-A084-4D4E-B806-80D099C331D8}" destId="{47DEC44F-A42D-4031-8C5A-08D87D8B0B41}" srcOrd="1" destOrd="0" presId="urn:microsoft.com/office/officeart/2005/8/layout/list1"/>
    <dgm:cxn modelId="{94F3E30A-F700-456D-85E6-72A43113E7BB}" srcId="{1EF96CF4-6B3F-41B8-9891-0FD1FDC116BA}" destId="{15ACCF01-33DE-4D8B-AB94-08A0AD65FA51}" srcOrd="1" destOrd="0" parTransId="{A06B41A2-DD44-4D75-84E0-16CC3A70EF7B}" sibTransId="{5A8583D2-21DF-492D-931B-C4833F6CF9B5}"/>
    <dgm:cxn modelId="{C1334C32-9BF5-465C-8A89-97853880F5EF}" type="presOf" srcId="{1EF96CF4-6B3F-41B8-9891-0FD1FDC116BA}" destId="{684C4BE5-B83B-4FFC-BE69-D12C5C8952CF}" srcOrd="0" destOrd="0" presId="urn:microsoft.com/office/officeart/2005/8/layout/list1"/>
    <dgm:cxn modelId="{B41C513B-F7BF-4F99-A791-EDF66B1A6ACD}" type="presOf" srcId="{15ACCF01-33DE-4D8B-AB94-08A0AD65FA51}" destId="{2B9C5D0B-D069-45EE-9512-06778AE97E9D}" srcOrd="0" destOrd="0" presId="urn:microsoft.com/office/officeart/2005/8/layout/list1"/>
    <dgm:cxn modelId="{9AA1CB4A-6DB2-4BDA-A793-028EF8998F4D}" srcId="{1EF96CF4-6B3F-41B8-9891-0FD1FDC116BA}" destId="{6105AE20-A084-4D4E-B806-80D099C331D8}" srcOrd="3" destOrd="0" parTransId="{A3BC2BC1-EA93-44F8-87B2-1C7BB2B8F2C3}" sibTransId="{5750C608-D998-45DC-9C92-2C43A126A463}"/>
    <dgm:cxn modelId="{F6463150-0156-4499-9E01-6FD7AA2720CE}" srcId="{1EF96CF4-6B3F-41B8-9891-0FD1FDC116BA}" destId="{3589D146-C106-4974-8CA1-9BA03D633FBE}" srcOrd="2" destOrd="0" parTransId="{037E0A98-C48B-4380-AA0B-F631EB3023A2}" sibTransId="{3FD5E1EC-884B-49C2-9BB3-59970A978CF0}"/>
    <dgm:cxn modelId="{01075856-9ABB-47E1-ADA3-07309FD83870}" type="presOf" srcId="{75127E28-F318-453D-8B93-1B06B890232A}" destId="{0B545515-C774-4899-979E-F3F68CD3859A}" srcOrd="0" destOrd="0" presId="urn:microsoft.com/office/officeart/2005/8/layout/list1"/>
    <dgm:cxn modelId="{3E0D467D-FF19-4EB4-8131-817BC76E67E0}" srcId="{1EF96CF4-6B3F-41B8-9891-0FD1FDC116BA}" destId="{75127E28-F318-453D-8B93-1B06B890232A}" srcOrd="0" destOrd="0" parTransId="{CB06BBB1-50C3-43E9-8004-B6F993B1BB88}" sibTransId="{52AA8EE9-3F27-498C-A7E0-521C48F184BF}"/>
    <dgm:cxn modelId="{48585B98-FA4E-4C6F-A2F8-A01CAC529738}" type="presOf" srcId="{15ACCF01-33DE-4D8B-AB94-08A0AD65FA51}" destId="{F6D4C5A9-0298-43F3-AF8A-DED3933970A2}" srcOrd="1" destOrd="0" presId="urn:microsoft.com/office/officeart/2005/8/layout/list1"/>
    <dgm:cxn modelId="{BC523ABD-7867-4423-954F-4FBD83187CAC}" type="presOf" srcId="{75127E28-F318-453D-8B93-1B06B890232A}" destId="{1048A918-69B5-40B6-9023-B747E35451C7}" srcOrd="1" destOrd="0" presId="urn:microsoft.com/office/officeart/2005/8/layout/list1"/>
    <dgm:cxn modelId="{557EFBCE-D7C3-4DFF-A7BF-1BC5A000B2CD}" type="presOf" srcId="{6105AE20-A084-4D4E-B806-80D099C331D8}" destId="{624AD868-04E4-444E-8034-478FB4F889B7}" srcOrd="0" destOrd="0" presId="urn:microsoft.com/office/officeart/2005/8/layout/list1"/>
    <dgm:cxn modelId="{F0A1D2F1-AFD2-4A65-B5C9-7F6E000A08E8}" type="presOf" srcId="{3589D146-C106-4974-8CA1-9BA03D633FBE}" destId="{BE19DA2B-5549-4A85-9194-2480BB44D0D4}" srcOrd="1" destOrd="0" presId="urn:microsoft.com/office/officeart/2005/8/layout/list1"/>
    <dgm:cxn modelId="{4FC513FF-E253-4693-A41F-4C1EF6E292C1}" type="presOf" srcId="{3589D146-C106-4974-8CA1-9BA03D633FBE}" destId="{1D2FD56D-0980-453D-BD9D-750C6B741F0D}" srcOrd="0" destOrd="0" presId="urn:microsoft.com/office/officeart/2005/8/layout/list1"/>
    <dgm:cxn modelId="{229454B5-E359-4441-AB24-633360100E6E}" type="presParOf" srcId="{684C4BE5-B83B-4FFC-BE69-D12C5C8952CF}" destId="{9FE89684-EE9F-44CD-AF4A-3F1400FBFAD9}" srcOrd="0" destOrd="0" presId="urn:microsoft.com/office/officeart/2005/8/layout/list1"/>
    <dgm:cxn modelId="{B804A77B-605B-4F79-BF5C-B4C753882193}" type="presParOf" srcId="{9FE89684-EE9F-44CD-AF4A-3F1400FBFAD9}" destId="{0B545515-C774-4899-979E-F3F68CD3859A}" srcOrd="0" destOrd="0" presId="urn:microsoft.com/office/officeart/2005/8/layout/list1"/>
    <dgm:cxn modelId="{78F9C694-4449-4A5E-9C97-4F25A63F6C2B}" type="presParOf" srcId="{9FE89684-EE9F-44CD-AF4A-3F1400FBFAD9}" destId="{1048A918-69B5-40B6-9023-B747E35451C7}" srcOrd="1" destOrd="0" presId="urn:microsoft.com/office/officeart/2005/8/layout/list1"/>
    <dgm:cxn modelId="{D941735D-DEC1-42D3-9166-8548AF0D2341}" type="presParOf" srcId="{684C4BE5-B83B-4FFC-BE69-D12C5C8952CF}" destId="{6546CA14-25C5-4220-BE26-8B2A1E845351}" srcOrd="1" destOrd="0" presId="urn:microsoft.com/office/officeart/2005/8/layout/list1"/>
    <dgm:cxn modelId="{1E4485C1-06B7-4AE7-BF7D-59EA34BBE70C}" type="presParOf" srcId="{684C4BE5-B83B-4FFC-BE69-D12C5C8952CF}" destId="{EE19F100-6BCB-44F2-8581-E6025EE24701}" srcOrd="2" destOrd="0" presId="urn:microsoft.com/office/officeart/2005/8/layout/list1"/>
    <dgm:cxn modelId="{80A1C413-860D-49BB-83F7-125E43386317}" type="presParOf" srcId="{684C4BE5-B83B-4FFC-BE69-D12C5C8952CF}" destId="{6EAA3860-E8B3-4FEB-9428-21697FE9EE2C}" srcOrd="3" destOrd="0" presId="urn:microsoft.com/office/officeart/2005/8/layout/list1"/>
    <dgm:cxn modelId="{BFA00DF9-3AA1-42FA-8993-4E41A3814222}" type="presParOf" srcId="{684C4BE5-B83B-4FFC-BE69-D12C5C8952CF}" destId="{98928D45-96C7-4396-A283-FC384E172B14}" srcOrd="4" destOrd="0" presId="urn:microsoft.com/office/officeart/2005/8/layout/list1"/>
    <dgm:cxn modelId="{1DCEDEC8-F033-4A77-9E52-952C6A55AE38}" type="presParOf" srcId="{98928D45-96C7-4396-A283-FC384E172B14}" destId="{2B9C5D0B-D069-45EE-9512-06778AE97E9D}" srcOrd="0" destOrd="0" presId="urn:microsoft.com/office/officeart/2005/8/layout/list1"/>
    <dgm:cxn modelId="{9058654D-6EC0-4637-907E-0E9326007C04}" type="presParOf" srcId="{98928D45-96C7-4396-A283-FC384E172B14}" destId="{F6D4C5A9-0298-43F3-AF8A-DED3933970A2}" srcOrd="1" destOrd="0" presId="urn:microsoft.com/office/officeart/2005/8/layout/list1"/>
    <dgm:cxn modelId="{F0683251-2AE4-41D3-823C-26A6C6DE9A99}" type="presParOf" srcId="{684C4BE5-B83B-4FFC-BE69-D12C5C8952CF}" destId="{CAC20353-ACC6-4C39-ADFB-CF08194F3328}" srcOrd="5" destOrd="0" presId="urn:microsoft.com/office/officeart/2005/8/layout/list1"/>
    <dgm:cxn modelId="{11EED404-C87C-4D5B-9C89-88BCFB1DF563}" type="presParOf" srcId="{684C4BE5-B83B-4FFC-BE69-D12C5C8952CF}" destId="{BD8580F6-0AC6-448F-AE94-1C2028775005}" srcOrd="6" destOrd="0" presId="urn:microsoft.com/office/officeart/2005/8/layout/list1"/>
    <dgm:cxn modelId="{081D52F0-7EB9-4F3F-9F20-DAE5711842ED}" type="presParOf" srcId="{684C4BE5-B83B-4FFC-BE69-D12C5C8952CF}" destId="{AB51502E-4BEC-4F16-BDE1-4C4AB6381284}" srcOrd="7" destOrd="0" presId="urn:microsoft.com/office/officeart/2005/8/layout/list1"/>
    <dgm:cxn modelId="{23BB163C-84B4-42F9-BBEF-6894E4CF6D0D}" type="presParOf" srcId="{684C4BE5-B83B-4FFC-BE69-D12C5C8952CF}" destId="{1D966A6B-2759-49AC-AE53-A170C1DE3366}" srcOrd="8" destOrd="0" presId="urn:microsoft.com/office/officeart/2005/8/layout/list1"/>
    <dgm:cxn modelId="{D6E3D434-D7AC-4CE8-AF18-744A8F3B2C2A}" type="presParOf" srcId="{1D966A6B-2759-49AC-AE53-A170C1DE3366}" destId="{1D2FD56D-0980-453D-BD9D-750C6B741F0D}" srcOrd="0" destOrd="0" presId="urn:microsoft.com/office/officeart/2005/8/layout/list1"/>
    <dgm:cxn modelId="{F6C76AAD-C5DF-4216-B6F2-7B60F608800B}" type="presParOf" srcId="{1D966A6B-2759-49AC-AE53-A170C1DE3366}" destId="{BE19DA2B-5549-4A85-9194-2480BB44D0D4}" srcOrd="1" destOrd="0" presId="urn:microsoft.com/office/officeart/2005/8/layout/list1"/>
    <dgm:cxn modelId="{F4A5BF7B-5CF2-44CF-A328-46AC0A72B837}" type="presParOf" srcId="{684C4BE5-B83B-4FFC-BE69-D12C5C8952CF}" destId="{7450F24A-2C0C-43FC-9D44-5BBA5434796F}" srcOrd="9" destOrd="0" presId="urn:microsoft.com/office/officeart/2005/8/layout/list1"/>
    <dgm:cxn modelId="{99067FAF-1F3B-4DEF-AAA8-94BD26151591}" type="presParOf" srcId="{684C4BE5-B83B-4FFC-BE69-D12C5C8952CF}" destId="{6A3A7FC3-15F7-4025-8727-EF5D07E91622}" srcOrd="10" destOrd="0" presId="urn:microsoft.com/office/officeart/2005/8/layout/list1"/>
    <dgm:cxn modelId="{E900D985-6845-479D-BE80-83127EDA5C2C}" type="presParOf" srcId="{684C4BE5-B83B-4FFC-BE69-D12C5C8952CF}" destId="{42BC6B3E-7B15-4373-8864-7BAC01F364D0}" srcOrd="11" destOrd="0" presId="urn:microsoft.com/office/officeart/2005/8/layout/list1"/>
    <dgm:cxn modelId="{B1B4E445-A091-4F3A-A544-50CB1BBA7E57}" type="presParOf" srcId="{684C4BE5-B83B-4FFC-BE69-D12C5C8952CF}" destId="{4FC1338C-F812-4FFD-B030-65D27E3EFE45}" srcOrd="12" destOrd="0" presId="urn:microsoft.com/office/officeart/2005/8/layout/list1"/>
    <dgm:cxn modelId="{BC8C2587-B74E-4A22-BB20-63703529C6AA}" type="presParOf" srcId="{4FC1338C-F812-4FFD-B030-65D27E3EFE45}" destId="{624AD868-04E4-444E-8034-478FB4F889B7}" srcOrd="0" destOrd="0" presId="urn:microsoft.com/office/officeart/2005/8/layout/list1"/>
    <dgm:cxn modelId="{7DAC6031-C6A4-4949-9227-F5BCDB9E8B83}" type="presParOf" srcId="{4FC1338C-F812-4FFD-B030-65D27E3EFE45}" destId="{47DEC44F-A42D-4031-8C5A-08D87D8B0B41}" srcOrd="1" destOrd="0" presId="urn:microsoft.com/office/officeart/2005/8/layout/list1"/>
    <dgm:cxn modelId="{AFD032AA-6E89-48BD-B2B9-96C16E6B07F2}" type="presParOf" srcId="{684C4BE5-B83B-4FFC-BE69-D12C5C8952CF}" destId="{569A44D2-6C12-4D3B-925B-3DC1E55F46B8}" srcOrd="13" destOrd="0" presId="urn:microsoft.com/office/officeart/2005/8/layout/list1"/>
    <dgm:cxn modelId="{F07FE96B-EA53-44A5-A08F-44A5B2070B1D}" type="presParOf" srcId="{684C4BE5-B83B-4FFC-BE69-D12C5C8952CF}" destId="{395C6355-0292-4292-A790-7BED2A09A35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40CDE6-9DA8-4E69-A2C4-5D7E43F3921A}"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6059C311-83A0-4F95-8407-4B2745083F4D}">
      <dgm:prSet/>
      <dgm:spPr/>
      <dgm:t>
        <a:bodyPr/>
        <a:lstStyle/>
        <a:p>
          <a:r>
            <a:rPr lang="en-US" dirty="0"/>
            <a:t>Initial Assessment</a:t>
          </a:r>
        </a:p>
      </dgm:t>
    </dgm:pt>
    <dgm:pt modelId="{2FB59E24-3F50-4ECF-A0A7-E05364D5338A}" type="parTrans" cxnId="{4F22685F-CBF9-4582-B77F-5A31D674563B}">
      <dgm:prSet/>
      <dgm:spPr/>
      <dgm:t>
        <a:bodyPr/>
        <a:lstStyle/>
        <a:p>
          <a:endParaRPr lang="en-US"/>
        </a:p>
      </dgm:t>
    </dgm:pt>
    <dgm:pt modelId="{D7D0AAE8-72D9-4515-9660-CC7AAA40F812}" type="sibTrans" cxnId="{4F22685F-CBF9-4582-B77F-5A31D674563B}">
      <dgm:prSet/>
      <dgm:spPr/>
      <dgm:t>
        <a:bodyPr/>
        <a:lstStyle/>
        <a:p>
          <a:endParaRPr lang="en-US"/>
        </a:p>
      </dgm:t>
    </dgm:pt>
    <dgm:pt modelId="{FABA02C3-05D5-442E-8F70-FB49E6784213}">
      <dgm:prSet/>
      <dgm:spPr/>
      <dgm:t>
        <a:bodyPr/>
        <a:lstStyle/>
        <a:p>
          <a:r>
            <a:rPr lang="en-US" dirty="0"/>
            <a:t>Completed during enrollment and prior to CSA placement</a:t>
          </a:r>
          <a:r>
            <a:rPr lang="en-US" dirty="0">
              <a:latin typeface="Calibri Light" panose="020F0302020204030204"/>
            </a:rPr>
            <a:t>.</a:t>
          </a:r>
          <a:endParaRPr lang="en-US" dirty="0"/>
        </a:p>
      </dgm:t>
    </dgm:pt>
    <dgm:pt modelId="{0E982DAA-0B4F-49CF-A5FF-6744970540F3}" type="parTrans" cxnId="{80E642B6-52B7-4E2E-BA51-458BA3034307}">
      <dgm:prSet/>
      <dgm:spPr/>
      <dgm:t>
        <a:bodyPr/>
        <a:lstStyle/>
        <a:p>
          <a:endParaRPr lang="en-US"/>
        </a:p>
      </dgm:t>
    </dgm:pt>
    <dgm:pt modelId="{7CE7C335-64F0-4A5F-9F32-49BABB5B62A4}" type="sibTrans" cxnId="{80E642B6-52B7-4E2E-BA51-458BA3034307}">
      <dgm:prSet/>
      <dgm:spPr/>
      <dgm:t>
        <a:bodyPr/>
        <a:lstStyle/>
        <a:p>
          <a:endParaRPr lang="en-US"/>
        </a:p>
      </dgm:t>
    </dgm:pt>
    <dgm:pt modelId="{4B8B3DE7-7227-4E94-9A4A-954F8A9A124D}">
      <dgm:prSet/>
      <dgm:spPr/>
      <dgm:t>
        <a:bodyPr/>
        <a:lstStyle/>
        <a:p>
          <a:r>
            <a:rPr lang="en-US" dirty="0"/>
            <a:t>Initial IEP</a:t>
          </a:r>
        </a:p>
      </dgm:t>
    </dgm:pt>
    <dgm:pt modelId="{65417F13-CB1D-4A18-ABAF-5D1A4B194E1D}" type="parTrans" cxnId="{4BFFA54B-6BFF-4FA1-9F37-59F7C0DE1D27}">
      <dgm:prSet/>
      <dgm:spPr/>
      <dgm:t>
        <a:bodyPr/>
        <a:lstStyle/>
        <a:p>
          <a:endParaRPr lang="en-US"/>
        </a:p>
      </dgm:t>
    </dgm:pt>
    <dgm:pt modelId="{5D86EBC3-3275-47D5-9E92-871DE5655918}" type="sibTrans" cxnId="{4BFFA54B-6BFF-4FA1-9F37-59F7C0DE1D27}">
      <dgm:prSet/>
      <dgm:spPr/>
      <dgm:t>
        <a:bodyPr/>
        <a:lstStyle/>
        <a:p>
          <a:endParaRPr lang="en-US"/>
        </a:p>
      </dgm:t>
    </dgm:pt>
    <dgm:pt modelId="{BB0BA90F-CDEA-495D-A462-C53FD2CFF21B}">
      <dgm:prSet/>
      <dgm:spPr/>
      <dgm:t>
        <a:bodyPr/>
        <a:lstStyle/>
        <a:p>
          <a:pPr rtl="0"/>
          <a:r>
            <a:rPr lang="en-US" dirty="0"/>
            <a:t>Completed within 30 days of enrollment and MUST contain</a:t>
          </a:r>
          <a:r>
            <a:rPr lang="en-US" dirty="0">
              <a:latin typeface="Calibri Light" panose="020F0302020204030204"/>
            </a:rPr>
            <a:t> an</a:t>
          </a:r>
          <a:r>
            <a:rPr lang="en-US" dirty="0"/>
            <a:t> employment </a:t>
          </a:r>
          <a:r>
            <a:rPr lang="en-US" dirty="0">
              <a:latin typeface="Calibri Light" panose="020F0302020204030204"/>
            </a:rPr>
            <a:t>goal</a:t>
          </a:r>
          <a:r>
            <a:rPr lang="en-US" dirty="0"/>
            <a:t>.</a:t>
          </a:r>
        </a:p>
      </dgm:t>
    </dgm:pt>
    <dgm:pt modelId="{2A47148B-C342-4D20-9C10-9C19AA84D5CF}" type="parTrans" cxnId="{E1E5D607-EDCE-4CFB-B22F-4C6726AD6387}">
      <dgm:prSet/>
      <dgm:spPr/>
      <dgm:t>
        <a:bodyPr/>
        <a:lstStyle/>
        <a:p>
          <a:endParaRPr lang="en-US"/>
        </a:p>
      </dgm:t>
    </dgm:pt>
    <dgm:pt modelId="{08FC33C8-EF55-4BBC-9273-41AAEB6F389E}" type="sibTrans" cxnId="{E1E5D607-EDCE-4CFB-B22F-4C6726AD6387}">
      <dgm:prSet/>
      <dgm:spPr/>
      <dgm:t>
        <a:bodyPr/>
        <a:lstStyle/>
        <a:p>
          <a:endParaRPr lang="en-US"/>
        </a:p>
      </dgm:t>
    </dgm:pt>
    <dgm:pt modelId="{24C3E761-94DD-4E32-9CF9-C1B5C578141D}">
      <dgm:prSet/>
      <dgm:spPr/>
      <dgm:t>
        <a:bodyPr/>
        <a:lstStyle/>
        <a:p>
          <a:r>
            <a:rPr lang="en-US" dirty="0"/>
            <a:t>Reassessment/IEP Update</a:t>
          </a:r>
        </a:p>
      </dgm:t>
    </dgm:pt>
    <dgm:pt modelId="{434C5C7F-870A-410B-A03A-6273CB98FA32}" type="parTrans" cxnId="{91D45236-CF1A-4476-8134-DE7667914233}">
      <dgm:prSet/>
      <dgm:spPr/>
      <dgm:t>
        <a:bodyPr/>
        <a:lstStyle/>
        <a:p>
          <a:endParaRPr lang="en-US"/>
        </a:p>
      </dgm:t>
    </dgm:pt>
    <dgm:pt modelId="{C12869C3-55D1-45EA-8655-6805B654A20B}" type="sibTrans" cxnId="{91D45236-CF1A-4476-8134-DE7667914233}">
      <dgm:prSet/>
      <dgm:spPr/>
      <dgm:t>
        <a:bodyPr/>
        <a:lstStyle/>
        <a:p>
          <a:endParaRPr lang="en-US"/>
        </a:p>
      </dgm:t>
    </dgm:pt>
    <dgm:pt modelId="{0D0B71B5-1A82-49D0-8883-6F754D1999AE}">
      <dgm:prSet/>
      <dgm:spPr/>
      <dgm:t>
        <a:bodyPr/>
        <a:lstStyle/>
        <a:p>
          <a:pPr rtl="0"/>
          <a:r>
            <a:rPr lang="en-US" dirty="0">
              <a:latin typeface="Calibri Light" panose="020F0302020204030204"/>
            </a:rPr>
            <a:t>Updated at least once </a:t>
          </a:r>
          <a:r>
            <a:rPr lang="en-US" dirty="0"/>
            <a:t>every 6 months</a:t>
          </a:r>
          <a:r>
            <a:rPr lang="en-US" dirty="0">
              <a:latin typeface="Calibri Light" panose="020F0302020204030204"/>
            </a:rPr>
            <a:t>. </a:t>
          </a:r>
          <a:endParaRPr lang="en-US" dirty="0"/>
        </a:p>
      </dgm:t>
    </dgm:pt>
    <dgm:pt modelId="{7366FB18-C967-4686-8047-A1D9D6A0F303}" type="parTrans" cxnId="{B7F07261-BE3F-414A-B020-BD20BDF051D5}">
      <dgm:prSet/>
      <dgm:spPr/>
      <dgm:t>
        <a:bodyPr/>
        <a:lstStyle/>
        <a:p>
          <a:endParaRPr lang="en-US"/>
        </a:p>
      </dgm:t>
    </dgm:pt>
    <dgm:pt modelId="{DBBA1942-35E0-4598-9A72-B3D04EE5CA3D}" type="sibTrans" cxnId="{B7F07261-BE3F-414A-B020-BD20BDF051D5}">
      <dgm:prSet/>
      <dgm:spPr/>
      <dgm:t>
        <a:bodyPr/>
        <a:lstStyle/>
        <a:p>
          <a:endParaRPr lang="en-US"/>
        </a:p>
      </dgm:t>
    </dgm:pt>
    <dgm:pt modelId="{81B25B08-AF16-4EDA-A30F-FD85381D519B}">
      <dgm:prSet/>
      <dgm:spPr/>
      <dgm:t>
        <a:bodyPr/>
        <a:lstStyle/>
        <a:p>
          <a:r>
            <a:rPr lang="en-US" dirty="0"/>
            <a:t>Transitional Assessment and IEP</a:t>
          </a:r>
        </a:p>
      </dgm:t>
    </dgm:pt>
    <dgm:pt modelId="{AE842246-9D29-4B5D-BE27-EF908DDF6204}" type="parTrans" cxnId="{C162B272-0BC3-48FE-8929-DA5B37086993}">
      <dgm:prSet/>
      <dgm:spPr/>
      <dgm:t>
        <a:bodyPr/>
        <a:lstStyle/>
        <a:p>
          <a:endParaRPr lang="en-US"/>
        </a:p>
      </dgm:t>
    </dgm:pt>
    <dgm:pt modelId="{059E0B93-98BB-4E42-9A90-D1BB74985A90}" type="sibTrans" cxnId="{C162B272-0BC3-48FE-8929-DA5B37086993}">
      <dgm:prSet/>
      <dgm:spPr/>
      <dgm:t>
        <a:bodyPr/>
        <a:lstStyle/>
        <a:p>
          <a:endParaRPr lang="en-US"/>
        </a:p>
      </dgm:t>
    </dgm:pt>
    <dgm:pt modelId="{D1D004F5-EEE7-4E0C-B850-6508082A5D4F}">
      <dgm:prSet/>
      <dgm:spPr/>
      <dgm:t>
        <a:bodyPr/>
        <a:lstStyle/>
        <a:p>
          <a:pPr rtl="0"/>
          <a:r>
            <a:rPr lang="en-US" dirty="0"/>
            <a:t>12 months prior to </a:t>
          </a:r>
          <a:r>
            <a:rPr lang="en-US" dirty="0">
              <a:latin typeface="Calibri Light" panose="020F0302020204030204"/>
            </a:rPr>
            <a:t>Individual Durational</a:t>
          </a:r>
          <a:r>
            <a:rPr lang="en-US" dirty="0"/>
            <a:t> </a:t>
          </a:r>
          <a:r>
            <a:rPr lang="en-US" dirty="0">
              <a:latin typeface="Calibri Light" panose="020F0302020204030204"/>
            </a:rPr>
            <a:t>Limit (</a:t>
          </a:r>
          <a:r>
            <a:rPr lang="en-US" dirty="0"/>
            <a:t>IDL</a:t>
          </a:r>
          <a:r>
            <a:rPr lang="en-US" dirty="0">
              <a:latin typeface="Calibri Light" panose="020F0302020204030204"/>
            </a:rPr>
            <a:t>)</a:t>
          </a:r>
          <a:r>
            <a:rPr lang="en-US" dirty="0"/>
            <a:t> exit date</a:t>
          </a:r>
          <a:r>
            <a:rPr lang="en-US" dirty="0">
              <a:latin typeface="Calibri Light" panose="020F0302020204030204"/>
            </a:rPr>
            <a:t>.</a:t>
          </a:r>
          <a:endParaRPr lang="en-US" dirty="0"/>
        </a:p>
      </dgm:t>
    </dgm:pt>
    <dgm:pt modelId="{8A087CFA-31DC-4602-BA12-4A9EC9CC9961}" type="parTrans" cxnId="{168A696A-F24A-4D7E-B046-7915DCEE357B}">
      <dgm:prSet/>
      <dgm:spPr/>
      <dgm:t>
        <a:bodyPr/>
        <a:lstStyle/>
        <a:p>
          <a:endParaRPr lang="en-US"/>
        </a:p>
      </dgm:t>
    </dgm:pt>
    <dgm:pt modelId="{68AEBF33-35F8-4F1F-BD7E-95DBB108AA5B}" type="sibTrans" cxnId="{168A696A-F24A-4D7E-B046-7915DCEE357B}">
      <dgm:prSet/>
      <dgm:spPr/>
      <dgm:t>
        <a:bodyPr/>
        <a:lstStyle/>
        <a:p>
          <a:endParaRPr lang="en-US"/>
        </a:p>
      </dgm:t>
    </dgm:pt>
    <dgm:pt modelId="{B3AE769B-5ADC-471D-9EFE-E69DF70F5AD4}">
      <dgm:prSet/>
      <dgm:spPr/>
      <dgm:t>
        <a:bodyPr/>
        <a:lstStyle/>
        <a:p>
          <a:pPr rtl="0"/>
          <a:r>
            <a:rPr lang="en-US" dirty="0">
              <a:latin typeface="Calibri Light" panose="020F0302020204030204"/>
            </a:rPr>
            <a:t>Must be updated</a:t>
          </a:r>
          <a:r>
            <a:rPr lang="en-US" dirty="0"/>
            <a:t> </a:t>
          </a:r>
          <a:r>
            <a:rPr lang="en-US" dirty="0">
              <a:latin typeface="Calibri Light" panose="020F0302020204030204"/>
            </a:rPr>
            <a:t>3 more times - </a:t>
          </a:r>
          <a:r>
            <a:rPr lang="en-US" dirty="0"/>
            <a:t>at </a:t>
          </a:r>
          <a:r>
            <a:rPr lang="en-US" b="1" dirty="0"/>
            <a:t>6</a:t>
          </a:r>
          <a:r>
            <a:rPr lang="en-US" dirty="0"/>
            <a:t> </a:t>
          </a:r>
          <a:r>
            <a:rPr lang="en-US" b="0" dirty="0"/>
            <a:t>months</a:t>
          </a:r>
          <a:r>
            <a:rPr lang="en-US" dirty="0">
              <a:latin typeface="Calibri Light" panose="020F0302020204030204"/>
            </a:rPr>
            <a:t>, </a:t>
          </a:r>
          <a:r>
            <a:rPr lang="en-US" b="1" dirty="0"/>
            <a:t>90</a:t>
          </a:r>
          <a:r>
            <a:rPr lang="en-US" dirty="0"/>
            <a:t> </a:t>
          </a:r>
          <a:r>
            <a:rPr lang="en-US" dirty="0">
              <a:latin typeface="Calibri Light" panose="020F0302020204030204"/>
            </a:rPr>
            <a:t>days, and </a:t>
          </a:r>
          <a:r>
            <a:rPr lang="en-US" b="1" dirty="0"/>
            <a:t>30</a:t>
          </a:r>
          <a:r>
            <a:rPr lang="en-US" dirty="0"/>
            <a:t> days</a:t>
          </a:r>
          <a:r>
            <a:rPr lang="en-US" dirty="0">
              <a:latin typeface="Calibri Light" panose="020F0302020204030204"/>
            </a:rPr>
            <a:t> out (a total of 4).</a:t>
          </a:r>
          <a:endParaRPr lang="en-US" dirty="0"/>
        </a:p>
      </dgm:t>
    </dgm:pt>
    <dgm:pt modelId="{E34CECBA-D839-4E22-A5EF-A0BFF5A05470}" type="parTrans" cxnId="{814C1FBE-EE1A-4E85-93D1-14927D837BCC}">
      <dgm:prSet/>
      <dgm:spPr/>
      <dgm:t>
        <a:bodyPr/>
        <a:lstStyle/>
        <a:p>
          <a:endParaRPr lang="en-US"/>
        </a:p>
      </dgm:t>
    </dgm:pt>
    <dgm:pt modelId="{E56B9494-3F29-4ED0-B0B9-D08BCA6F8380}" type="sibTrans" cxnId="{814C1FBE-EE1A-4E85-93D1-14927D837BCC}">
      <dgm:prSet/>
      <dgm:spPr/>
      <dgm:t>
        <a:bodyPr/>
        <a:lstStyle/>
        <a:p>
          <a:endParaRPr lang="en-US"/>
        </a:p>
      </dgm:t>
    </dgm:pt>
    <dgm:pt modelId="{0BBDF881-3B8F-49BD-A665-82390D194189}" type="pres">
      <dgm:prSet presAssocID="{1140CDE6-9DA8-4E69-A2C4-5D7E43F3921A}" presName="Name0" presStyleCnt="0">
        <dgm:presLayoutVars>
          <dgm:dir/>
          <dgm:animLvl val="lvl"/>
          <dgm:resizeHandles val="exact"/>
        </dgm:presLayoutVars>
      </dgm:prSet>
      <dgm:spPr/>
    </dgm:pt>
    <dgm:pt modelId="{0A9644F9-3166-436B-90A1-BBEDC3538F73}" type="pres">
      <dgm:prSet presAssocID="{6059C311-83A0-4F95-8407-4B2745083F4D}" presName="composite" presStyleCnt="0"/>
      <dgm:spPr/>
    </dgm:pt>
    <dgm:pt modelId="{C0482EA9-A09A-424C-A20A-C84D9F8DFB23}" type="pres">
      <dgm:prSet presAssocID="{6059C311-83A0-4F95-8407-4B2745083F4D}" presName="parTx" presStyleLbl="alignNode1" presStyleIdx="0" presStyleCnt="4">
        <dgm:presLayoutVars>
          <dgm:chMax val="0"/>
          <dgm:chPref val="0"/>
          <dgm:bulletEnabled val="1"/>
        </dgm:presLayoutVars>
      </dgm:prSet>
      <dgm:spPr/>
    </dgm:pt>
    <dgm:pt modelId="{AB873E97-FBD7-4CC1-A1EA-1EFD2400163B}" type="pres">
      <dgm:prSet presAssocID="{6059C311-83A0-4F95-8407-4B2745083F4D}" presName="desTx" presStyleLbl="alignAccFollowNode1" presStyleIdx="0" presStyleCnt="4">
        <dgm:presLayoutVars>
          <dgm:bulletEnabled val="1"/>
        </dgm:presLayoutVars>
      </dgm:prSet>
      <dgm:spPr/>
    </dgm:pt>
    <dgm:pt modelId="{DAD42788-75E0-46C6-AA99-537F7D8C2C23}" type="pres">
      <dgm:prSet presAssocID="{D7D0AAE8-72D9-4515-9660-CC7AAA40F812}" presName="space" presStyleCnt="0"/>
      <dgm:spPr/>
    </dgm:pt>
    <dgm:pt modelId="{A7CE76C7-0B48-4A45-8060-AEB190A55B8C}" type="pres">
      <dgm:prSet presAssocID="{4B8B3DE7-7227-4E94-9A4A-954F8A9A124D}" presName="composite" presStyleCnt="0"/>
      <dgm:spPr/>
    </dgm:pt>
    <dgm:pt modelId="{9FFFA3A1-FF9A-4615-B7D1-F34E87B3532E}" type="pres">
      <dgm:prSet presAssocID="{4B8B3DE7-7227-4E94-9A4A-954F8A9A124D}" presName="parTx" presStyleLbl="alignNode1" presStyleIdx="1" presStyleCnt="4">
        <dgm:presLayoutVars>
          <dgm:chMax val="0"/>
          <dgm:chPref val="0"/>
          <dgm:bulletEnabled val="1"/>
        </dgm:presLayoutVars>
      </dgm:prSet>
      <dgm:spPr/>
    </dgm:pt>
    <dgm:pt modelId="{A1E55FB9-5155-4880-A9D0-AB55FA620317}" type="pres">
      <dgm:prSet presAssocID="{4B8B3DE7-7227-4E94-9A4A-954F8A9A124D}" presName="desTx" presStyleLbl="alignAccFollowNode1" presStyleIdx="1" presStyleCnt="4">
        <dgm:presLayoutVars>
          <dgm:bulletEnabled val="1"/>
        </dgm:presLayoutVars>
      </dgm:prSet>
      <dgm:spPr/>
    </dgm:pt>
    <dgm:pt modelId="{53154EA4-DA0E-48BE-AA78-497720AD80FA}" type="pres">
      <dgm:prSet presAssocID="{5D86EBC3-3275-47D5-9E92-871DE5655918}" presName="space" presStyleCnt="0"/>
      <dgm:spPr/>
    </dgm:pt>
    <dgm:pt modelId="{81F1CFDA-2F9F-481E-BD5A-ED596C36B27D}" type="pres">
      <dgm:prSet presAssocID="{24C3E761-94DD-4E32-9CF9-C1B5C578141D}" presName="composite" presStyleCnt="0"/>
      <dgm:spPr/>
    </dgm:pt>
    <dgm:pt modelId="{7FE03F67-7D40-49DC-B7BC-8563D0E56E04}" type="pres">
      <dgm:prSet presAssocID="{24C3E761-94DD-4E32-9CF9-C1B5C578141D}" presName="parTx" presStyleLbl="alignNode1" presStyleIdx="2" presStyleCnt="4">
        <dgm:presLayoutVars>
          <dgm:chMax val="0"/>
          <dgm:chPref val="0"/>
          <dgm:bulletEnabled val="1"/>
        </dgm:presLayoutVars>
      </dgm:prSet>
      <dgm:spPr/>
    </dgm:pt>
    <dgm:pt modelId="{5A8D41F4-64C8-4DF5-B595-E976D46F020E}" type="pres">
      <dgm:prSet presAssocID="{24C3E761-94DD-4E32-9CF9-C1B5C578141D}" presName="desTx" presStyleLbl="alignAccFollowNode1" presStyleIdx="2" presStyleCnt="4">
        <dgm:presLayoutVars>
          <dgm:bulletEnabled val="1"/>
        </dgm:presLayoutVars>
      </dgm:prSet>
      <dgm:spPr/>
    </dgm:pt>
    <dgm:pt modelId="{02B0057C-21B4-41D2-A25D-6EE4B3CCDFBE}" type="pres">
      <dgm:prSet presAssocID="{C12869C3-55D1-45EA-8655-6805B654A20B}" presName="space" presStyleCnt="0"/>
      <dgm:spPr/>
    </dgm:pt>
    <dgm:pt modelId="{F241E8A1-DF58-4301-AAB4-50505113B6F1}" type="pres">
      <dgm:prSet presAssocID="{81B25B08-AF16-4EDA-A30F-FD85381D519B}" presName="composite" presStyleCnt="0"/>
      <dgm:spPr/>
    </dgm:pt>
    <dgm:pt modelId="{2C476EB5-FB96-4CF7-9541-E682C0E30D02}" type="pres">
      <dgm:prSet presAssocID="{81B25B08-AF16-4EDA-A30F-FD85381D519B}" presName="parTx" presStyleLbl="alignNode1" presStyleIdx="3" presStyleCnt="4">
        <dgm:presLayoutVars>
          <dgm:chMax val="0"/>
          <dgm:chPref val="0"/>
          <dgm:bulletEnabled val="1"/>
        </dgm:presLayoutVars>
      </dgm:prSet>
      <dgm:spPr/>
    </dgm:pt>
    <dgm:pt modelId="{FAC2465C-33F9-4153-8EDE-BC8FE332132F}" type="pres">
      <dgm:prSet presAssocID="{81B25B08-AF16-4EDA-A30F-FD85381D519B}" presName="desTx" presStyleLbl="alignAccFollowNode1" presStyleIdx="3" presStyleCnt="4">
        <dgm:presLayoutVars>
          <dgm:bulletEnabled val="1"/>
        </dgm:presLayoutVars>
      </dgm:prSet>
      <dgm:spPr/>
    </dgm:pt>
  </dgm:ptLst>
  <dgm:cxnLst>
    <dgm:cxn modelId="{E1E5D607-EDCE-4CFB-B22F-4C6726AD6387}" srcId="{4B8B3DE7-7227-4E94-9A4A-954F8A9A124D}" destId="{BB0BA90F-CDEA-495D-A462-C53FD2CFF21B}" srcOrd="0" destOrd="0" parTransId="{2A47148B-C342-4D20-9C10-9C19AA84D5CF}" sibTransId="{08FC33C8-EF55-4BBC-9273-41AAEB6F389E}"/>
    <dgm:cxn modelId="{4D99C90E-229F-409D-A611-5F0DCC8E7565}" type="presOf" srcId="{FABA02C3-05D5-442E-8F70-FB49E6784213}" destId="{AB873E97-FBD7-4CC1-A1EA-1EFD2400163B}" srcOrd="0" destOrd="0" presId="urn:microsoft.com/office/officeart/2005/8/layout/hList1"/>
    <dgm:cxn modelId="{B9F5F316-61E3-4F58-9D4A-24B376F128CA}" type="presOf" srcId="{24C3E761-94DD-4E32-9CF9-C1B5C578141D}" destId="{7FE03F67-7D40-49DC-B7BC-8563D0E56E04}" srcOrd="0" destOrd="0" presId="urn:microsoft.com/office/officeart/2005/8/layout/hList1"/>
    <dgm:cxn modelId="{5C7B7E1E-6783-4EAB-BFF8-395AA639E0CF}" type="presOf" srcId="{B3AE769B-5ADC-471D-9EFE-E69DF70F5AD4}" destId="{FAC2465C-33F9-4153-8EDE-BC8FE332132F}" srcOrd="0" destOrd="1" presId="urn:microsoft.com/office/officeart/2005/8/layout/hList1"/>
    <dgm:cxn modelId="{F2495B2F-88DB-4B25-BD07-A0E3EC12F66C}" type="presOf" srcId="{BB0BA90F-CDEA-495D-A462-C53FD2CFF21B}" destId="{A1E55FB9-5155-4880-A9D0-AB55FA620317}" srcOrd="0" destOrd="0" presId="urn:microsoft.com/office/officeart/2005/8/layout/hList1"/>
    <dgm:cxn modelId="{91D45236-CF1A-4476-8134-DE7667914233}" srcId="{1140CDE6-9DA8-4E69-A2C4-5D7E43F3921A}" destId="{24C3E761-94DD-4E32-9CF9-C1B5C578141D}" srcOrd="2" destOrd="0" parTransId="{434C5C7F-870A-410B-A03A-6273CB98FA32}" sibTransId="{C12869C3-55D1-45EA-8655-6805B654A20B}"/>
    <dgm:cxn modelId="{7D84435E-F6B9-4B19-B8C6-26B98CA6A0BE}" type="presOf" srcId="{6059C311-83A0-4F95-8407-4B2745083F4D}" destId="{C0482EA9-A09A-424C-A20A-C84D9F8DFB23}" srcOrd="0" destOrd="0" presId="urn:microsoft.com/office/officeart/2005/8/layout/hList1"/>
    <dgm:cxn modelId="{4F22685F-CBF9-4582-B77F-5A31D674563B}" srcId="{1140CDE6-9DA8-4E69-A2C4-5D7E43F3921A}" destId="{6059C311-83A0-4F95-8407-4B2745083F4D}" srcOrd="0" destOrd="0" parTransId="{2FB59E24-3F50-4ECF-A0A7-E05364D5338A}" sibTransId="{D7D0AAE8-72D9-4515-9660-CC7AAA40F812}"/>
    <dgm:cxn modelId="{B7F07261-BE3F-414A-B020-BD20BDF051D5}" srcId="{24C3E761-94DD-4E32-9CF9-C1B5C578141D}" destId="{0D0B71B5-1A82-49D0-8883-6F754D1999AE}" srcOrd="0" destOrd="0" parTransId="{7366FB18-C967-4686-8047-A1D9D6A0F303}" sibTransId="{DBBA1942-35E0-4598-9A72-B3D04EE5CA3D}"/>
    <dgm:cxn modelId="{168A696A-F24A-4D7E-B046-7915DCEE357B}" srcId="{81B25B08-AF16-4EDA-A30F-FD85381D519B}" destId="{D1D004F5-EEE7-4E0C-B850-6508082A5D4F}" srcOrd="0" destOrd="0" parTransId="{8A087CFA-31DC-4602-BA12-4A9EC9CC9961}" sibTransId="{68AEBF33-35F8-4F1F-BD7E-95DBB108AA5B}"/>
    <dgm:cxn modelId="{4BFFA54B-6BFF-4FA1-9F37-59F7C0DE1D27}" srcId="{1140CDE6-9DA8-4E69-A2C4-5D7E43F3921A}" destId="{4B8B3DE7-7227-4E94-9A4A-954F8A9A124D}" srcOrd="1" destOrd="0" parTransId="{65417F13-CB1D-4A18-ABAF-5D1A4B194E1D}" sibTransId="{5D86EBC3-3275-47D5-9E92-871DE5655918}"/>
    <dgm:cxn modelId="{C162B272-0BC3-48FE-8929-DA5B37086993}" srcId="{1140CDE6-9DA8-4E69-A2C4-5D7E43F3921A}" destId="{81B25B08-AF16-4EDA-A30F-FD85381D519B}" srcOrd="3" destOrd="0" parTransId="{AE842246-9D29-4B5D-BE27-EF908DDF6204}" sibTransId="{059E0B93-98BB-4E42-9A90-D1BB74985A90}"/>
    <dgm:cxn modelId="{221CC153-4D69-4F02-8860-3B20626B919B}" type="presOf" srcId="{81B25B08-AF16-4EDA-A30F-FD85381D519B}" destId="{2C476EB5-FB96-4CF7-9541-E682C0E30D02}" srcOrd="0" destOrd="0" presId="urn:microsoft.com/office/officeart/2005/8/layout/hList1"/>
    <dgm:cxn modelId="{80E642B6-52B7-4E2E-BA51-458BA3034307}" srcId="{6059C311-83A0-4F95-8407-4B2745083F4D}" destId="{FABA02C3-05D5-442E-8F70-FB49E6784213}" srcOrd="0" destOrd="0" parTransId="{0E982DAA-0B4F-49CF-A5FF-6744970540F3}" sibTransId="{7CE7C335-64F0-4A5F-9F32-49BABB5B62A4}"/>
    <dgm:cxn modelId="{814C1FBE-EE1A-4E85-93D1-14927D837BCC}" srcId="{81B25B08-AF16-4EDA-A30F-FD85381D519B}" destId="{B3AE769B-5ADC-471D-9EFE-E69DF70F5AD4}" srcOrd="1" destOrd="0" parTransId="{E34CECBA-D839-4E22-A5EF-A0BFF5A05470}" sibTransId="{E56B9494-3F29-4ED0-B0B9-D08BCA6F8380}"/>
    <dgm:cxn modelId="{543BA8CE-CB19-448B-819C-F622AE71C95B}" type="presOf" srcId="{D1D004F5-EEE7-4E0C-B850-6508082A5D4F}" destId="{FAC2465C-33F9-4153-8EDE-BC8FE332132F}" srcOrd="0" destOrd="0" presId="urn:microsoft.com/office/officeart/2005/8/layout/hList1"/>
    <dgm:cxn modelId="{05432EDC-65BA-487C-98EC-D1A13BDFC6A1}" type="presOf" srcId="{1140CDE6-9DA8-4E69-A2C4-5D7E43F3921A}" destId="{0BBDF881-3B8F-49BD-A665-82390D194189}" srcOrd="0" destOrd="0" presId="urn:microsoft.com/office/officeart/2005/8/layout/hList1"/>
    <dgm:cxn modelId="{30FF00E3-E9B3-4DF2-A491-AED13BD121DD}" type="presOf" srcId="{4B8B3DE7-7227-4E94-9A4A-954F8A9A124D}" destId="{9FFFA3A1-FF9A-4615-B7D1-F34E87B3532E}" srcOrd="0" destOrd="0" presId="urn:microsoft.com/office/officeart/2005/8/layout/hList1"/>
    <dgm:cxn modelId="{861323F2-27FA-47D6-A587-7C259A567686}" type="presOf" srcId="{0D0B71B5-1A82-49D0-8883-6F754D1999AE}" destId="{5A8D41F4-64C8-4DF5-B595-E976D46F020E}" srcOrd="0" destOrd="0" presId="urn:microsoft.com/office/officeart/2005/8/layout/hList1"/>
    <dgm:cxn modelId="{6DBDF1D3-EC8A-4B2C-A4FF-934DE1E68A33}" type="presParOf" srcId="{0BBDF881-3B8F-49BD-A665-82390D194189}" destId="{0A9644F9-3166-436B-90A1-BBEDC3538F73}" srcOrd="0" destOrd="0" presId="urn:microsoft.com/office/officeart/2005/8/layout/hList1"/>
    <dgm:cxn modelId="{88FA6908-9FEA-4B03-AC99-6E028D6C5566}" type="presParOf" srcId="{0A9644F9-3166-436B-90A1-BBEDC3538F73}" destId="{C0482EA9-A09A-424C-A20A-C84D9F8DFB23}" srcOrd="0" destOrd="0" presId="urn:microsoft.com/office/officeart/2005/8/layout/hList1"/>
    <dgm:cxn modelId="{F5BC7721-F715-4EFC-BBF4-77D07352E711}" type="presParOf" srcId="{0A9644F9-3166-436B-90A1-BBEDC3538F73}" destId="{AB873E97-FBD7-4CC1-A1EA-1EFD2400163B}" srcOrd="1" destOrd="0" presId="urn:microsoft.com/office/officeart/2005/8/layout/hList1"/>
    <dgm:cxn modelId="{3C7F4954-A676-4654-871F-820ED4297A7B}" type="presParOf" srcId="{0BBDF881-3B8F-49BD-A665-82390D194189}" destId="{DAD42788-75E0-46C6-AA99-537F7D8C2C23}" srcOrd="1" destOrd="0" presId="urn:microsoft.com/office/officeart/2005/8/layout/hList1"/>
    <dgm:cxn modelId="{9E7B6639-A73E-42AB-BAF9-9C2F085F664C}" type="presParOf" srcId="{0BBDF881-3B8F-49BD-A665-82390D194189}" destId="{A7CE76C7-0B48-4A45-8060-AEB190A55B8C}" srcOrd="2" destOrd="0" presId="urn:microsoft.com/office/officeart/2005/8/layout/hList1"/>
    <dgm:cxn modelId="{E6D2E634-669F-43BB-8B2F-D6B8356A8FB8}" type="presParOf" srcId="{A7CE76C7-0B48-4A45-8060-AEB190A55B8C}" destId="{9FFFA3A1-FF9A-4615-B7D1-F34E87B3532E}" srcOrd="0" destOrd="0" presId="urn:microsoft.com/office/officeart/2005/8/layout/hList1"/>
    <dgm:cxn modelId="{AAC1BA42-C123-4E1E-BF1E-4761C17E54B1}" type="presParOf" srcId="{A7CE76C7-0B48-4A45-8060-AEB190A55B8C}" destId="{A1E55FB9-5155-4880-A9D0-AB55FA620317}" srcOrd="1" destOrd="0" presId="urn:microsoft.com/office/officeart/2005/8/layout/hList1"/>
    <dgm:cxn modelId="{15FE693D-07F0-4B67-9CFD-3387EB610899}" type="presParOf" srcId="{0BBDF881-3B8F-49BD-A665-82390D194189}" destId="{53154EA4-DA0E-48BE-AA78-497720AD80FA}" srcOrd="3" destOrd="0" presId="urn:microsoft.com/office/officeart/2005/8/layout/hList1"/>
    <dgm:cxn modelId="{8C4CB6D3-6F2C-4751-814B-5DF5FBBD7687}" type="presParOf" srcId="{0BBDF881-3B8F-49BD-A665-82390D194189}" destId="{81F1CFDA-2F9F-481E-BD5A-ED596C36B27D}" srcOrd="4" destOrd="0" presId="urn:microsoft.com/office/officeart/2005/8/layout/hList1"/>
    <dgm:cxn modelId="{1A6D3FBF-F326-4321-9FFD-3235CDC2A169}" type="presParOf" srcId="{81F1CFDA-2F9F-481E-BD5A-ED596C36B27D}" destId="{7FE03F67-7D40-49DC-B7BC-8563D0E56E04}" srcOrd="0" destOrd="0" presId="urn:microsoft.com/office/officeart/2005/8/layout/hList1"/>
    <dgm:cxn modelId="{F9480904-2CEF-4AD4-A42B-E133431BA5DD}" type="presParOf" srcId="{81F1CFDA-2F9F-481E-BD5A-ED596C36B27D}" destId="{5A8D41F4-64C8-4DF5-B595-E976D46F020E}" srcOrd="1" destOrd="0" presId="urn:microsoft.com/office/officeart/2005/8/layout/hList1"/>
    <dgm:cxn modelId="{A0A92645-3A2D-4344-8D44-BA0D5D6EFB6C}" type="presParOf" srcId="{0BBDF881-3B8F-49BD-A665-82390D194189}" destId="{02B0057C-21B4-41D2-A25D-6EE4B3CCDFBE}" srcOrd="5" destOrd="0" presId="urn:microsoft.com/office/officeart/2005/8/layout/hList1"/>
    <dgm:cxn modelId="{8BFD66E1-F328-4FA7-9E66-D02AA20F6C6B}" type="presParOf" srcId="{0BBDF881-3B8F-49BD-A665-82390D194189}" destId="{F241E8A1-DF58-4301-AAB4-50505113B6F1}" srcOrd="6" destOrd="0" presId="urn:microsoft.com/office/officeart/2005/8/layout/hList1"/>
    <dgm:cxn modelId="{753921E7-FF64-4A00-88DB-038ED20AA44F}" type="presParOf" srcId="{F241E8A1-DF58-4301-AAB4-50505113B6F1}" destId="{2C476EB5-FB96-4CF7-9541-E682C0E30D02}" srcOrd="0" destOrd="0" presId="urn:microsoft.com/office/officeart/2005/8/layout/hList1"/>
    <dgm:cxn modelId="{87F1452C-80A4-4B71-8999-4D73DA990EDC}" type="presParOf" srcId="{F241E8A1-DF58-4301-AAB4-50505113B6F1}" destId="{FAC2465C-33F9-4153-8EDE-BC8FE33213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E7C871-3B2A-483E-B4BE-046202F8CFC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6BF0C73-0D05-4F5F-9AA9-D90E3B602177}">
      <dgm:prSet/>
      <dgm:spPr/>
      <dgm:t>
        <a:bodyPr/>
        <a:lstStyle/>
        <a:p>
          <a:pPr>
            <a:lnSpc>
              <a:spcPct val="100000"/>
            </a:lnSpc>
          </a:pPr>
          <a:r>
            <a:rPr lang="en-US" dirty="0"/>
            <a:t>Support Project Staff to develop strong Community Service Assignments (CSA).</a:t>
          </a:r>
        </a:p>
      </dgm:t>
    </dgm:pt>
    <dgm:pt modelId="{48ACFD10-2B3F-417E-B7FC-2B6ACDA4BED2}" type="parTrans" cxnId="{D14D9BE6-0331-425A-B526-AFCE9AEC75DE}">
      <dgm:prSet/>
      <dgm:spPr/>
      <dgm:t>
        <a:bodyPr/>
        <a:lstStyle/>
        <a:p>
          <a:endParaRPr lang="en-US"/>
        </a:p>
      </dgm:t>
    </dgm:pt>
    <dgm:pt modelId="{1681F6D6-BE42-42EA-9009-CFE6F5411C73}" type="sibTrans" cxnId="{D14D9BE6-0331-425A-B526-AFCE9AEC75DE}">
      <dgm:prSet/>
      <dgm:spPr/>
      <dgm:t>
        <a:bodyPr/>
        <a:lstStyle/>
        <a:p>
          <a:endParaRPr lang="en-US"/>
        </a:p>
      </dgm:t>
    </dgm:pt>
    <dgm:pt modelId="{2A4C092A-2D7C-4B2B-A01E-5FCAB9E7C861}">
      <dgm:prSet/>
      <dgm:spPr/>
      <dgm:t>
        <a:bodyPr/>
        <a:lstStyle/>
        <a:p>
          <a:pPr>
            <a:lnSpc>
              <a:spcPct val="100000"/>
            </a:lnSpc>
          </a:pPr>
          <a:r>
            <a:rPr lang="en-US"/>
            <a:t>Identify training needs and opportunities for job seekers.</a:t>
          </a:r>
        </a:p>
      </dgm:t>
    </dgm:pt>
    <dgm:pt modelId="{D2F0EA29-6CB9-466B-8288-C5CED04BD5DA}" type="parTrans" cxnId="{D17CFA40-270E-4C3B-8DB2-52F54A1000DA}">
      <dgm:prSet/>
      <dgm:spPr/>
      <dgm:t>
        <a:bodyPr/>
        <a:lstStyle/>
        <a:p>
          <a:endParaRPr lang="en-US"/>
        </a:p>
      </dgm:t>
    </dgm:pt>
    <dgm:pt modelId="{6B241F46-D274-4F7A-8786-FE218F616F60}" type="sibTrans" cxnId="{D17CFA40-270E-4C3B-8DB2-52F54A1000DA}">
      <dgm:prSet/>
      <dgm:spPr/>
      <dgm:t>
        <a:bodyPr/>
        <a:lstStyle/>
        <a:p>
          <a:endParaRPr lang="en-US"/>
        </a:p>
      </dgm:t>
    </dgm:pt>
    <dgm:pt modelId="{EA5156F1-CE73-46D6-B51E-2B2FFB3B8651}">
      <dgm:prSet/>
      <dgm:spPr/>
      <dgm:t>
        <a:bodyPr/>
        <a:lstStyle/>
        <a:p>
          <a:pPr>
            <a:lnSpc>
              <a:spcPct val="100000"/>
            </a:lnSpc>
          </a:pPr>
          <a:r>
            <a:rPr lang="en-US"/>
            <a:t>Identify unsubsidized employment opportunities and/or prospects.</a:t>
          </a:r>
        </a:p>
      </dgm:t>
    </dgm:pt>
    <dgm:pt modelId="{1936E5AD-2C29-476F-AF37-7E99721D270C}" type="parTrans" cxnId="{6F7AD50F-266A-4E18-8C87-D0A1E5C0E249}">
      <dgm:prSet/>
      <dgm:spPr/>
      <dgm:t>
        <a:bodyPr/>
        <a:lstStyle/>
        <a:p>
          <a:endParaRPr lang="en-US"/>
        </a:p>
      </dgm:t>
    </dgm:pt>
    <dgm:pt modelId="{3A877C77-179B-44A3-AFDC-2A79117118B7}" type="sibTrans" cxnId="{6F7AD50F-266A-4E18-8C87-D0A1E5C0E249}">
      <dgm:prSet/>
      <dgm:spPr/>
      <dgm:t>
        <a:bodyPr/>
        <a:lstStyle/>
        <a:p>
          <a:endParaRPr lang="en-US"/>
        </a:p>
      </dgm:t>
    </dgm:pt>
    <dgm:pt modelId="{A097216E-FEBF-4680-AB00-15EDE0655E61}">
      <dgm:prSet/>
      <dgm:spPr/>
      <dgm:t>
        <a:bodyPr/>
        <a:lstStyle/>
        <a:p>
          <a:pPr>
            <a:lnSpc>
              <a:spcPct val="100000"/>
            </a:lnSpc>
          </a:pPr>
          <a:r>
            <a:rPr lang="en-US"/>
            <a:t>Pinpoint any personal, social or other barriers to employment and identify supportive services that will enhance the participant’s experience in SCSEP.</a:t>
          </a:r>
        </a:p>
      </dgm:t>
    </dgm:pt>
    <dgm:pt modelId="{4FA1B4C8-5DBD-4D1A-85B0-F18077F21EE8}" type="parTrans" cxnId="{F87F8996-C269-445F-B52B-C3891D55DC34}">
      <dgm:prSet/>
      <dgm:spPr/>
      <dgm:t>
        <a:bodyPr/>
        <a:lstStyle/>
        <a:p>
          <a:endParaRPr lang="en-US"/>
        </a:p>
      </dgm:t>
    </dgm:pt>
    <dgm:pt modelId="{AAEF6650-A362-429D-B5AD-0B26C235D7EB}" type="sibTrans" cxnId="{F87F8996-C269-445F-B52B-C3891D55DC34}">
      <dgm:prSet/>
      <dgm:spPr/>
      <dgm:t>
        <a:bodyPr/>
        <a:lstStyle/>
        <a:p>
          <a:endParaRPr lang="en-US"/>
        </a:p>
      </dgm:t>
    </dgm:pt>
    <dgm:pt modelId="{CC4242D8-CA23-499A-9205-78F75C0DC9C2}">
      <dgm:prSet/>
      <dgm:spPr/>
      <dgm:t>
        <a:bodyPr/>
        <a:lstStyle/>
        <a:p>
          <a:pPr>
            <a:lnSpc>
              <a:spcPct val="100000"/>
            </a:lnSpc>
          </a:pPr>
          <a:r>
            <a:rPr lang="en-US"/>
            <a:t>Establish a plan of action, including goals, upskilling and reskilling training opportunities to enhance unsubsidized employment in a living wage position.</a:t>
          </a:r>
        </a:p>
      </dgm:t>
    </dgm:pt>
    <dgm:pt modelId="{C15370D5-62D5-4C86-99AB-719E1C3CEA55}" type="parTrans" cxnId="{7C312791-6837-41FD-8A86-AD0CA23A85E3}">
      <dgm:prSet/>
      <dgm:spPr/>
      <dgm:t>
        <a:bodyPr/>
        <a:lstStyle/>
        <a:p>
          <a:endParaRPr lang="en-US"/>
        </a:p>
      </dgm:t>
    </dgm:pt>
    <dgm:pt modelId="{BFB478B5-9BD4-4B70-8CAE-873ABBFD265E}" type="sibTrans" cxnId="{7C312791-6837-41FD-8A86-AD0CA23A85E3}">
      <dgm:prSet/>
      <dgm:spPr/>
      <dgm:t>
        <a:bodyPr/>
        <a:lstStyle/>
        <a:p>
          <a:endParaRPr lang="en-US"/>
        </a:p>
      </dgm:t>
    </dgm:pt>
    <dgm:pt modelId="{7EB53F0F-4150-4F29-AD3F-2B0502EEA47A}" type="pres">
      <dgm:prSet presAssocID="{C1E7C871-3B2A-483E-B4BE-046202F8CFC1}" presName="root" presStyleCnt="0">
        <dgm:presLayoutVars>
          <dgm:dir/>
          <dgm:resizeHandles val="exact"/>
        </dgm:presLayoutVars>
      </dgm:prSet>
      <dgm:spPr/>
    </dgm:pt>
    <dgm:pt modelId="{16A9CB16-F55D-4061-9CC3-6CEFB55D385C}" type="pres">
      <dgm:prSet presAssocID="{66BF0C73-0D05-4F5F-9AA9-D90E3B602177}" presName="compNode" presStyleCnt="0"/>
      <dgm:spPr/>
    </dgm:pt>
    <dgm:pt modelId="{49F3E2C5-96AA-42B0-8434-222DE3DA68DD}" type="pres">
      <dgm:prSet presAssocID="{66BF0C73-0D05-4F5F-9AA9-D90E3B60217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ers"/>
        </a:ext>
      </dgm:extLst>
    </dgm:pt>
    <dgm:pt modelId="{5A378970-00AD-47D2-9BF0-3D6F7C0C191A}" type="pres">
      <dgm:prSet presAssocID="{66BF0C73-0D05-4F5F-9AA9-D90E3B602177}" presName="spaceRect" presStyleCnt="0"/>
      <dgm:spPr/>
    </dgm:pt>
    <dgm:pt modelId="{AFADFA95-593A-41CC-B247-0F2DC7BB81D5}" type="pres">
      <dgm:prSet presAssocID="{66BF0C73-0D05-4F5F-9AA9-D90E3B602177}" presName="textRect" presStyleLbl="revTx" presStyleIdx="0" presStyleCnt="5">
        <dgm:presLayoutVars>
          <dgm:chMax val="1"/>
          <dgm:chPref val="1"/>
        </dgm:presLayoutVars>
      </dgm:prSet>
      <dgm:spPr/>
    </dgm:pt>
    <dgm:pt modelId="{C291DE35-909F-4FB9-B008-FC2F5AB2651A}" type="pres">
      <dgm:prSet presAssocID="{1681F6D6-BE42-42EA-9009-CFE6F5411C73}" presName="sibTrans" presStyleCnt="0"/>
      <dgm:spPr/>
    </dgm:pt>
    <dgm:pt modelId="{4C1CFB83-A528-4809-8929-81150AEADF9F}" type="pres">
      <dgm:prSet presAssocID="{2A4C092A-2D7C-4B2B-A01E-5FCAB9E7C861}" presName="compNode" presStyleCnt="0"/>
      <dgm:spPr/>
    </dgm:pt>
    <dgm:pt modelId="{EBA73073-1C11-464D-9270-10480A4C9DCE}" type="pres">
      <dgm:prSet presAssocID="{2A4C092A-2D7C-4B2B-A01E-5FCAB9E7C86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iefcase"/>
        </a:ext>
      </dgm:extLst>
    </dgm:pt>
    <dgm:pt modelId="{71A9B661-AEE3-41D6-84FF-E5F3002D9BAA}" type="pres">
      <dgm:prSet presAssocID="{2A4C092A-2D7C-4B2B-A01E-5FCAB9E7C861}" presName="spaceRect" presStyleCnt="0"/>
      <dgm:spPr/>
    </dgm:pt>
    <dgm:pt modelId="{056DABB6-D0F0-4481-A7B6-B386050348E4}" type="pres">
      <dgm:prSet presAssocID="{2A4C092A-2D7C-4B2B-A01E-5FCAB9E7C861}" presName="textRect" presStyleLbl="revTx" presStyleIdx="1" presStyleCnt="5">
        <dgm:presLayoutVars>
          <dgm:chMax val="1"/>
          <dgm:chPref val="1"/>
        </dgm:presLayoutVars>
      </dgm:prSet>
      <dgm:spPr/>
    </dgm:pt>
    <dgm:pt modelId="{2C93E135-AF55-442A-9303-1010021A5ADE}" type="pres">
      <dgm:prSet presAssocID="{6B241F46-D274-4F7A-8786-FE218F616F60}" presName="sibTrans" presStyleCnt="0"/>
      <dgm:spPr/>
    </dgm:pt>
    <dgm:pt modelId="{2B5C5517-7622-4627-8A5E-36049C58C824}" type="pres">
      <dgm:prSet presAssocID="{EA5156F1-CE73-46D6-B51E-2B2FFB3B8651}" presName="compNode" presStyleCnt="0"/>
      <dgm:spPr/>
    </dgm:pt>
    <dgm:pt modelId="{1AD11813-B707-4504-9E24-2E17FE2C904B}" type="pres">
      <dgm:prSet presAssocID="{EA5156F1-CE73-46D6-B51E-2B2FFB3B865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duation Cap"/>
        </a:ext>
      </dgm:extLst>
    </dgm:pt>
    <dgm:pt modelId="{FB6BF4B8-6DF4-4AAE-A78B-9CED5AAA931D}" type="pres">
      <dgm:prSet presAssocID="{EA5156F1-CE73-46D6-B51E-2B2FFB3B8651}" presName="spaceRect" presStyleCnt="0"/>
      <dgm:spPr/>
    </dgm:pt>
    <dgm:pt modelId="{BF054BE6-31AE-4E59-801F-03542524C892}" type="pres">
      <dgm:prSet presAssocID="{EA5156F1-CE73-46D6-B51E-2B2FFB3B8651}" presName="textRect" presStyleLbl="revTx" presStyleIdx="2" presStyleCnt="5">
        <dgm:presLayoutVars>
          <dgm:chMax val="1"/>
          <dgm:chPref val="1"/>
        </dgm:presLayoutVars>
      </dgm:prSet>
      <dgm:spPr/>
    </dgm:pt>
    <dgm:pt modelId="{72B73853-4566-40E0-9401-53AE9F2468EA}" type="pres">
      <dgm:prSet presAssocID="{3A877C77-179B-44A3-AFDC-2A79117118B7}" presName="sibTrans" presStyleCnt="0"/>
      <dgm:spPr/>
    </dgm:pt>
    <dgm:pt modelId="{AC48B325-8089-4DFC-957F-9FAC73B72A97}" type="pres">
      <dgm:prSet presAssocID="{A097216E-FEBF-4680-AB00-15EDE0655E61}" presName="compNode" presStyleCnt="0"/>
      <dgm:spPr/>
    </dgm:pt>
    <dgm:pt modelId="{118079EA-6D16-4A0F-8251-93C207529513}" type="pres">
      <dgm:prSet presAssocID="{A097216E-FEBF-4680-AB00-15EDE0655E6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ker"/>
        </a:ext>
      </dgm:extLst>
    </dgm:pt>
    <dgm:pt modelId="{A0B4D844-7F5C-4A16-876D-081EFB6DE37A}" type="pres">
      <dgm:prSet presAssocID="{A097216E-FEBF-4680-AB00-15EDE0655E61}" presName="spaceRect" presStyleCnt="0"/>
      <dgm:spPr/>
    </dgm:pt>
    <dgm:pt modelId="{17875879-68D1-44C8-81A4-9C91A24BACC7}" type="pres">
      <dgm:prSet presAssocID="{A097216E-FEBF-4680-AB00-15EDE0655E61}" presName="textRect" presStyleLbl="revTx" presStyleIdx="3" presStyleCnt="5">
        <dgm:presLayoutVars>
          <dgm:chMax val="1"/>
          <dgm:chPref val="1"/>
        </dgm:presLayoutVars>
      </dgm:prSet>
      <dgm:spPr/>
    </dgm:pt>
    <dgm:pt modelId="{4E4E4DC3-8FBF-4A6D-B72A-2809CF588642}" type="pres">
      <dgm:prSet presAssocID="{AAEF6650-A362-429D-B5AD-0B26C235D7EB}" presName="sibTrans" presStyleCnt="0"/>
      <dgm:spPr/>
    </dgm:pt>
    <dgm:pt modelId="{4D3C2D62-A4B4-4A62-859C-CA378B115492}" type="pres">
      <dgm:prSet presAssocID="{CC4242D8-CA23-499A-9205-78F75C0DC9C2}" presName="compNode" presStyleCnt="0"/>
      <dgm:spPr/>
    </dgm:pt>
    <dgm:pt modelId="{DEF9FE68-13C7-4F11-9160-08FFA564C0F0}" type="pres">
      <dgm:prSet presAssocID="{CC4242D8-CA23-499A-9205-78F75C0DC9C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ffice Worker"/>
        </a:ext>
      </dgm:extLst>
    </dgm:pt>
    <dgm:pt modelId="{8FF39DF4-4EA6-43C5-A6DC-B9EF27727BEB}" type="pres">
      <dgm:prSet presAssocID="{CC4242D8-CA23-499A-9205-78F75C0DC9C2}" presName="spaceRect" presStyleCnt="0"/>
      <dgm:spPr/>
    </dgm:pt>
    <dgm:pt modelId="{46AD091A-2115-4DE9-9401-01DAEA7A8358}" type="pres">
      <dgm:prSet presAssocID="{CC4242D8-CA23-499A-9205-78F75C0DC9C2}" presName="textRect" presStyleLbl="revTx" presStyleIdx="4" presStyleCnt="5">
        <dgm:presLayoutVars>
          <dgm:chMax val="1"/>
          <dgm:chPref val="1"/>
        </dgm:presLayoutVars>
      </dgm:prSet>
      <dgm:spPr/>
    </dgm:pt>
  </dgm:ptLst>
  <dgm:cxnLst>
    <dgm:cxn modelId="{6F7AD50F-266A-4E18-8C87-D0A1E5C0E249}" srcId="{C1E7C871-3B2A-483E-B4BE-046202F8CFC1}" destId="{EA5156F1-CE73-46D6-B51E-2B2FFB3B8651}" srcOrd="2" destOrd="0" parTransId="{1936E5AD-2C29-476F-AF37-7E99721D270C}" sibTransId="{3A877C77-179B-44A3-AFDC-2A79117118B7}"/>
    <dgm:cxn modelId="{4F469611-E417-4C72-A18A-BD78E7B326D5}" type="presOf" srcId="{C1E7C871-3B2A-483E-B4BE-046202F8CFC1}" destId="{7EB53F0F-4150-4F29-AD3F-2B0502EEA47A}" srcOrd="0" destOrd="0" presId="urn:microsoft.com/office/officeart/2018/2/layout/IconLabelList"/>
    <dgm:cxn modelId="{D17CFA40-270E-4C3B-8DB2-52F54A1000DA}" srcId="{C1E7C871-3B2A-483E-B4BE-046202F8CFC1}" destId="{2A4C092A-2D7C-4B2B-A01E-5FCAB9E7C861}" srcOrd="1" destOrd="0" parTransId="{D2F0EA29-6CB9-466B-8288-C5CED04BD5DA}" sibTransId="{6B241F46-D274-4F7A-8786-FE218F616F60}"/>
    <dgm:cxn modelId="{4B689448-9ADE-4D21-BC1A-54845CF139EE}" type="presOf" srcId="{2A4C092A-2D7C-4B2B-A01E-5FCAB9E7C861}" destId="{056DABB6-D0F0-4481-A7B6-B386050348E4}" srcOrd="0" destOrd="0" presId="urn:microsoft.com/office/officeart/2018/2/layout/IconLabelList"/>
    <dgm:cxn modelId="{EAC9BF48-E57D-4D05-8526-6DB220F97630}" type="presOf" srcId="{EA5156F1-CE73-46D6-B51E-2B2FFB3B8651}" destId="{BF054BE6-31AE-4E59-801F-03542524C892}" srcOrd="0" destOrd="0" presId="urn:microsoft.com/office/officeart/2018/2/layout/IconLabelList"/>
    <dgm:cxn modelId="{FFB68358-8CC8-4230-9800-30EB1A71B138}" type="presOf" srcId="{CC4242D8-CA23-499A-9205-78F75C0DC9C2}" destId="{46AD091A-2115-4DE9-9401-01DAEA7A8358}" srcOrd="0" destOrd="0" presId="urn:microsoft.com/office/officeart/2018/2/layout/IconLabelList"/>
    <dgm:cxn modelId="{7C312791-6837-41FD-8A86-AD0CA23A85E3}" srcId="{C1E7C871-3B2A-483E-B4BE-046202F8CFC1}" destId="{CC4242D8-CA23-499A-9205-78F75C0DC9C2}" srcOrd="4" destOrd="0" parTransId="{C15370D5-62D5-4C86-99AB-719E1C3CEA55}" sibTransId="{BFB478B5-9BD4-4B70-8CAE-873ABBFD265E}"/>
    <dgm:cxn modelId="{F87F8996-C269-445F-B52B-C3891D55DC34}" srcId="{C1E7C871-3B2A-483E-B4BE-046202F8CFC1}" destId="{A097216E-FEBF-4680-AB00-15EDE0655E61}" srcOrd="3" destOrd="0" parTransId="{4FA1B4C8-5DBD-4D1A-85B0-F18077F21EE8}" sibTransId="{AAEF6650-A362-429D-B5AD-0B26C235D7EB}"/>
    <dgm:cxn modelId="{3DF593A0-AF74-4DAE-9D5C-118E30391133}" type="presOf" srcId="{A097216E-FEBF-4680-AB00-15EDE0655E61}" destId="{17875879-68D1-44C8-81A4-9C91A24BACC7}" srcOrd="0" destOrd="0" presId="urn:microsoft.com/office/officeart/2018/2/layout/IconLabelList"/>
    <dgm:cxn modelId="{C80244B9-7A99-4576-B364-E364DB19AE79}" type="presOf" srcId="{66BF0C73-0D05-4F5F-9AA9-D90E3B602177}" destId="{AFADFA95-593A-41CC-B247-0F2DC7BB81D5}" srcOrd="0" destOrd="0" presId="urn:microsoft.com/office/officeart/2018/2/layout/IconLabelList"/>
    <dgm:cxn modelId="{D14D9BE6-0331-425A-B526-AFCE9AEC75DE}" srcId="{C1E7C871-3B2A-483E-B4BE-046202F8CFC1}" destId="{66BF0C73-0D05-4F5F-9AA9-D90E3B602177}" srcOrd="0" destOrd="0" parTransId="{48ACFD10-2B3F-417E-B7FC-2B6ACDA4BED2}" sibTransId="{1681F6D6-BE42-42EA-9009-CFE6F5411C73}"/>
    <dgm:cxn modelId="{946329E3-945C-4DAE-8D29-F086C846D1E9}" type="presParOf" srcId="{7EB53F0F-4150-4F29-AD3F-2B0502EEA47A}" destId="{16A9CB16-F55D-4061-9CC3-6CEFB55D385C}" srcOrd="0" destOrd="0" presId="urn:microsoft.com/office/officeart/2018/2/layout/IconLabelList"/>
    <dgm:cxn modelId="{DEF0FED3-0119-486C-8D8E-7F084F80D3BC}" type="presParOf" srcId="{16A9CB16-F55D-4061-9CC3-6CEFB55D385C}" destId="{49F3E2C5-96AA-42B0-8434-222DE3DA68DD}" srcOrd="0" destOrd="0" presId="urn:microsoft.com/office/officeart/2018/2/layout/IconLabelList"/>
    <dgm:cxn modelId="{5C9F6FDF-4E04-4566-B27E-F4EFF9331389}" type="presParOf" srcId="{16A9CB16-F55D-4061-9CC3-6CEFB55D385C}" destId="{5A378970-00AD-47D2-9BF0-3D6F7C0C191A}" srcOrd="1" destOrd="0" presId="urn:microsoft.com/office/officeart/2018/2/layout/IconLabelList"/>
    <dgm:cxn modelId="{137BF930-88A5-4B1D-8966-BF7C50E97266}" type="presParOf" srcId="{16A9CB16-F55D-4061-9CC3-6CEFB55D385C}" destId="{AFADFA95-593A-41CC-B247-0F2DC7BB81D5}" srcOrd="2" destOrd="0" presId="urn:microsoft.com/office/officeart/2018/2/layout/IconLabelList"/>
    <dgm:cxn modelId="{4417F78F-9478-4EE5-8236-FF0957B5B9E6}" type="presParOf" srcId="{7EB53F0F-4150-4F29-AD3F-2B0502EEA47A}" destId="{C291DE35-909F-4FB9-B008-FC2F5AB2651A}" srcOrd="1" destOrd="0" presId="urn:microsoft.com/office/officeart/2018/2/layout/IconLabelList"/>
    <dgm:cxn modelId="{C96DD2C5-E278-43C2-B73D-4133BE8A0B8D}" type="presParOf" srcId="{7EB53F0F-4150-4F29-AD3F-2B0502EEA47A}" destId="{4C1CFB83-A528-4809-8929-81150AEADF9F}" srcOrd="2" destOrd="0" presId="urn:microsoft.com/office/officeart/2018/2/layout/IconLabelList"/>
    <dgm:cxn modelId="{CC515153-36DD-41AD-B396-7EB2494F0A0A}" type="presParOf" srcId="{4C1CFB83-A528-4809-8929-81150AEADF9F}" destId="{EBA73073-1C11-464D-9270-10480A4C9DCE}" srcOrd="0" destOrd="0" presId="urn:microsoft.com/office/officeart/2018/2/layout/IconLabelList"/>
    <dgm:cxn modelId="{F79CA7FD-77B2-47B1-98EA-6B345C7DDF88}" type="presParOf" srcId="{4C1CFB83-A528-4809-8929-81150AEADF9F}" destId="{71A9B661-AEE3-41D6-84FF-E5F3002D9BAA}" srcOrd="1" destOrd="0" presId="urn:microsoft.com/office/officeart/2018/2/layout/IconLabelList"/>
    <dgm:cxn modelId="{81B047BB-EB13-46B3-A403-6421B431D849}" type="presParOf" srcId="{4C1CFB83-A528-4809-8929-81150AEADF9F}" destId="{056DABB6-D0F0-4481-A7B6-B386050348E4}" srcOrd="2" destOrd="0" presId="urn:microsoft.com/office/officeart/2018/2/layout/IconLabelList"/>
    <dgm:cxn modelId="{E044CC22-F837-418B-B2F3-928A3974FB47}" type="presParOf" srcId="{7EB53F0F-4150-4F29-AD3F-2B0502EEA47A}" destId="{2C93E135-AF55-442A-9303-1010021A5ADE}" srcOrd="3" destOrd="0" presId="urn:microsoft.com/office/officeart/2018/2/layout/IconLabelList"/>
    <dgm:cxn modelId="{F7ED44E5-FC7A-416C-8E3B-EFDF81BF594D}" type="presParOf" srcId="{7EB53F0F-4150-4F29-AD3F-2B0502EEA47A}" destId="{2B5C5517-7622-4627-8A5E-36049C58C824}" srcOrd="4" destOrd="0" presId="urn:microsoft.com/office/officeart/2018/2/layout/IconLabelList"/>
    <dgm:cxn modelId="{ED426C5D-824C-40F0-8B5A-17A748B45B33}" type="presParOf" srcId="{2B5C5517-7622-4627-8A5E-36049C58C824}" destId="{1AD11813-B707-4504-9E24-2E17FE2C904B}" srcOrd="0" destOrd="0" presId="urn:microsoft.com/office/officeart/2018/2/layout/IconLabelList"/>
    <dgm:cxn modelId="{FF6FD2F3-7123-4316-BF58-44D415E06D06}" type="presParOf" srcId="{2B5C5517-7622-4627-8A5E-36049C58C824}" destId="{FB6BF4B8-6DF4-4AAE-A78B-9CED5AAA931D}" srcOrd="1" destOrd="0" presId="urn:microsoft.com/office/officeart/2018/2/layout/IconLabelList"/>
    <dgm:cxn modelId="{586BFD26-3F51-4806-9CF3-58D70943DE8F}" type="presParOf" srcId="{2B5C5517-7622-4627-8A5E-36049C58C824}" destId="{BF054BE6-31AE-4E59-801F-03542524C892}" srcOrd="2" destOrd="0" presId="urn:microsoft.com/office/officeart/2018/2/layout/IconLabelList"/>
    <dgm:cxn modelId="{50CB575F-808A-426F-AEFF-0014D88552A1}" type="presParOf" srcId="{7EB53F0F-4150-4F29-AD3F-2B0502EEA47A}" destId="{72B73853-4566-40E0-9401-53AE9F2468EA}" srcOrd="5" destOrd="0" presId="urn:microsoft.com/office/officeart/2018/2/layout/IconLabelList"/>
    <dgm:cxn modelId="{AEBF5643-45FA-4C6A-83C9-BBC792A2308D}" type="presParOf" srcId="{7EB53F0F-4150-4F29-AD3F-2B0502EEA47A}" destId="{AC48B325-8089-4DFC-957F-9FAC73B72A97}" srcOrd="6" destOrd="0" presId="urn:microsoft.com/office/officeart/2018/2/layout/IconLabelList"/>
    <dgm:cxn modelId="{BA5CE3A2-7180-456D-A355-C137174B68D0}" type="presParOf" srcId="{AC48B325-8089-4DFC-957F-9FAC73B72A97}" destId="{118079EA-6D16-4A0F-8251-93C207529513}" srcOrd="0" destOrd="0" presId="urn:microsoft.com/office/officeart/2018/2/layout/IconLabelList"/>
    <dgm:cxn modelId="{1999DCF8-E58E-42A0-B08D-0C550B490666}" type="presParOf" srcId="{AC48B325-8089-4DFC-957F-9FAC73B72A97}" destId="{A0B4D844-7F5C-4A16-876D-081EFB6DE37A}" srcOrd="1" destOrd="0" presId="urn:microsoft.com/office/officeart/2018/2/layout/IconLabelList"/>
    <dgm:cxn modelId="{0A3379FA-074C-4387-9C0E-92BF9739096F}" type="presParOf" srcId="{AC48B325-8089-4DFC-957F-9FAC73B72A97}" destId="{17875879-68D1-44C8-81A4-9C91A24BACC7}" srcOrd="2" destOrd="0" presId="urn:microsoft.com/office/officeart/2018/2/layout/IconLabelList"/>
    <dgm:cxn modelId="{C0EE4DD8-750C-424D-A6C1-807950E45FA0}" type="presParOf" srcId="{7EB53F0F-4150-4F29-AD3F-2B0502EEA47A}" destId="{4E4E4DC3-8FBF-4A6D-B72A-2809CF588642}" srcOrd="7" destOrd="0" presId="urn:microsoft.com/office/officeart/2018/2/layout/IconLabelList"/>
    <dgm:cxn modelId="{9C651F2F-1A47-4561-8B78-10D90AF6A158}" type="presParOf" srcId="{7EB53F0F-4150-4F29-AD3F-2B0502EEA47A}" destId="{4D3C2D62-A4B4-4A62-859C-CA378B115492}" srcOrd="8" destOrd="0" presId="urn:microsoft.com/office/officeart/2018/2/layout/IconLabelList"/>
    <dgm:cxn modelId="{A46C4F20-5C55-4F7E-871C-89DA2880E085}" type="presParOf" srcId="{4D3C2D62-A4B4-4A62-859C-CA378B115492}" destId="{DEF9FE68-13C7-4F11-9160-08FFA564C0F0}" srcOrd="0" destOrd="0" presId="urn:microsoft.com/office/officeart/2018/2/layout/IconLabelList"/>
    <dgm:cxn modelId="{3A8CB6CB-5F68-4E81-9828-491D1DC147D8}" type="presParOf" srcId="{4D3C2D62-A4B4-4A62-859C-CA378B115492}" destId="{8FF39DF4-4EA6-43C5-A6DC-B9EF27727BEB}" srcOrd="1" destOrd="0" presId="urn:microsoft.com/office/officeart/2018/2/layout/IconLabelList"/>
    <dgm:cxn modelId="{10E28811-C902-47F3-A637-7D502EA0357F}" type="presParOf" srcId="{4D3C2D62-A4B4-4A62-859C-CA378B115492}" destId="{46AD091A-2115-4DE9-9401-01DAEA7A835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943F27-8C97-4459-9265-972E16B71DEB}"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1960074E-8DD4-4762-BB24-CD1308CC1E99}">
      <dgm:prSet/>
      <dgm:spPr/>
      <dgm:t>
        <a:bodyPr/>
        <a:lstStyle/>
        <a:p>
          <a:pPr rtl="0"/>
          <a:r>
            <a:rPr lang="en-US" dirty="0">
              <a:latin typeface="Calibri Light" panose="020F0302020204030204"/>
            </a:rPr>
            <a:t>Start</a:t>
          </a:r>
          <a:r>
            <a:rPr lang="en-US" dirty="0"/>
            <a:t> with a blank sheet</a:t>
          </a:r>
          <a:r>
            <a:rPr lang="en-US" dirty="0">
              <a:latin typeface="Calibri Light" panose="020F0302020204030204"/>
            </a:rPr>
            <a:t> of paper to take interview notes.</a:t>
          </a:r>
          <a:endParaRPr lang="en-US" dirty="0"/>
        </a:p>
      </dgm:t>
    </dgm:pt>
    <dgm:pt modelId="{2740798C-DFBE-4D12-9137-3C94FB50C86A}" type="parTrans" cxnId="{DDF442F9-4B54-4E3A-9D3A-951A458916D9}">
      <dgm:prSet/>
      <dgm:spPr/>
      <dgm:t>
        <a:bodyPr/>
        <a:lstStyle/>
        <a:p>
          <a:endParaRPr lang="en-US"/>
        </a:p>
      </dgm:t>
    </dgm:pt>
    <dgm:pt modelId="{9B15EE2C-78CC-4ED1-81A1-60D04E744585}" type="sibTrans" cxnId="{DDF442F9-4B54-4E3A-9D3A-951A458916D9}">
      <dgm:prSet/>
      <dgm:spPr/>
      <dgm:t>
        <a:bodyPr/>
        <a:lstStyle/>
        <a:p>
          <a:endParaRPr lang="en-US"/>
        </a:p>
      </dgm:t>
    </dgm:pt>
    <dgm:pt modelId="{1F818A3E-5FA0-4129-A15A-2C9EF1998E9B}">
      <dgm:prSet/>
      <dgm:spPr/>
      <dgm:t>
        <a:bodyPr/>
        <a:lstStyle/>
        <a:p>
          <a:pPr rtl="0"/>
          <a:r>
            <a:rPr lang="en-US" dirty="0"/>
            <a:t>Ask </a:t>
          </a:r>
          <a:r>
            <a:rPr lang="en-US" dirty="0">
              <a:latin typeface="Calibri Light" panose="020F0302020204030204"/>
            </a:rPr>
            <a:t>the job seeker easy</a:t>
          </a:r>
          <a:r>
            <a:rPr lang="en-US" dirty="0"/>
            <a:t> questions; then “probe” for more information with follow-up questions</a:t>
          </a:r>
          <a:r>
            <a:rPr lang="en-US" dirty="0">
              <a:latin typeface="Calibri Light" panose="020F0302020204030204"/>
            </a:rPr>
            <a:t>.</a:t>
          </a:r>
          <a:endParaRPr lang="en-US" dirty="0"/>
        </a:p>
      </dgm:t>
    </dgm:pt>
    <dgm:pt modelId="{B3B413B8-FD87-4E55-8CFA-CAD3551F7522}" type="parTrans" cxnId="{3F42FC09-0FE5-4FB8-8469-40F8F7505C4D}">
      <dgm:prSet/>
      <dgm:spPr/>
      <dgm:t>
        <a:bodyPr/>
        <a:lstStyle/>
        <a:p>
          <a:endParaRPr lang="en-US"/>
        </a:p>
      </dgm:t>
    </dgm:pt>
    <dgm:pt modelId="{19B10BB5-8EE0-4F64-9E9F-AA7B59DA3323}" type="sibTrans" cxnId="{3F42FC09-0FE5-4FB8-8469-40F8F7505C4D}">
      <dgm:prSet/>
      <dgm:spPr/>
      <dgm:t>
        <a:bodyPr/>
        <a:lstStyle/>
        <a:p>
          <a:endParaRPr lang="en-US"/>
        </a:p>
      </dgm:t>
    </dgm:pt>
    <dgm:pt modelId="{6A721BAD-4180-4EE0-A939-D48D40E272E3}">
      <dgm:prSet/>
      <dgm:spPr/>
      <dgm:t>
        <a:bodyPr/>
        <a:lstStyle/>
        <a:p>
          <a:pPr rtl="0"/>
          <a:r>
            <a:rPr lang="en-US" dirty="0">
              <a:latin typeface="Calibri Light" panose="020F0302020204030204"/>
            </a:rPr>
            <a:t>Use information gathered to complete</a:t>
          </a:r>
          <a:r>
            <a:rPr lang="en-US" dirty="0"/>
            <a:t> the Initial Assessment</a:t>
          </a:r>
          <a:r>
            <a:rPr lang="en-US" dirty="0">
              <a:latin typeface="Calibri Light" panose="020F0302020204030204"/>
            </a:rPr>
            <a:t>.</a:t>
          </a:r>
          <a:endParaRPr lang="en-US" dirty="0"/>
        </a:p>
      </dgm:t>
    </dgm:pt>
    <dgm:pt modelId="{28F3BAE5-9BCA-4ED2-8D0E-025EA315AB62}" type="parTrans" cxnId="{97BC44A1-14C4-49F4-BF0D-2816EFB8EBD5}">
      <dgm:prSet/>
      <dgm:spPr/>
      <dgm:t>
        <a:bodyPr/>
        <a:lstStyle/>
        <a:p>
          <a:endParaRPr lang="en-US"/>
        </a:p>
      </dgm:t>
    </dgm:pt>
    <dgm:pt modelId="{EA67C69B-ABD6-46B5-8EED-F1BB84DC1ECE}" type="sibTrans" cxnId="{97BC44A1-14C4-49F4-BF0D-2816EFB8EBD5}">
      <dgm:prSet/>
      <dgm:spPr/>
      <dgm:t>
        <a:bodyPr/>
        <a:lstStyle/>
        <a:p>
          <a:endParaRPr lang="en-US"/>
        </a:p>
      </dgm:t>
    </dgm:pt>
    <dgm:pt modelId="{736EF70E-0C05-4FC3-80DE-F58B5BF1B5AE}">
      <dgm:prSet/>
      <dgm:spPr/>
      <dgm:t>
        <a:bodyPr/>
        <a:lstStyle/>
        <a:p>
          <a:pPr rtl="0"/>
          <a:r>
            <a:rPr lang="en-US" dirty="0"/>
            <a:t>Determine the </a:t>
          </a:r>
          <a:r>
            <a:rPr lang="en-US" dirty="0">
              <a:latin typeface="Calibri Light" panose="020F0302020204030204"/>
            </a:rPr>
            <a:t>job seeker's supportive services needs and referral sources. </a:t>
          </a:r>
          <a:endParaRPr lang="en-US" dirty="0"/>
        </a:p>
      </dgm:t>
    </dgm:pt>
    <dgm:pt modelId="{8C9353F0-AB14-400B-B049-50456FDFD090}" type="parTrans" cxnId="{4FBF3493-C645-478A-AB7E-FEB83880253A}">
      <dgm:prSet/>
      <dgm:spPr/>
      <dgm:t>
        <a:bodyPr/>
        <a:lstStyle/>
        <a:p>
          <a:endParaRPr lang="en-US"/>
        </a:p>
      </dgm:t>
    </dgm:pt>
    <dgm:pt modelId="{2DC8AA64-9519-4D67-A473-E676BCEF9150}" type="sibTrans" cxnId="{4FBF3493-C645-478A-AB7E-FEB83880253A}">
      <dgm:prSet/>
      <dgm:spPr/>
      <dgm:t>
        <a:bodyPr/>
        <a:lstStyle/>
        <a:p>
          <a:endParaRPr lang="en-US"/>
        </a:p>
      </dgm:t>
    </dgm:pt>
    <dgm:pt modelId="{65AD1283-9CFD-4557-B994-0EBEFD684FFE}">
      <dgm:prSet/>
      <dgm:spPr/>
      <dgm:t>
        <a:bodyPr/>
        <a:lstStyle/>
        <a:p>
          <a:pPr rtl="0"/>
          <a:r>
            <a:rPr lang="en-US" dirty="0">
              <a:latin typeface="Calibri Light" panose="020F0302020204030204"/>
            </a:rPr>
            <a:t> Determine job seeker training and employment needs and referrals.</a:t>
          </a:r>
          <a:endParaRPr lang="en-US" dirty="0"/>
        </a:p>
      </dgm:t>
    </dgm:pt>
    <dgm:pt modelId="{9C4608C8-E9B8-4C89-AC7F-9A82B2F72849}" type="parTrans" cxnId="{9AFDEB16-60B0-4AB8-91D0-997050257209}">
      <dgm:prSet/>
      <dgm:spPr/>
      <dgm:t>
        <a:bodyPr/>
        <a:lstStyle/>
        <a:p>
          <a:endParaRPr lang="en-US"/>
        </a:p>
      </dgm:t>
    </dgm:pt>
    <dgm:pt modelId="{7A3F4372-B1A8-4940-BCD9-D25153CDDFD3}" type="sibTrans" cxnId="{9AFDEB16-60B0-4AB8-91D0-997050257209}">
      <dgm:prSet/>
      <dgm:spPr/>
      <dgm:t>
        <a:bodyPr/>
        <a:lstStyle/>
        <a:p>
          <a:endParaRPr lang="en-US"/>
        </a:p>
      </dgm:t>
    </dgm:pt>
    <dgm:pt modelId="{F327BB05-C1DC-4D3D-942B-2F9F08F8378B}">
      <dgm:prSet/>
      <dgm:spPr/>
      <dgm:t>
        <a:bodyPr/>
        <a:lstStyle/>
        <a:p>
          <a:pPr rtl="0"/>
          <a:r>
            <a:rPr lang="en-US" dirty="0"/>
            <a:t>Consider</a:t>
          </a:r>
          <a:r>
            <a:rPr lang="en-US" dirty="0">
              <a:latin typeface="Calibri Light" panose="020F0302020204030204"/>
            </a:rPr>
            <a:t> appropriate </a:t>
          </a:r>
          <a:r>
            <a:rPr lang="en-US" dirty="0"/>
            <a:t>Host </a:t>
          </a:r>
          <a:r>
            <a:rPr lang="en-US" dirty="0">
              <a:latin typeface="Calibri Light" panose="020F0302020204030204"/>
            </a:rPr>
            <a:t>Agencies for job seeker placement. </a:t>
          </a:r>
          <a:endParaRPr lang="en-US" dirty="0"/>
        </a:p>
      </dgm:t>
    </dgm:pt>
    <dgm:pt modelId="{746DCC18-5DD2-45B0-9440-AC0FC11F7249}" type="parTrans" cxnId="{F78AA2CA-B9FE-450A-95F0-566DB53C5274}">
      <dgm:prSet/>
      <dgm:spPr/>
      <dgm:t>
        <a:bodyPr/>
        <a:lstStyle/>
        <a:p>
          <a:endParaRPr lang="en-US"/>
        </a:p>
      </dgm:t>
    </dgm:pt>
    <dgm:pt modelId="{3D83F7C0-B3A2-4B76-9236-5871AB0A718D}" type="sibTrans" cxnId="{F78AA2CA-B9FE-450A-95F0-566DB53C5274}">
      <dgm:prSet/>
      <dgm:spPr/>
      <dgm:t>
        <a:bodyPr/>
        <a:lstStyle/>
        <a:p>
          <a:endParaRPr lang="en-US"/>
        </a:p>
      </dgm:t>
    </dgm:pt>
    <dgm:pt modelId="{4EAAB975-2115-44C3-AB50-5AA45988CB5F}" type="pres">
      <dgm:prSet presAssocID="{01943F27-8C97-4459-9265-972E16B71DEB}" presName="Name0" presStyleCnt="0">
        <dgm:presLayoutVars>
          <dgm:dir/>
          <dgm:resizeHandles val="exact"/>
        </dgm:presLayoutVars>
      </dgm:prSet>
      <dgm:spPr/>
    </dgm:pt>
    <dgm:pt modelId="{061FEC9D-7C4D-4E95-8F0C-A71F20E8AF05}" type="pres">
      <dgm:prSet presAssocID="{1960074E-8DD4-4762-BB24-CD1308CC1E99}" presName="node" presStyleLbl="node1" presStyleIdx="0" presStyleCnt="6">
        <dgm:presLayoutVars>
          <dgm:bulletEnabled val="1"/>
        </dgm:presLayoutVars>
      </dgm:prSet>
      <dgm:spPr/>
    </dgm:pt>
    <dgm:pt modelId="{570289AB-B429-46BA-847F-034C660F6880}" type="pres">
      <dgm:prSet presAssocID="{9B15EE2C-78CC-4ED1-81A1-60D04E744585}" presName="sibTrans" presStyleLbl="sibTrans1D1" presStyleIdx="0" presStyleCnt="5"/>
      <dgm:spPr/>
    </dgm:pt>
    <dgm:pt modelId="{5CCEF7C4-3AF7-48AA-A534-F17A3EDB1913}" type="pres">
      <dgm:prSet presAssocID="{9B15EE2C-78CC-4ED1-81A1-60D04E744585}" presName="connectorText" presStyleLbl="sibTrans1D1" presStyleIdx="0" presStyleCnt="5"/>
      <dgm:spPr/>
    </dgm:pt>
    <dgm:pt modelId="{D0C48A82-3AF5-4035-BEFA-F0A2A9543E83}" type="pres">
      <dgm:prSet presAssocID="{1F818A3E-5FA0-4129-A15A-2C9EF1998E9B}" presName="node" presStyleLbl="node1" presStyleIdx="1" presStyleCnt="6">
        <dgm:presLayoutVars>
          <dgm:bulletEnabled val="1"/>
        </dgm:presLayoutVars>
      </dgm:prSet>
      <dgm:spPr/>
    </dgm:pt>
    <dgm:pt modelId="{1A3BCE23-1D50-40B2-A715-0A800A94B8E4}" type="pres">
      <dgm:prSet presAssocID="{19B10BB5-8EE0-4F64-9E9F-AA7B59DA3323}" presName="sibTrans" presStyleLbl="sibTrans1D1" presStyleIdx="1" presStyleCnt="5"/>
      <dgm:spPr/>
    </dgm:pt>
    <dgm:pt modelId="{1769F4CB-1F45-474C-A3C3-E4538CFB8C03}" type="pres">
      <dgm:prSet presAssocID="{19B10BB5-8EE0-4F64-9E9F-AA7B59DA3323}" presName="connectorText" presStyleLbl="sibTrans1D1" presStyleIdx="1" presStyleCnt="5"/>
      <dgm:spPr/>
    </dgm:pt>
    <dgm:pt modelId="{94B98BCA-1AFD-4910-8311-8D2860839B61}" type="pres">
      <dgm:prSet presAssocID="{6A721BAD-4180-4EE0-A939-D48D40E272E3}" presName="node" presStyleLbl="node1" presStyleIdx="2" presStyleCnt="6">
        <dgm:presLayoutVars>
          <dgm:bulletEnabled val="1"/>
        </dgm:presLayoutVars>
      </dgm:prSet>
      <dgm:spPr/>
    </dgm:pt>
    <dgm:pt modelId="{48483E6D-ED46-4BAC-90C8-7DA2CC9F5E59}" type="pres">
      <dgm:prSet presAssocID="{EA67C69B-ABD6-46B5-8EED-F1BB84DC1ECE}" presName="sibTrans" presStyleLbl="sibTrans1D1" presStyleIdx="2" presStyleCnt="5"/>
      <dgm:spPr/>
    </dgm:pt>
    <dgm:pt modelId="{96742C9F-E35F-4B61-88C4-6E6D8DE9F0A7}" type="pres">
      <dgm:prSet presAssocID="{EA67C69B-ABD6-46B5-8EED-F1BB84DC1ECE}" presName="connectorText" presStyleLbl="sibTrans1D1" presStyleIdx="2" presStyleCnt="5"/>
      <dgm:spPr/>
    </dgm:pt>
    <dgm:pt modelId="{23DD71FA-8EAC-415D-8047-D71361417154}" type="pres">
      <dgm:prSet presAssocID="{736EF70E-0C05-4FC3-80DE-F58B5BF1B5AE}" presName="node" presStyleLbl="node1" presStyleIdx="3" presStyleCnt="6">
        <dgm:presLayoutVars>
          <dgm:bulletEnabled val="1"/>
        </dgm:presLayoutVars>
      </dgm:prSet>
      <dgm:spPr/>
    </dgm:pt>
    <dgm:pt modelId="{72AA0161-FCE9-4A62-9131-3B5098C8E671}" type="pres">
      <dgm:prSet presAssocID="{2DC8AA64-9519-4D67-A473-E676BCEF9150}" presName="sibTrans" presStyleLbl="sibTrans1D1" presStyleIdx="3" presStyleCnt="5"/>
      <dgm:spPr/>
    </dgm:pt>
    <dgm:pt modelId="{DD035423-5BB1-4063-BD77-4F049B512CC3}" type="pres">
      <dgm:prSet presAssocID="{2DC8AA64-9519-4D67-A473-E676BCEF9150}" presName="connectorText" presStyleLbl="sibTrans1D1" presStyleIdx="3" presStyleCnt="5"/>
      <dgm:spPr/>
    </dgm:pt>
    <dgm:pt modelId="{9CE0229E-E47A-4BD5-82B9-0C6A4204948C}" type="pres">
      <dgm:prSet presAssocID="{65AD1283-9CFD-4557-B994-0EBEFD684FFE}" presName="node" presStyleLbl="node1" presStyleIdx="4" presStyleCnt="6">
        <dgm:presLayoutVars>
          <dgm:bulletEnabled val="1"/>
        </dgm:presLayoutVars>
      </dgm:prSet>
      <dgm:spPr/>
    </dgm:pt>
    <dgm:pt modelId="{99CB7533-694B-4E78-BC5A-48E4477FC61A}" type="pres">
      <dgm:prSet presAssocID="{7A3F4372-B1A8-4940-BCD9-D25153CDDFD3}" presName="sibTrans" presStyleLbl="sibTrans1D1" presStyleIdx="4" presStyleCnt="5"/>
      <dgm:spPr/>
    </dgm:pt>
    <dgm:pt modelId="{7F6CBFF3-D11E-4C66-8A00-1CF1D7E8648A}" type="pres">
      <dgm:prSet presAssocID="{7A3F4372-B1A8-4940-BCD9-D25153CDDFD3}" presName="connectorText" presStyleLbl="sibTrans1D1" presStyleIdx="4" presStyleCnt="5"/>
      <dgm:spPr/>
    </dgm:pt>
    <dgm:pt modelId="{E6DB57E8-FF56-4F9B-971F-F8AF916BAD39}" type="pres">
      <dgm:prSet presAssocID="{F327BB05-C1DC-4D3D-942B-2F9F08F8378B}" presName="node" presStyleLbl="node1" presStyleIdx="5" presStyleCnt="6">
        <dgm:presLayoutVars>
          <dgm:bulletEnabled val="1"/>
        </dgm:presLayoutVars>
      </dgm:prSet>
      <dgm:spPr/>
    </dgm:pt>
  </dgm:ptLst>
  <dgm:cxnLst>
    <dgm:cxn modelId="{3F8A1902-CD89-4A87-B1EB-F8AD01B328CB}" type="presOf" srcId="{2DC8AA64-9519-4D67-A473-E676BCEF9150}" destId="{72AA0161-FCE9-4A62-9131-3B5098C8E671}" srcOrd="0" destOrd="0" presId="urn:microsoft.com/office/officeart/2016/7/layout/RepeatingBendingProcessNew"/>
    <dgm:cxn modelId="{3F42FC09-0FE5-4FB8-8469-40F8F7505C4D}" srcId="{01943F27-8C97-4459-9265-972E16B71DEB}" destId="{1F818A3E-5FA0-4129-A15A-2C9EF1998E9B}" srcOrd="1" destOrd="0" parTransId="{B3B413B8-FD87-4E55-8CFA-CAD3551F7522}" sibTransId="{19B10BB5-8EE0-4F64-9E9F-AA7B59DA3323}"/>
    <dgm:cxn modelId="{52B7E80C-8591-41D2-9F97-6D2DBF88932B}" type="presOf" srcId="{65AD1283-9CFD-4557-B994-0EBEFD684FFE}" destId="{9CE0229E-E47A-4BD5-82B9-0C6A4204948C}" srcOrd="0" destOrd="0" presId="urn:microsoft.com/office/officeart/2016/7/layout/RepeatingBendingProcessNew"/>
    <dgm:cxn modelId="{F941880F-E635-4B8C-8CE1-0A81DEF83A24}" type="presOf" srcId="{6A721BAD-4180-4EE0-A939-D48D40E272E3}" destId="{94B98BCA-1AFD-4910-8311-8D2860839B61}" srcOrd="0" destOrd="0" presId="urn:microsoft.com/office/officeart/2016/7/layout/RepeatingBendingProcessNew"/>
    <dgm:cxn modelId="{677A4514-A38A-49CA-927B-722FFE19F9C9}" type="presOf" srcId="{736EF70E-0C05-4FC3-80DE-F58B5BF1B5AE}" destId="{23DD71FA-8EAC-415D-8047-D71361417154}" srcOrd="0" destOrd="0" presId="urn:microsoft.com/office/officeart/2016/7/layout/RepeatingBendingProcessNew"/>
    <dgm:cxn modelId="{9AFDEB16-60B0-4AB8-91D0-997050257209}" srcId="{01943F27-8C97-4459-9265-972E16B71DEB}" destId="{65AD1283-9CFD-4557-B994-0EBEFD684FFE}" srcOrd="4" destOrd="0" parTransId="{9C4608C8-E9B8-4C89-AC7F-9A82B2F72849}" sibTransId="{7A3F4372-B1A8-4940-BCD9-D25153CDDFD3}"/>
    <dgm:cxn modelId="{82810C43-0133-4F02-A07B-32A55FB97773}" type="presOf" srcId="{19B10BB5-8EE0-4F64-9E9F-AA7B59DA3323}" destId="{1A3BCE23-1D50-40B2-A715-0A800A94B8E4}" srcOrd="0" destOrd="0" presId="urn:microsoft.com/office/officeart/2016/7/layout/RepeatingBendingProcessNew"/>
    <dgm:cxn modelId="{9A39356A-51A7-4A2D-8C6B-BCA1EA5F8D1E}" type="presOf" srcId="{9B15EE2C-78CC-4ED1-81A1-60D04E744585}" destId="{570289AB-B429-46BA-847F-034C660F6880}" srcOrd="0" destOrd="0" presId="urn:microsoft.com/office/officeart/2016/7/layout/RepeatingBendingProcessNew"/>
    <dgm:cxn modelId="{15A43B4B-DE60-466A-834B-0FF253F1E14C}" type="presOf" srcId="{7A3F4372-B1A8-4940-BCD9-D25153CDDFD3}" destId="{7F6CBFF3-D11E-4C66-8A00-1CF1D7E8648A}" srcOrd="1" destOrd="0" presId="urn:microsoft.com/office/officeart/2016/7/layout/RepeatingBendingProcessNew"/>
    <dgm:cxn modelId="{7580F857-7A38-4C89-B092-F9B6CAD180E5}" type="presOf" srcId="{EA67C69B-ABD6-46B5-8EED-F1BB84DC1ECE}" destId="{96742C9F-E35F-4B61-88C4-6E6D8DE9F0A7}" srcOrd="1" destOrd="0" presId="urn:microsoft.com/office/officeart/2016/7/layout/RepeatingBendingProcessNew"/>
    <dgm:cxn modelId="{4FBF3493-C645-478A-AB7E-FEB83880253A}" srcId="{01943F27-8C97-4459-9265-972E16B71DEB}" destId="{736EF70E-0C05-4FC3-80DE-F58B5BF1B5AE}" srcOrd="3" destOrd="0" parTransId="{8C9353F0-AB14-400B-B049-50456FDFD090}" sibTransId="{2DC8AA64-9519-4D67-A473-E676BCEF9150}"/>
    <dgm:cxn modelId="{870A079F-E00D-487A-81EC-4BAE65E1B42D}" type="presOf" srcId="{9B15EE2C-78CC-4ED1-81A1-60D04E744585}" destId="{5CCEF7C4-3AF7-48AA-A534-F17A3EDB1913}" srcOrd="1" destOrd="0" presId="urn:microsoft.com/office/officeart/2016/7/layout/RepeatingBendingProcessNew"/>
    <dgm:cxn modelId="{97BC44A1-14C4-49F4-BF0D-2816EFB8EBD5}" srcId="{01943F27-8C97-4459-9265-972E16B71DEB}" destId="{6A721BAD-4180-4EE0-A939-D48D40E272E3}" srcOrd="2" destOrd="0" parTransId="{28F3BAE5-9BCA-4ED2-8D0E-025EA315AB62}" sibTransId="{EA67C69B-ABD6-46B5-8EED-F1BB84DC1ECE}"/>
    <dgm:cxn modelId="{B50433A5-73BC-435A-B5D0-4F8B9B0F656F}" type="presOf" srcId="{2DC8AA64-9519-4D67-A473-E676BCEF9150}" destId="{DD035423-5BB1-4063-BD77-4F049B512CC3}" srcOrd="1" destOrd="0" presId="urn:microsoft.com/office/officeart/2016/7/layout/RepeatingBendingProcessNew"/>
    <dgm:cxn modelId="{FB6794AC-8725-4A9C-BF62-F0E9458BB97C}" type="presOf" srcId="{01943F27-8C97-4459-9265-972E16B71DEB}" destId="{4EAAB975-2115-44C3-AB50-5AA45988CB5F}" srcOrd="0" destOrd="0" presId="urn:microsoft.com/office/officeart/2016/7/layout/RepeatingBendingProcessNew"/>
    <dgm:cxn modelId="{5C9FDFB9-322B-4C56-B7CE-9F8215E3B006}" type="presOf" srcId="{19B10BB5-8EE0-4F64-9E9F-AA7B59DA3323}" destId="{1769F4CB-1F45-474C-A3C3-E4538CFB8C03}" srcOrd="1" destOrd="0" presId="urn:microsoft.com/office/officeart/2016/7/layout/RepeatingBendingProcessNew"/>
    <dgm:cxn modelId="{EB668DC7-98D4-4219-B49D-934BF4757F09}" type="presOf" srcId="{F327BB05-C1DC-4D3D-942B-2F9F08F8378B}" destId="{E6DB57E8-FF56-4F9B-971F-F8AF916BAD39}" srcOrd="0" destOrd="0" presId="urn:microsoft.com/office/officeart/2016/7/layout/RepeatingBendingProcessNew"/>
    <dgm:cxn modelId="{F78AA2CA-B9FE-450A-95F0-566DB53C5274}" srcId="{01943F27-8C97-4459-9265-972E16B71DEB}" destId="{F327BB05-C1DC-4D3D-942B-2F9F08F8378B}" srcOrd="5" destOrd="0" parTransId="{746DCC18-5DD2-45B0-9440-AC0FC11F7249}" sibTransId="{3D83F7C0-B3A2-4B76-9236-5871AB0A718D}"/>
    <dgm:cxn modelId="{8AA792D3-3A91-4CB4-9F24-8A4E7BBE886F}" type="presOf" srcId="{1960074E-8DD4-4762-BB24-CD1308CC1E99}" destId="{061FEC9D-7C4D-4E95-8F0C-A71F20E8AF05}" srcOrd="0" destOrd="0" presId="urn:microsoft.com/office/officeart/2016/7/layout/RepeatingBendingProcessNew"/>
    <dgm:cxn modelId="{4E1721E6-63BC-4069-A96D-DB4581DC4B00}" type="presOf" srcId="{1F818A3E-5FA0-4129-A15A-2C9EF1998E9B}" destId="{D0C48A82-3AF5-4035-BEFA-F0A2A9543E83}" srcOrd="0" destOrd="0" presId="urn:microsoft.com/office/officeart/2016/7/layout/RepeatingBendingProcessNew"/>
    <dgm:cxn modelId="{CA9D65EB-79DF-47EB-A6BA-274F149B2CCC}" type="presOf" srcId="{7A3F4372-B1A8-4940-BCD9-D25153CDDFD3}" destId="{99CB7533-694B-4E78-BC5A-48E4477FC61A}" srcOrd="0" destOrd="0" presId="urn:microsoft.com/office/officeart/2016/7/layout/RepeatingBendingProcessNew"/>
    <dgm:cxn modelId="{E9818AF5-AC23-4219-A860-CF842E863A4C}" type="presOf" srcId="{EA67C69B-ABD6-46B5-8EED-F1BB84DC1ECE}" destId="{48483E6D-ED46-4BAC-90C8-7DA2CC9F5E59}" srcOrd="0" destOrd="0" presId="urn:microsoft.com/office/officeart/2016/7/layout/RepeatingBendingProcessNew"/>
    <dgm:cxn modelId="{DDF442F9-4B54-4E3A-9D3A-951A458916D9}" srcId="{01943F27-8C97-4459-9265-972E16B71DEB}" destId="{1960074E-8DD4-4762-BB24-CD1308CC1E99}" srcOrd="0" destOrd="0" parTransId="{2740798C-DFBE-4D12-9137-3C94FB50C86A}" sibTransId="{9B15EE2C-78CC-4ED1-81A1-60D04E744585}"/>
    <dgm:cxn modelId="{4BE660D8-347D-4962-A0D4-736774D0A726}" type="presParOf" srcId="{4EAAB975-2115-44C3-AB50-5AA45988CB5F}" destId="{061FEC9D-7C4D-4E95-8F0C-A71F20E8AF05}" srcOrd="0" destOrd="0" presId="urn:microsoft.com/office/officeart/2016/7/layout/RepeatingBendingProcessNew"/>
    <dgm:cxn modelId="{554BF3B0-33FF-4084-88DF-7EADC14F382A}" type="presParOf" srcId="{4EAAB975-2115-44C3-AB50-5AA45988CB5F}" destId="{570289AB-B429-46BA-847F-034C660F6880}" srcOrd="1" destOrd="0" presId="urn:microsoft.com/office/officeart/2016/7/layout/RepeatingBendingProcessNew"/>
    <dgm:cxn modelId="{2EB303B3-4A90-4ED6-98FF-729089335F15}" type="presParOf" srcId="{570289AB-B429-46BA-847F-034C660F6880}" destId="{5CCEF7C4-3AF7-48AA-A534-F17A3EDB1913}" srcOrd="0" destOrd="0" presId="urn:microsoft.com/office/officeart/2016/7/layout/RepeatingBendingProcessNew"/>
    <dgm:cxn modelId="{1D4856B7-2252-4302-AA99-B9234563BE33}" type="presParOf" srcId="{4EAAB975-2115-44C3-AB50-5AA45988CB5F}" destId="{D0C48A82-3AF5-4035-BEFA-F0A2A9543E83}" srcOrd="2" destOrd="0" presId="urn:microsoft.com/office/officeart/2016/7/layout/RepeatingBendingProcessNew"/>
    <dgm:cxn modelId="{B317D66F-C716-4F6B-87BF-BF78255E4C2D}" type="presParOf" srcId="{4EAAB975-2115-44C3-AB50-5AA45988CB5F}" destId="{1A3BCE23-1D50-40B2-A715-0A800A94B8E4}" srcOrd="3" destOrd="0" presId="urn:microsoft.com/office/officeart/2016/7/layout/RepeatingBendingProcessNew"/>
    <dgm:cxn modelId="{EE519F37-1769-4B65-9178-F1F059EE46A1}" type="presParOf" srcId="{1A3BCE23-1D50-40B2-A715-0A800A94B8E4}" destId="{1769F4CB-1F45-474C-A3C3-E4538CFB8C03}" srcOrd="0" destOrd="0" presId="urn:microsoft.com/office/officeart/2016/7/layout/RepeatingBendingProcessNew"/>
    <dgm:cxn modelId="{D27FFF90-F3DF-4273-86E9-E1FDCA04EE0F}" type="presParOf" srcId="{4EAAB975-2115-44C3-AB50-5AA45988CB5F}" destId="{94B98BCA-1AFD-4910-8311-8D2860839B61}" srcOrd="4" destOrd="0" presId="urn:microsoft.com/office/officeart/2016/7/layout/RepeatingBendingProcessNew"/>
    <dgm:cxn modelId="{D7FB9462-3169-4178-850F-41169702B54D}" type="presParOf" srcId="{4EAAB975-2115-44C3-AB50-5AA45988CB5F}" destId="{48483E6D-ED46-4BAC-90C8-7DA2CC9F5E59}" srcOrd="5" destOrd="0" presId="urn:microsoft.com/office/officeart/2016/7/layout/RepeatingBendingProcessNew"/>
    <dgm:cxn modelId="{876591EE-DD3B-4A21-B571-C670A549A0BF}" type="presParOf" srcId="{48483E6D-ED46-4BAC-90C8-7DA2CC9F5E59}" destId="{96742C9F-E35F-4B61-88C4-6E6D8DE9F0A7}" srcOrd="0" destOrd="0" presId="urn:microsoft.com/office/officeart/2016/7/layout/RepeatingBendingProcessNew"/>
    <dgm:cxn modelId="{1B9A9E96-D7EB-43F2-86A6-7EF7A0CB1544}" type="presParOf" srcId="{4EAAB975-2115-44C3-AB50-5AA45988CB5F}" destId="{23DD71FA-8EAC-415D-8047-D71361417154}" srcOrd="6" destOrd="0" presId="urn:microsoft.com/office/officeart/2016/7/layout/RepeatingBendingProcessNew"/>
    <dgm:cxn modelId="{B72A33BF-6B2E-4CA5-BA58-928B24C72E94}" type="presParOf" srcId="{4EAAB975-2115-44C3-AB50-5AA45988CB5F}" destId="{72AA0161-FCE9-4A62-9131-3B5098C8E671}" srcOrd="7" destOrd="0" presId="urn:microsoft.com/office/officeart/2016/7/layout/RepeatingBendingProcessNew"/>
    <dgm:cxn modelId="{1040D898-6675-44EE-976D-BEE6347F1A26}" type="presParOf" srcId="{72AA0161-FCE9-4A62-9131-3B5098C8E671}" destId="{DD035423-5BB1-4063-BD77-4F049B512CC3}" srcOrd="0" destOrd="0" presId="urn:microsoft.com/office/officeart/2016/7/layout/RepeatingBendingProcessNew"/>
    <dgm:cxn modelId="{DAB49908-12A9-457C-84F8-F74B150460B4}" type="presParOf" srcId="{4EAAB975-2115-44C3-AB50-5AA45988CB5F}" destId="{9CE0229E-E47A-4BD5-82B9-0C6A4204948C}" srcOrd="8" destOrd="0" presId="urn:microsoft.com/office/officeart/2016/7/layout/RepeatingBendingProcessNew"/>
    <dgm:cxn modelId="{CE8E5906-E30A-4C28-B6EA-BFEA1419A7D2}" type="presParOf" srcId="{4EAAB975-2115-44C3-AB50-5AA45988CB5F}" destId="{99CB7533-694B-4E78-BC5A-48E4477FC61A}" srcOrd="9" destOrd="0" presId="urn:microsoft.com/office/officeart/2016/7/layout/RepeatingBendingProcessNew"/>
    <dgm:cxn modelId="{25BFA2FD-7D03-4210-82C1-805153B8CA1D}" type="presParOf" srcId="{99CB7533-694B-4E78-BC5A-48E4477FC61A}" destId="{7F6CBFF3-D11E-4C66-8A00-1CF1D7E8648A}" srcOrd="0" destOrd="0" presId="urn:microsoft.com/office/officeart/2016/7/layout/RepeatingBendingProcessNew"/>
    <dgm:cxn modelId="{99365FE4-3B2A-495E-9577-FBBE5F478EA1}" type="presParOf" srcId="{4EAAB975-2115-44C3-AB50-5AA45988CB5F}" destId="{E6DB57E8-FF56-4F9B-971F-F8AF916BAD39}"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BD6339-3B7F-4D74-814B-F83B5696037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D9F330D-1646-4C9B-B25D-45689C2B6060}">
      <dgm:prSet/>
      <dgm:spPr/>
      <dgm:t>
        <a:bodyPr/>
        <a:lstStyle/>
        <a:p>
          <a:r>
            <a:rPr lang="en-US" b="1"/>
            <a:t>S</a:t>
          </a:r>
          <a:r>
            <a:rPr lang="en-US"/>
            <a:t>pecific</a:t>
          </a:r>
        </a:p>
      </dgm:t>
    </dgm:pt>
    <dgm:pt modelId="{A309CFFF-108D-466E-B003-84C90654B873}" type="parTrans" cxnId="{F07B35F6-E1D9-4C04-BF94-BFFE71051F98}">
      <dgm:prSet/>
      <dgm:spPr/>
      <dgm:t>
        <a:bodyPr/>
        <a:lstStyle/>
        <a:p>
          <a:endParaRPr lang="en-US"/>
        </a:p>
      </dgm:t>
    </dgm:pt>
    <dgm:pt modelId="{C125BE39-12F8-4F04-9CF4-53E8F566A5ED}" type="sibTrans" cxnId="{F07B35F6-E1D9-4C04-BF94-BFFE71051F98}">
      <dgm:prSet/>
      <dgm:spPr/>
      <dgm:t>
        <a:bodyPr/>
        <a:lstStyle/>
        <a:p>
          <a:endParaRPr lang="en-US"/>
        </a:p>
      </dgm:t>
    </dgm:pt>
    <dgm:pt modelId="{C8E8F63C-9052-4D11-9717-63C3EBDD0B2B}">
      <dgm:prSet/>
      <dgm:spPr/>
      <dgm:t>
        <a:bodyPr/>
        <a:lstStyle/>
        <a:p>
          <a:r>
            <a:rPr lang="en-US" b="1"/>
            <a:t>M</a:t>
          </a:r>
          <a:r>
            <a:rPr lang="en-US"/>
            <a:t>easurable</a:t>
          </a:r>
        </a:p>
      </dgm:t>
    </dgm:pt>
    <dgm:pt modelId="{BCF95F62-1FDE-4BF8-B76F-47A2954F8126}" type="parTrans" cxnId="{13406B4B-2EED-43E4-8741-A137310C2478}">
      <dgm:prSet/>
      <dgm:spPr/>
      <dgm:t>
        <a:bodyPr/>
        <a:lstStyle/>
        <a:p>
          <a:endParaRPr lang="en-US"/>
        </a:p>
      </dgm:t>
    </dgm:pt>
    <dgm:pt modelId="{0BF8FBE5-0BB6-43F6-A44A-A0633A9D1E0E}" type="sibTrans" cxnId="{13406B4B-2EED-43E4-8741-A137310C2478}">
      <dgm:prSet/>
      <dgm:spPr/>
      <dgm:t>
        <a:bodyPr/>
        <a:lstStyle/>
        <a:p>
          <a:endParaRPr lang="en-US"/>
        </a:p>
      </dgm:t>
    </dgm:pt>
    <dgm:pt modelId="{C464D0FF-CB42-4A4E-823C-79F6A5894475}">
      <dgm:prSet/>
      <dgm:spPr/>
      <dgm:t>
        <a:bodyPr/>
        <a:lstStyle/>
        <a:p>
          <a:r>
            <a:rPr lang="en-US" b="1"/>
            <a:t>A</a:t>
          </a:r>
          <a:r>
            <a:rPr lang="en-US"/>
            <a:t>chievable</a:t>
          </a:r>
        </a:p>
      </dgm:t>
    </dgm:pt>
    <dgm:pt modelId="{908DFAB9-98DA-4E18-AD4C-D3C29B3C608E}" type="parTrans" cxnId="{71F09A48-5996-4AD4-A2DB-63EACC22D4C0}">
      <dgm:prSet/>
      <dgm:spPr/>
      <dgm:t>
        <a:bodyPr/>
        <a:lstStyle/>
        <a:p>
          <a:endParaRPr lang="en-US"/>
        </a:p>
      </dgm:t>
    </dgm:pt>
    <dgm:pt modelId="{2703460B-A70D-4076-B3DE-DB5D6BAFFDDB}" type="sibTrans" cxnId="{71F09A48-5996-4AD4-A2DB-63EACC22D4C0}">
      <dgm:prSet/>
      <dgm:spPr/>
      <dgm:t>
        <a:bodyPr/>
        <a:lstStyle/>
        <a:p>
          <a:endParaRPr lang="en-US"/>
        </a:p>
      </dgm:t>
    </dgm:pt>
    <dgm:pt modelId="{2D286659-6C82-4207-BC79-575482E290DA}">
      <dgm:prSet/>
      <dgm:spPr/>
      <dgm:t>
        <a:bodyPr/>
        <a:lstStyle/>
        <a:p>
          <a:r>
            <a:rPr lang="en-US" b="1"/>
            <a:t>R</a:t>
          </a:r>
          <a:r>
            <a:rPr lang="en-US"/>
            <a:t>ealistic</a:t>
          </a:r>
        </a:p>
      </dgm:t>
    </dgm:pt>
    <dgm:pt modelId="{9E2A4214-AFCA-404C-88B4-677B3A191E75}" type="parTrans" cxnId="{25156565-89B1-407C-B9C1-60D46A3AE058}">
      <dgm:prSet/>
      <dgm:spPr/>
      <dgm:t>
        <a:bodyPr/>
        <a:lstStyle/>
        <a:p>
          <a:endParaRPr lang="en-US"/>
        </a:p>
      </dgm:t>
    </dgm:pt>
    <dgm:pt modelId="{0B9AEF34-FD1D-4601-BAB3-1160CFA0700C}" type="sibTrans" cxnId="{25156565-89B1-407C-B9C1-60D46A3AE058}">
      <dgm:prSet/>
      <dgm:spPr/>
      <dgm:t>
        <a:bodyPr/>
        <a:lstStyle/>
        <a:p>
          <a:endParaRPr lang="en-US"/>
        </a:p>
      </dgm:t>
    </dgm:pt>
    <dgm:pt modelId="{230138E3-D448-40F1-8C4C-B79115AC60F4}">
      <dgm:prSet/>
      <dgm:spPr/>
      <dgm:t>
        <a:bodyPr/>
        <a:lstStyle/>
        <a:p>
          <a:r>
            <a:rPr lang="en-US" b="1"/>
            <a:t>T</a:t>
          </a:r>
          <a:r>
            <a:rPr lang="en-US"/>
            <a:t>ime-framed</a:t>
          </a:r>
        </a:p>
      </dgm:t>
    </dgm:pt>
    <dgm:pt modelId="{050C2E52-B2F9-4C9E-B70A-28F6CC002B00}" type="parTrans" cxnId="{CEFF74AF-2A62-423D-8F2D-80B6D60A9FF7}">
      <dgm:prSet/>
      <dgm:spPr/>
      <dgm:t>
        <a:bodyPr/>
        <a:lstStyle/>
        <a:p>
          <a:endParaRPr lang="en-US"/>
        </a:p>
      </dgm:t>
    </dgm:pt>
    <dgm:pt modelId="{7C88BFBC-F1A6-40FE-B6D5-2E19D655D456}" type="sibTrans" cxnId="{CEFF74AF-2A62-423D-8F2D-80B6D60A9FF7}">
      <dgm:prSet/>
      <dgm:spPr/>
      <dgm:t>
        <a:bodyPr/>
        <a:lstStyle/>
        <a:p>
          <a:endParaRPr lang="en-US"/>
        </a:p>
      </dgm:t>
    </dgm:pt>
    <dgm:pt modelId="{C7B25965-BECB-4F5D-B3BD-B5C8151E0657}" type="pres">
      <dgm:prSet presAssocID="{C4BD6339-3B7F-4D74-814B-F83B5696037A}" presName="linear" presStyleCnt="0">
        <dgm:presLayoutVars>
          <dgm:animLvl val="lvl"/>
          <dgm:resizeHandles val="exact"/>
        </dgm:presLayoutVars>
      </dgm:prSet>
      <dgm:spPr/>
    </dgm:pt>
    <dgm:pt modelId="{2354DC35-28F9-49B5-AAB6-9D27087B4633}" type="pres">
      <dgm:prSet presAssocID="{FD9F330D-1646-4C9B-B25D-45689C2B6060}" presName="parentText" presStyleLbl="node1" presStyleIdx="0" presStyleCnt="5">
        <dgm:presLayoutVars>
          <dgm:chMax val="0"/>
          <dgm:bulletEnabled val="1"/>
        </dgm:presLayoutVars>
      </dgm:prSet>
      <dgm:spPr/>
    </dgm:pt>
    <dgm:pt modelId="{C68DE473-6195-42C6-9CC3-6E810AA5320A}" type="pres">
      <dgm:prSet presAssocID="{C125BE39-12F8-4F04-9CF4-53E8F566A5ED}" presName="spacer" presStyleCnt="0"/>
      <dgm:spPr/>
    </dgm:pt>
    <dgm:pt modelId="{9BB6A4F8-E9AC-4755-BEA9-2C38DE4E15A1}" type="pres">
      <dgm:prSet presAssocID="{C8E8F63C-9052-4D11-9717-63C3EBDD0B2B}" presName="parentText" presStyleLbl="node1" presStyleIdx="1" presStyleCnt="5">
        <dgm:presLayoutVars>
          <dgm:chMax val="0"/>
          <dgm:bulletEnabled val="1"/>
        </dgm:presLayoutVars>
      </dgm:prSet>
      <dgm:spPr/>
    </dgm:pt>
    <dgm:pt modelId="{19F16B25-15A7-4F52-BF4B-F212F091BEAB}" type="pres">
      <dgm:prSet presAssocID="{0BF8FBE5-0BB6-43F6-A44A-A0633A9D1E0E}" presName="spacer" presStyleCnt="0"/>
      <dgm:spPr/>
    </dgm:pt>
    <dgm:pt modelId="{EF47BC95-F462-4521-A44A-C48FA9651BFD}" type="pres">
      <dgm:prSet presAssocID="{C464D0FF-CB42-4A4E-823C-79F6A5894475}" presName="parentText" presStyleLbl="node1" presStyleIdx="2" presStyleCnt="5">
        <dgm:presLayoutVars>
          <dgm:chMax val="0"/>
          <dgm:bulletEnabled val="1"/>
        </dgm:presLayoutVars>
      </dgm:prSet>
      <dgm:spPr/>
    </dgm:pt>
    <dgm:pt modelId="{B4BD9C20-BFC1-4C58-9BC2-E94D25A88181}" type="pres">
      <dgm:prSet presAssocID="{2703460B-A70D-4076-B3DE-DB5D6BAFFDDB}" presName="spacer" presStyleCnt="0"/>
      <dgm:spPr/>
    </dgm:pt>
    <dgm:pt modelId="{38910F98-BC4E-4059-993A-B25D22F7802F}" type="pres">
      <dgm:prSet presAssocID="{2D286659-6C82-4207-BC79-575482E290DA}" presName="parentText" presStyleLbl="node1" presStyleIdx="3" presStyleCnt="5">
        <dgm:presLayoutVars>
          <dgm:chMax val="0"/>
          <dgm:bulletEnabled val="1"/>
        </dgm:presLayoutVars>
      </dgm:prSet>
      <dgm:spPr/>
    </dgm:pt>
    <dgm:pt modelId="{2D597816-2B36-4C78-BD94-DAB3BD93A90B}" type="pres">
      <dgm:prSet presAssocID="{0B9AEF34-FD1D-4601-BAB3-1160CFA0700C}" presName="spacer" presStyleCnt="0"/>
      <dgm:spPr/>
    </dgm:pt>
    <dgm:pt modelId="{48FC05AC-7EE5-494B-82D4-3AE0BCD2E050}" type="pres">
      <dgm:prSet presAssocID="{230138E3-D448-40F1-8C4C-B79115AC60F4}" presName="parentText" presStyleLbl="node1" presStyleIdx="4" presStyleCnt="5">
        <dgm:presLayoutVars>
          <dgm:chMax val="0"/>
          <dgm:bulletEnabled val="1"/>
        </dgm:presLayoutVars>
      </dgm:prSet>
      <dgm:spPr/>
    </dgm:pt>
  </dgm:ptLst>
  <dgm:cxnLst>
    <dgm:cxn modelId="{CE4E771A-D155-4D70-AF43-1DDBA9872975}" type="presOf" srcId="{2D286659-6C82-4207-BC79-575482E290DA}" destId="{38910F98-BC4E-4059-993A-B25D22F7802F}" srcOrd="0" destOrd="0" presId="urn:microsoft.com/office/officeart/2005/8/layout/vList2"/>
    <dgm:cxn modelId="{70774E3D-343A-4DF0-8E2B-75AFB7F233BB}" type="presOf" srcId="{C8E8F63C-9052-4D11-9717-63C3EBDD0B2B}" destId="{9BB6A4F8-E9AC-4755-BEA9-2C38DE4E15A1}" srcOrd="0" destOrd="0" presId="urn:microsoft.com/office/officeart/2005/8/layout/vList2"/>
    <dgm:cxn modelId="{25156565-89B1-407C-B9C1-60D46A3AE058}" srcId="{C4BD6339-3B7F-4D74-814B-F83B5696037A}" destId="{2D286659-6C82-4207-BC79-575482E290DA}" srcOrd="3" destOrd="0" parTransId="{9E2A4214-AFCA-404C-88B4-677B3A191E75}" sibTransId="{0B9AEF34-FD1D-4601-BAB3-1160CFA0700C}"/>
    <dgm:cxn modelId="{71F09A48-5996-4AD4-A2DB-63EACC22D4C0}" srcId="{C4BD6339-3B7F-4D74-814B-F83B5696037A}" destId="{C464D0FF-CB42-4A4E-823C-79F6A5894475}" srcOrd="2" destOrd="0" parTransId="{908DFAB9-98DA-4E18-AD4C-D3C29B3C608E}" sibTransId="{2703460B-A70D-4076-B3DE-DB5D6BAFFDDB}"/>
    <dgm:cxn modelId="{13406B4B-2EED-43E4-8741-A137310C2478}" srcId="{C4BD6339-3B7F-4D74-814B-F83B5696037A}" destId="{C8E8F63C-9052-4D11-9717-63C3EBDD0B2B}" srcOrd="1" destOrd="0" parTransId="{BCF95F62-1FDE-4BF8-B76F-47A2954F8126}" sibTransId="{0BF8FBE5-0BB6-43F6-A44A-A0633A9D1E0E}"/>
    <dgm:cxn modelId="{F97B714D-CE70-49D2-8627-275E36B00F84}" type="presOf" srcId="{230138E3-D448-40F1-8C4C-B79115AC60F4}" destId="{48FC05AC-7EE5-494B-82D4-3AE0BCD2E050}" srcOrd="0" destOrd="0" presId="urn:microsoft.com/office/officeart/2005/8/layout/vList2"/>
    <dgm:cxn modelId="{B86E588D-9346-4267-ABB8-544B513B021E}" type="presOf" srcId="{C464D0FF-CB42-4A4E-823C-79F6A5894475}" destId="{EF47BC95-F462-4521-A44A-C48FA9651BFD}" srcOrd="0" destOrd="0" presId="urn:microsoft.com/office/officeart/2005/8/layout/vList2"/>
    <dgm:cxn modelId="{D527269A-5971-4ABC-9F35-3BA1A78AFDB5}" type="presOf" srcId="{C4BD6339-3B7F-4D74-814B-F83B5696037A}" destId="{C7B25965-BECB-4F5D-B3BD-B5C8151E0657}" srcOrd="0" destOrd="0" presId="urn:microsoft.com/office/officeart/2005/8/layout/vList2"/>
    <dgm:cxn modelId="{CEFF74AF-2A62-423D-8F2D-80B6D60A9FF7}" srcId="{C4BD6339-3B7F-4D74-814B-F83B5696037A}" destId="{230138E3-D448-40F1-8C4C-B79115AC60F4}" srcOrd="4" destOrd="0" parTransId="{050C2E52-B2F9-4C9E-B70A-28F6CC002B00}" sibTransId="{7C88BFBC-F1A6-40FE-B6D5-2E19D655D456}"/>
    <dgm:cxn modelId="{205709B8-CE9D-4B00-86CF-3BF7C9A8F94E}" type="presOf" srcId="{FD9F330D-1646-4C9B-B25D-45689C2B6060}" destId="{2354DC35-28F9-49B5-AAB6-9D27087B4633}" srcOrd="0" destOrd="0" presId="urn:microsoft.com/office/officeart/2005/8/layout/vList2"/>
    <dgm:cxn modelId="{F07B35F6-E1D9-4C04-BF94-BFFE71051F98}" srcId="{C4BD6339-3B7F-4D74-814B-F83B5696037A}" destId="{FD9F330D-1646-4C9B-B25D-45689C2B6060}" srcOrd="0" destOrd="0" parTransId="{A309CFFF-108D-466E-B003-84C90654B873}" sibTransId="{C125BE39-12F8-4F04-9CF4-53E8F566A5ED}"/>
    <dgm:cxn modelId="{CBDA1782-1623-44EC-BC67-89E2C2A0CC5C}" type="presParOf" srcId="{C7B25965-BECB-4F5D-B3BD-B5C8151E0657}" destId="{2354DC35-28F9-49B5-AAB6-9D27087B4633}" srcOrd="0" destOrd="0" presId="urn:microsoft.com/office/officeart/2005/8/layout/vList2"/>
    <dgm:cxn modelId="{BA6C2D60-07AF-4129-8E79-00F0BC15253D}" type="presParOf" srcId="{C7B25965-BECB-4F5D-B3BD-B5C8151E0657}" destId="{C68DE473-6195-42C6-9CC3-6E810AA5320A}" srcOrd="1" destOrd="0" presId="urn:microsoft.com/office/officeart/2005/8/layout/vList2"/>
    <dgm:cxn modelId="{523193A2-23B4-48FE-9495-F9C4CE4D7BC2}" type="presParOf" srcId="{C7B25965-BECB-4F5D-B3BD-B5C8151E0657}" destId="{9BB6A4F8-E9AC-4755-BEA9-2C38DE4E15A1}" srcOrd="2" destOrd="0" presId="urn:microsoft.com/office/officeart/2005/8/layout/vList2"/>
    <dgm:cxn modelId="{4EBC897C-E127-4D50-B1FD-48218C597707}" type="presParOf" srcId="{C7B25965-BECB-4F5D-B3BD-B5C8151E0657}" destId="{19F16B25-15A7-4F52-BF4B-F212F091BEAB}" srcOrd="3" destOrd="0" presId="urn:microsoft.com/office/officeart/2005/8/layout/vList2"/>
    <dgm:cxn modelId="{1F872498-6766-42D0-9086-02A218982C8B}" type="presParOf" srcId="{C7B25965-BECB-4F5D-B3BD-B5C8151E0657}" destId="{EF47BC95-F462-4521-A44A-C48FA9651BFD}" srcOrd="4" destOrd="0" presId="urn:microsoft.com/office/officeart/2005/8/layout/vList2"/>
    <dgm:cxn modelId="{ABE470AB-9A1E-4196-B109-5C5CF77CB5B6}" type="presParOf" srcId="{C7B25965-BECB-4F5D-B3BD-B5C8151E0657}" destId="{B4BD9C20-BFC1-4C58-9BC2-E94D25A88181}" srcOrd="5" destOrd="0" presId="urn:microsoft.com/office/officeart/2005/8/layout/vList2"/>
    <dgm:cxn modelId="{FC4613CF-BA09-482B-B73F-EDE2A7052105}" type="presParOf" srcId="{C7B25965-BECB-4F5D-B3BD-B5C8151E0657}" destId="{38910F98-BC4E-4059-993A-B25D22F7802F}" srcOrd="6" destOrd="0" presId="urn:microsoft.com/office/officeart/2005/8/layout/vList2"/>
    <dgm:cxn modelId="{B0BDA533-DF99-4F0F-B2E2-FFD6B30DD825}" type="presParOf" srcId="{C7B25965-BECB-4F5D-B3BD-B5C8151E0657}" destId="{2D597816-2B36-4C78-BD94-DAB3BD93A90B}" srcOrd="7" destOrd="0" presId="urn:microsoft.com/office/officeart/2005/8/layout/vList2"/>
    <dgm:cxn modelId="{F0D9E0EF-9A50-4592-AFD1-1F348DDC805D}" type="presParOf" srcId="{C7B25965-BECB-4F5D-B3BD-B5C8151E0657}" destId="{48FC05AC-7EE5-494B-82D4-3AE0BCD2E05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EC1AD1-3B98-4F9A-B207-3DDD48173B02}"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A585525-B99D-4AFE-9E39-9982BDB44D71}">
      <dgm:prSet/>
      <dgm:spPr/>
      <dgm:t>
        <a:bodyPr/>
        <a:lstStyle/>
        <a:p>
          <a:r>
            <a:rPr lang="en-US"/>
            <a:t>Project staff must conduct at least one Assessment/IEP update per job seeker every 6 months. </a:t>
          </a:r>
        </a:p>
      </dgm:t>
    </dgm:pt>
    <dgm:pt modelId="{71DAE6C0-41F8-487E-9DBD-DCEA8760110A}" type="parTrans" cxnId="{BD32D975-8E4B-49FB-B523-FFD0E4BB2D9C}">
      <dgm:prSet/>
      <dgm:spPr/>
      <dgm:t>
        <a:bodyPr/>
        <a:lstStyle/>
        <a:p>
          <a:endParaRPr lang="en-US"/>
        </a:p>
      </dgm:t>
    </dgm:pt>
    <dgm:pt modelId="{330E5E61-DF8A-45CA-B985-825D41984CE9}" type="sibTrans" cxnId="{BD32D975-8E4B-49FB-B523-FFD0E4BB2D9C}">
      <dgm:prSet/>
      <dgm:spPr/>
      <dgm:t>
        <a:bodyPr/>
        <a:lstStyle/>
        <a:p>
          <a:endParaRPr lang="en-US"/>
        </a:p>
      </dgm:t>
    </dgm:pt>
    <dgm:pt modelId="{93751523-BA7D-49C9-8109-DC3A2A8580A8}">
      <dgm:prSet/>
      <dgm:spPr/>
      <dgm:t>
        <a:bodyPr/>
        <a:lstStyle/>
        <a:p>
          <a:r>
            <a:rPr lang="en-US"/>
            <a:t>Remember, the very first job seeker assessment and Individual Employment Plan is the Initial Assessment and Initial IEP; all subsequent assessments are reassessments with IEP updates.</a:t>
          </a:r>
        </a:p>
      </dgm:t>
    </dgm:pt>
    <dgm:pt modelId="{6F575A4B-3EAA-4CA1-95A3-978470753DCA}" type="parTrans" cxnId="{DE0AA947-0916-483F-B36C-CD83F6C62B57}">
      <dgm:prSet/>
      <dgm:spPr/>
      <dgm:t>
        <a:bodyPr/>
        <a:lstStyle/>
        <a:p>
          <a:endParaRPr lang="en-US"/>
        </a:p>
      </dgm:t>
    </dgm:pt>
    <dgm:pt modelId="{CF6E0DE6-8877-476A-8FDF-FD770DD879F7}" type="sibTrans" cxnId="{DE0AA947-0916-483F-B36C-CD83F6C62B57}">
      <dgm:prSet/>
      <dgm:spPr/>
      <dgm:t>
        <a:bodyPr/>
        <a:lstStyle/>
        <a:p>
          <a:endParaRPr lang="en-US"/>
        </a:p>
      </dgm:t>
    </dgm:pt>
    <dgm:pt modelId="{7A9DBF2A-0B0F-4694-84EF-889C6B28D92F}" type="pres">
      <dgm:prSet presAssocID="{39EC1AD1-3B98-4F9A-B207-3DDD48173B02}" presName="root" presStyleCnt="0">
        <dgm:presLayoutVars>
          <dgm:dir/>
          <dgm:resizeHandles val="exact"/>
        </dgm:presLayoutVars>
      </dgm:prSet>
      <dgm:spPr/>
    </dgm:pt>
    <dgm:pt modelId="{B07B0939-94FD-43EB-8985-D3686D87690A}" type="pres">
      <dgm:prSet presAssocID="{0A585525-B99D-4AFE-9E39-9982BDB44D71}" presName="compNode" presStyleCnt="0"/>
      <dgm:spPr/>
    </dgm:pt>
    <dgm:pt modelId="{E73EFAE6-071B-43D0-B54A-147AA952E9FC}" type="pres">
      <dgm:prSet presAssocID="{0A585525-B99D-4AFE-9E39-9982BDB44D7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CEFA7393-6397-425B-BE41-F7F157AD02AC}" type="pres">
      <dgm:prSet presAssocID="{0A585525-B99D-4AFE-9E39-9982BDB44D71}" presName="spaceRect" presStyleCnt="0"/>
      <dgm:spPr/>
    </dgm:pt>
    <dgm:pt modelId="{0EAE0A3C-25F9-486E-A2C3-EF5E609857E8}" type="pres">
      <dgm:prSet presAssocID="{0A585525-B99D-4AFE-9E39-9982BDB44D71}" presName="textRect" presStyleLbl="revTx" presStyleIdx="0" presStyleCnt="2">
        <dgm:presLayoutVars>
          <dgm:chMax val="1"/>
          <dgm:chPref val="1"/>
        </dgm:presLayoutVars>
      </dgm:prSet>
      <dgm:spPr/>
    </dgm:pt>
    <dgm:pt modelId="{EBBC28B1-5E1A-44E6-95B3-C7A63E373005}" type="pres">
      <dgm:prSet presAssocID="{330E5E61-DF8A-45CA-B985-825D41984CE9}" presName="sibTrans" presStyleCnt="0"/>
      <dgm:spPr/>
    </dgm:pt>
    <dgm:pt modelId="{3E03FDDB-CB0D-48FB-A66B-A573B0A08357}" type="pres">
      <dgm:prSet presAssocID="{93751523-BA7D-49C9-8109-DC3A2A8580A8}" presName="compNode" presStyleCnt="0"/>
      <dgm:spPr/>
    </dgm:pt>
    <dgm:pt modelId="{1208CD56-E579-46B3-B51E-B0713880DE87}" type="pres">
      <dgm:prSet presAssocID="{93751523-BA7D-49C9-8109-DC3A2A8580A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D2F6545-86A6-4305-8205-5DE9B2F0EBA9}" type="pres">
      <dgm:prSet presAssocID="{93751523-BA7D-49C9-8109-DC3A2A8580A8}" presName="spaceRect" presStyleCnt="0"/>
      <dgm:spPr/>
    </dgm:pt>
    <dgm:pt modelId="{6A7FDC75-77B6-4006-BAF6-41F703EBBCB5}" type="pres">
      <dgm:prSet presAssocID="{93751523-BA7D-49C9-8109-DC3A2A8580A8}" presName="textRect" presStyleLbl="revTx" presStyleIdx="1" presStyleCnt="2">
        <dgm:presLayoutVars>
          <dgm:chMax val="1"/>
          <dgm:chPref val="1"/>
        </dgm:presLayoutVars>
      </dgm:prSet>
      <dgm:spPr/>
    </dgm:pt>
  </dgm:ptLst>
  <dgm:cxnLst>
    <dgm:cxn modelId="{84DE843E-0A6B-4927-A3C6-43BA01B71BD8}" type="presOf" srcId="{93751523-BA7D-49C9-8109-DC3A2A8580A8}" destId="{6A7FDC75-77B6-4006-BAF6-41F703EBBCB5}" srcOrd="0" destOrd="0" presId="urn:microsoft.com/office/officeart/2018/2/layout/IconLabelList"/>
    <dgm:cxn modelId="{CF3DA064-9530-4990-875E-007581A211A6}" type="presOf" srcId="{0A585525-B99D-4AFE-9E39-9982BDB44D71}" destId="{0EAE0A3C-25F9-486E-A2C3-EF5E609857E8}" srcOrd="0" destOrd="0" presId="urn:microsoft.com/office/officeart/2018/2/layout/IconLabelList"/>
    <dgm:cxn modelId="{DE0AA947-0916-483F-B36C-CD83F6C62B57}" srcId="{39EC1AD1-3B98-4F9A-B207-3DDD48173B02}" destId="{93751523-BA7D-49C9-8109-DC3A2A8580A8}" srcOrd="1" destOrd="0" parTransId="{6F575A4B-3EAA-4CA1-95A3-978470753DCA}" sibTransId="{CF6E0DE6-8877-476A-8FDF-FD770DD879F7}"/>
    <dgm:cxn modelId="{BD32D975-8E4B-49FB-B523-FFD0E4BB2D9C}" srcId="{39EC1AD1-3B98-4F9A-B207-3DDD48173B02}" destId="{0A585525-B99D-4AFE-9E39-9982BDB44D71}" srcOrd="0" destOrd="0" parTransId="{71DAE6C0-41F8-487E-9DBD-DCEA8760110A}" sibTransId="{330E5E61-DF8A-45CA-B985-825D41984CE9}"/>
    <dgm:cxn modelId="{18C63DE5-36FE-4508-9531-2BD186834446}" type="presOf" srcId="{39EC1AD1-3B98-4F9A-B207-3DDD48173B02}" destId="{7A9DBF2A-0B0F-4694-84EF-889C6B28D92F}" srcOrd="0" destOrd="0" presId="urn:microsoft.com/office/officeart/2018/2/layout/IconLabelList"/>
    <dgm:cxn modelId="{86A5EE24-A65A-48DA-A455-08407AC6563C}" type="presParOf" srcId="{7A9DBF2A-0B0F-4694-84EF-889C6B28D92F}" destId="{B07B0939-94FD-43EB-8985-D3686D87690A}" srcOrd="0" destOrd="0" presId="urn:microsoft.com/office/officeart/2018/2/layout/IconLabelList"/>
    <dgm:cxn modelId="{C2328183-4A5A-4DE8-B6BC-AD92400DBA63}" type="presParOf" srcId="{B07B0939-94FD-43EB-8985-D3686D87690A}" destId="{E73EFAE6-071B-43D0-B54A-147AA952E9FC}" srcOrd="0" destOrd="0" presId="urn:microsoft.com/office/officeart/2018/2/layout/IconLabelList"/>
    <dgm:cxn modelId="{B22FB020-E244-409E-A553-5EF8306D2C3A}" type="presParOf" srcId="{B07B0939-94FD-43EB-8985-D3686D87690A}" destId="{CEFA7393-6397-425B-BE41-F7F157AD02AC}" srcOrd="1" destOrd="0" presId="urn:microsoft.com/office/officeart/2018/2/layout/IconLabelList"/>
    <dgm:cxn modelId="{292B2F41-64AF-4566-80ED-3EC46ABDAD3E}" type="presParOf" srcId="{B07B0939-94FD-43EB-8985-D3686D87690A}" destId="{0EAE0A3C-25F9-486E-A2C3-EF5E609857E8}" srcOrd="2" destOrd="0" presId="urn:microsoft.com/office/officeart/2018/2/layout/IconLabelList"/>
    <dgm:cxn modelId="{998C41D8-86E6-442D-A8AD-B42A760F208C}" type="presParOf" srcId="{7A9DBF2A-0B0F-4694-84EF-889C6B28D92F}" destId="{EBBC28B1-5E1A-44E6-95B3-C7A63E373005}" srcOrd="1" destOrd="0" presId="urn:microsoft.com/office/officeart/2018/2/layout/IconLabelList"/>
    <dgm:cxn modelId="{83BAF0F1-539A-43C8-AF77-C7C085BD96FA}" type="presParOf" srcId="{7A9DBF2A-0B0F-4694-84EF-889C6B28D92F}" destId="{3E03FDDB-CB0D-48FB-A66B-A573B0A08357}" srcOrd="2" destOrd="0" presId="urn:microsoft.com/office/officeart/2018/2/layout/IconLabelList"/>
    <dgm:cxn modelId="{1933FBAA-2F06-4E4F-B6F9-BB978A77558F}" type="presParOf" srcId="{3E03FDDB-CB0D-48FB-A66B-A573B0A08357}" destId="{1208CD56-E579-46B3-B51E-B0713880DE87}" srcOrd="0" destOrd="0" presId="urn:microsoft.com/office/officeart/2018/2/layout/IconLabelList"/>
    <dgm:cxn modelId="{B7A94837-7444-4799-B6CB-108BEE9B654C}" type="presParOf" srcId="{3E03FDDB-CB0D-48FB-A66B-A573B0A08357}" destId="{7D2F6545-86A6-4305-8205-5DE9B2F0EBA9}" srcOrd="1" destOrd="0" presId="urn:microsoft.com/office/officeart/2018/2/layout/IconLabelList"/>
    <dgm:cxn modelId="{25449E2A-F41B-405E-A067-6A4A02A8B8F0}" type="presParOf" srcId="{3E03FDDB-CB0D-48FB-A66B-A573B0A08357}" destId="{6A7FDC75-77B6-4006-BAF6-41F703EBBCB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85C243-974C-40B7-9592-ECE46132DD9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F24CC5E-4A33-49A2-A81C-811E6C88D9D9}">
      <dgm:prSet/>
      <dgm:spPr/>
      <dgm:t>
        <a:bodyPr/>
        <a:lstStyle/>
        <a:p>
          <a:r>
            <a:rPr lang="en-US"/>
            <a:t>Build updates based on previous IEP</a:t>
          </a:r>
        </a:p>
      </dgm:t>
    </dgm:pt>
    <dgm:pt modelId="{3D19B53E-0D14-42C7-8E39-7D59E82BD75C}" type="parTrans" cxnId="{37B40AB8-C859-40E8-B730-22F12800AE78}">
      <dgm:prSet/>
      <dgm:spPr/>
      <dgm:t>
        <a:bodyPr/>
        <a:lstStyle/>
        <a:p>
          <a:endParaRPr lang="en-US"/>
        </a:p>
      </dgm:t>
    </dgm:pt>
    <dgm:pt modelId="{530FDB5C-FE88-488D-8C4E-7E0B52EF138D}" type="sibTrans" cxnId="{37B40AB8-C859-40E8-B730-22F12800AE78}">
      <dgm:prSet/>
      <dgm:spPr/>
      <dgm:t>
        <a:bodyPr/>
        <a:lstStyle/>
        <a:p>
          <a:endParaRPr lang="en-US"/>
        </a:p>
      </dgm:t>
    </dgm:pt>
    <dgm:pt modelId="{A0E27575-03EA-4016-B3A3-CBE8B3A6C57E}">
      <dgm:prSet/>
      <dgm:spPr/>
      <dgm:t>
        <a:bodyPr/>
        <a:lstStyle/>
        <a:p>
          <a:r>
            <a:rPr lang="en-US"/>
            <a:t>Revise IEP goals</a:t>
          </a:r>
        </a:p>
      </dgm:t>
    </dgm:pt>
    <dgm:pt modelId="{31368D56-4EC9-49FF-A7EE-199A044AA37B}" type="parTrans" cxnId="{E38DC0B4-5A99-48A1-B529-8B553A386435}">
      <dgm:prSet/>
      <dgm:spPr/>
      <dgm:t>
        <a:bodyPr/>
        <a:lstStyle/>
        <a:p>
          <a:endParaRPr lang="en-US"/>
        </a:p>
      </dgm:t>
    </dgm:pt>
    <dgm:pt modelId="{2B54E4EA-861D-4317-939E-867F8F919412}" type="sibTrans" cxnId="{E38DC0B4-5A99-48A1-B529-8B553A386435}">
      <dgm:prSet/>
      <dgm:spPr/>
      <dgm:t>
        <a:bodyPr/>
        <a:lstStyle/>
        <a:p>
          <a:endParaRPr lang="en-US"/>
        </a:p>
      </dgm:t>
    </dgm:pt>
    <dgm:pt modelId="{9F9CD786-FA25-4E7C-88BB-9D506FFC5BC2}">
      <dgm:prSet/>
      <dgm:spPr/>
      <dgm:t>
        <a:bodyPr/>
        <a:lstStyle/>
        <a:p>
          <a:r>
            <a:rPr lang="en-US"/>
            <a:t>Addresses identified barriers</a:t>
          </a:r>
        </a:p>
      </dgm:t>
    </dgm:pt>
    <dgm:pt modelId="{FFE43829-EB10-41F3-84FB-2AE96558042A}" type="parTrans" cxnId="{7F62E959-C518-401D-9C01-912A99313E12}">
      <dgm:prSet/>
      <dgm:spPr/>
      <dgm:t>
        <a:bodyPr/>
        <a:lstStyle/>
        <a:p>
          <a:endParaRPr lang="en-US"/>
        </a:p>
      </dgm:t>
    </dgm:pt>
    <dgm:pt modelId="{2CEAC94F-DE40-4B82-8BAF-5A94F84D61E8}" type="sibTrans" cxnId="{7F62E959-C518-401D-9C01-912A99313E12}">
      <dgm:prSet/>
      <dgm:spPr/>
      <dgm:t>
        <a:bodyPr/>
        <a:lstStyle/>
        <a:p>
          <a:endParaRPr lang="en-US"/>
        </a:p>
      </dgm:t>
    </dgm:pt>
    <dgm:pt modelId="{0EAC7EDF-AF34-42D7-BBF1-631B75724A92}">
      <dgm:prSet/>
      <dgm:spPr/>
      <dgm:t>
        <a:bodyPr/>
        <a:lstStyle/>
        <a:p>
          <a:r>
            <a:rPr lang="en-US"/>
            <a:t>Provides referral to other services as  appropriate</a:t>
          </a:r>
        </a:p>
      </dgm:t>
    </dgm:pt>
    <dgm:pt modelId="{73647254-FE15-4254-9D11-10FBF0B0A9AF}" type="parTrans" cxnId="{2B172AD6-497E-4A6A-B79C-F80CBF866A55}">
      <dgm:prSet/>
      <dgm:spPr/>
      <dgm:t>
        <a:bodyPr/>
        <a:lstStyle/>
        <a:p>
          <a:endParaRPr lang="en-US"/>
        </a:p>
      </dgm:t>
    </dgm:pt>
    <dgm:pt modelId="{29318984-EB56-4296-894C-39F68DFE86D7}" type="sibTrans" cxnId="{2B172AD6-497E-4A6A-B79C-F80CBF866A55}">
      <dgm:prSet/>
      <dgm:spPr/>
      <dgm:t>
        <a:bodyPr/>
        <a:lstStyle/>
        <a:p>
          <a:endParaRPr lang="en-US"/>
        </a:p>
      </dgm:t>
    </dgm:pt>
    <dgm:pt modelId="{19B3211A-DFBC-4DA8-BDCD-E3EED8100B8C}">
      <dgm:prSet/>
      <dgm:spPr/>
      <dgm:t>
        <a:bodyPr/>
        <a:lstStyle/>
        <a:p>
          <a:r>
            <a:rPr lang="en-US"/>
            <a:t>May identify a new CSA </a:t>
          </a:r>
        </a:p>
      </dgm:t>
    </dgm:pt>
    <dgm:pt modelId="{EA9C1A99-A6D8-48EE-888F-C87C9CC2F547}" type="parTrans" cxnId="{0CF9E39C-9F2F-4CCC-B02F-70D3787C5283}">
      <dgm:prSet/>
      <dgm:spPr/>
      <dgm:t>
        <a:bodyPr/>
        <a:lstStyle/>
        <a:p>
          <a:endParaRPr lang="en-US"/>
        </a:p>
      </dgm:t>
    </dgm:pt>
    <dgm:pt modelId="{DBC55086-0C4E-40D6-BE39-EE0F0FF159C3}" type="sibTrans" cxnId="{0CF9E39C-9F2F-4CCC-B02F-70D3787C5283}">
      <dgm:prSet/>
      <dgm:spPr/>
      <dgm:t>
        <a:bodyPr/>
        <a:lstStyle/>
        <a:p>
          <a:endParaRPr lang="en-US"/>
        </a:p>
      </dgm:t>
    </dgm:pt>
    <dgm:pt modelId="{CDABF342-7151-4742-BF50-064AB5A29278}">
      <dgm:prSet/>
      <dgm:spPr/>
      <dgm:t>
        <a:bodyPr/>
        <a:lstStyle/>
        <a:p>
          <a:r>
            <a:rPr lang="en-US"/>
            <a:t>Identifies additional training &amp; skills  required to become job ready</a:t>
          </a:r>
        </a:p>
      </dgm:t>
    </dgm:pt>
    <dgm:pt modelId="{6E62BB73-A976-4C40-B3F5-F8C129EBE20C}" type="parTrans" cxnId="{50B28C7E-5AEA-4ADC-8340-3E6234B3564E}">
      <dgm:prSet/>
      <dgm:spPr/>
      <dgm:t>
        <a:bodyPr/>
        <a:lstStyle/>
        <a:p>
          <a:endParaRPr lang="en-US"/>
        </a:p>
      </dgm:t>
    </dgm:pt>
    <dgm:pt modelId="{8BC06C82-4C70-4ED2-A2AD-16874254A276}" type="sibTrans" cxnId="{50B28C7E-5AEA-4ADC-8340-3E6234B3564E}">
      <dgm:prSet/>
      <dgm:spPr/>
      <dgm:t>
        <a:bodyPr/>
        <a:lstStyle/>
        <a:p>
          <a:endParaRPr lang="en-US"/>
        </a:p>
      </dgm:t>
    </dgm:pt>
    <dgm:pt modelId="{87DAE4BA-E0E1-4EBD-A44E-28C58C30F7F8}" type="pres">
      <dgm:prSet presAssocID="{4385C243-974C-40B7-9592-ECE46132DD9E}" presName="vert0" presStyleCnt="0">
        <dgm:presLayoutVars>
          <dgm:dir/>
          <dgm:animOne val="branch"/>
          <dgm:animLvl val="lvl"/>
        </dgm:presLayoutVars>
      </dgm:prSet>
      <dgm:spPr/>
    </dgm:pt>
    <dgm:pt modelId="{DFC79CF8-820E-49B2-9986-9601161DD889}" type="pres">
      <dgm:prSet presAssocID="{AF24CC5E-4A33-49A2-A81C-811E6C88D9D9}" presName="thickLine" presStyleLbl="alignNode1" presStyleIdx="0" presStyleCnt="6"/>
      <dgm:spPr/>
    </dgm:pt>
    <dgm:pt modelId="{EA7F32EB-A026-4E15-87D7-E9792FE78B61}" type="pres">
      <dgm:prSet presAssocID="{AF24CC5E-4A33-49A2-A81C-811E6C88D9D9}" presName="horz1" presStyleCnt="0"/>
      <dgm:spPr/>
    </dgm:pt>
    <dgm:pt modelId="{9A1424E1-4A33-43E2-903E-BD8F8871E410}" type="pres">
      <dgm:prSet presAssocID="{AF24CC5E-4A33-49A2-A81C-811E6C88D9D9}" presName="tx1" presStyleLbl="revTx" presStyleIdx="0" presStyleCnt="6"/>
      <dgm:spPr/>
    </dgm:pt>
    <dgm:pt modelId="{F8AAD904-A8F7-4957-B556-B02591DCC79E}" type="pres">
      <dgm:prSet presAssocID="{AF24CC5E-4A33-49A2-A81C-811E6C88D9D9}" presName="vert1" presStyleCnt="0"/>
      <dgm:spPr/>
    </dgm:pt>
    <dgm:pt modelId="{51E08442-7AD8-4EDD-B409-DBD1AC4BFF65}" type="pres">
      <dgm:prSet presAssocID="{A0E27575-03EA-4016-B3A3-CBE8B3A6C57E}" presName="thickLine" presStyleLbl="alignNode1" presStyleIdx="1" presStyleCnt="6"/>
      <dgm:spPr/>
    </dgm:pt>
    <dgm:pt modelId="{70BC739E-1B7C-4040-9F4D-4C0C3BFC86C1}" type="pres">
      <dgm:prSet presAssocID="{A0E27575-03EA-4016-B3A3-CBE8B3A6C57E}" presName="horz1" presStyleCnt="0"/>
      <dgm:spPr/>
    </dgm:pt>
    <dgm:pt modelId="{631C9243-01A6-47A0-9F2A-872653259929}" type="pres">
      <dgm:prSet presAssocID="{A0E27575-03EA-4016-B3A3-CBE8B3A6C57E}" presName="tx1" presStyleLbl="revTx" presStyleIdx="1" presStyleCnt="6"/>
      <dgm:spPr/>
    </dgm:pt>
    <dgm:pt modelId="{CBEB566D-2D3B-40FD-BFC8-BAE57B58CBB1}" type="pres">
      <dgm:prSet presAssocID="{A0E27575-03EA-4016-B3A3-CBE8B3A6C57E}" presName="vert1" presStyleCnt="0"/>
      <dgm:spPr/>
    </dgm:pt>
    <dgm:pt modelId="{9835139F-630D-4AE3-8A37-22442C43989C}" type="pres">
      <dgm:prSet presAssocID="{9F9CD786-FA25-4E7C-88BB-9D506FFC5BC2}" presName="thickLine" presStyleLbl="alignNode1" presStyleIdx="2" presStyleCnt="6"/>
      <dgm:spPr/>
    </dgm:pt>
    <dgm:pt modelId="{D88D551A-B400-463F-AF63-5DC5B07AC5C3}" type="pres">
      <dgm:prSet presAssocID="{9F9CD786-FA25-4E7C-88BB-9D506FFC5BC2}" presName="horz1" presStyleCnt="0"/>
      <dgm:spPr/>
    </dgm:pt>
    <dgm:pt modelId="{66032436-819E-42B2-8CAA-86B22FBAE85C}" type="pres">
      <dgm:prSet presAssocID="{9F9CD786-FA25-4E7C-88BB-9D506FFC5BC2}" presName="tx1" presStyleLbl="revTx" presStyleIdx="2" presStyleCnt="6"/>
      <dgm:spPr/>
    </dgm:pt>
    <dgm:pt modelId="{0585C38B-E570-4F7C-B74F-9767344F60A7}" type="pres">
      <dgm:prSet presAssocID="{9F9CD786-FA25-4E7C-88BB-9D506FFC5BC2}" presName="vert1" presStyleCnt="0"/>
      <dgm:spPr/>
    </dgm:pt>
    <dgm:pt modelId="{F889A80D-9F3C-4F12-9D17-DEBC2873A61A}" type="pres">
      <dgm:prSet presAssocID="{0EAC7EDF-AF34-42D7-BBF1-631B75724A92}" presName="thickLine" presStyleLbl="alignNode1" presStyleIdx="3" presStyleCnt="6"/>
      <dgm:spPr/>
    </dgm:pt>
    <dgm:pt modelId="{F68A5D2D-CA60-4AB3-9585-8207A1991B90}" type="pres">
      <dgm:prSet presAssocID="{0EAC7EDF-AF34-42D7-BBF1-631B75724A92}" presName="horz1" presStyleCnt="0"/>
      <dgm:spPr/>
    </dgm:pt>
    <dgm:pt modelId="{3BF68BDC-88EF-40D8-9149-A5C602B1EE12}" type="pres">
      <dgm:prSet presAssocID="{0EAC7EDF-AF34-42D7-BBF1-631B75724A92}" presName="tx1" presStyleLbl="revTx" presStyleIdx="3" presStyleCnt="6"/>
      <dgm:spPr/>
    </dgm:pt>
    <dgm:pt modelId="{3E7E5133-047B-4862-9E66-FB953EF8D13F}" type="pres">
      <dgm:prSet presAssocID="{0EAC7EDF-AF34-42D7-BBF1-631B75724A92}" presName="vert1" presStyleCnt="0"/>
      <dgm:spPr/>
    </dgm:pt>
    <dgm:pt modelId="{264B63C0-F5D2-43ED-8FF3-D30DC448ED6B}" type="pres">
      <dgm:prSet presAssocID="{19B3211A-DFBC-4DA8-BDCD-E3EED8100B8C}" presName="thickLine" presStyleLbl="alignNode1" presStyleIdx="4" presStyleCnt="6"/>
      <dgm:spPr/>
    </dgm:pt>
    <dgm:pt modelId="{E3F47D0F-527F-4B28-B6B3-9341830E7577}" type="pres">
      <dgm:prSet presAssocID="{19B3211A-DFBC-4DA8-BDCD-E3EED8100B8C}" presName="horz1" presStyleCnt="0"/>
      <dgm:spPr/>
    </dgm:pt>
    <dgm:pt modelId="{D7FAAC79-0F14-4FC5-80B9-4F77C75F20FD}" type="pres">
      <dgm:prSet presAssocID="{19B3211A-DFBC-4DA8-BDCD-E3EED8100B8C}" presName="tx1" presStyleLbl="revTx" presStyleIdx="4" presStyleCnt="6"/>
      <dgm:spPr/>
    </dgm:pt>
    <dgm:pt modelId="{8E4FAC45-AD1A-451A-A6CF-6975B2BA837B}" type="pres">
      <dgm:prSet presAssocID="{19B3211A-DFBC-4DA8-BDCD-E3EED8100B8C}" presName="vert1" presStyleCnt="0"/>
      <dgm:spPr/>
    </dgm:pt>
    <dgm:pt modelId="{5A83FCAD-D04C-46E5-9D64-7D1E01659353}" type="pres">
      <dgm:prSet presAssocID="{CDABF342-7151-4742-BF50-064AB5A29278}" presName="thickLine" presStyleLbl="alignNode1" presStyleIdx="5" presStyleCnt="6"/>
      <dgm:spPr/>
    </dgm:pt>
    <dgm:pt modelId="{024082A9-1FF6-483E-95EB-236867AB2CAF}" type="pres">
      <dgm:prSet presAssocID="{CDABF342-7151-4742-BF50-064AB5A29278}" presName="horz1" presStyleCnt="0"/>
      <dgm:spPr/>
    </dgm:pt>
    <dgm:pt modelId="{2092A8EC-3CD1-472B-8F9B-8AAE28F87AB1}" type="pres">
      <dgm:prSet presAssocID="{CDABF342-7151-4742-BF50-064AB5A29278}" presName="tx1" presStyleLbl="revTx" presStyleIdx="5" presStyleCnt="6"/>
      <dgm:spPr/>
    </dgm:pt>
    <dgm:pt modelId="{A1422852-044F-4306-8BFD-4B671117CB61}" type="pres">
      <dgm:prSet presAssocID="{CDABF342-7151-4742-BF50-064AB5A29278}" presName="vert1" presStyleCnt="0"/>
      <dgm:spPr/>
    </dgm:pt>
  </dgm:ptLst>
  <dgm:cxnLst>
    <dgm:cxn modelId="{DF7E0C02-CBD9-4582-B25D-8C639E4B87FA}" type="presOf" srcId="{0EAC7EDF-AF34-42D7-BBF1-631B75724A92}" destId="{3BF68BDC-88EF-40D8-9149-A5C602B1EE12}" srcOrd="0" destOrd="0" presId="urn:microsoft.com/office/officeart/2008/layout/LinedList"/>
    <dgm:cxn modelId="{155A5E1D-05F3-4B3B-9D88-55749039317A}" type="presOf" srcId="{CDABF342-7151-4742-BF50-064AB5A29278}" destId="{2092A8EC-3CD1-472B-8F9B-8AAE28F87AB1}" srcOrd="0" destOrd="0" presId="urn:microsoft.com/office/officeart/2008/layout/LinedList"/>
    <dgm:cxn modelId="{3ABFB831-914B-41F6-BF8F-5E06B6206442}" type="presOf" srcId="{9F9CD786-FA25-4E7C-88BB-9D506FFC5BC2}" destId="{66032436-819E-42B2-8CAA-86B22FBAE85C}" srcOrd="0" destOrd="0" presId="urn:microsoft.com/office/officeart/2008/layout/LinedList"/>
    <dgm:cxn modelId="{7F62E959-C518-401D-9C01-912A99313E12}" srcId="{4385C243-974C-40B7-9592-ECE46132DD9E}" destId="{9F9CD786-FA25-4E7C-88BB-9D506FFC5BC2}" srcOrd="2" destOrd="0" parTransId="{FFE43829-EB10-41F3-84FB-2AE96558042A}" sibTransId="{2CEAC94F-DE40-4B82-8BAF-5A94F84D61E8}"/>
    <dgm:cxn modelId="{50B28C7E-5AEA-4ADC-8340-3E6234B3564E}" srcId="{4385C243-974C-40B7-9592-ECE46132DD9E}" destId="{CDABF342-7151-4742-BF50-064AB5A29278}" srcOrd="5" destOrd="0" parTransId="{6E62BB73-A976-4C40-B3F5-F8C129EBE20C}" sibTransId="{8BC06C82-4C70-4ED2-A2AD-16874254A276}"/>
    <dgm:cxn modelId="{FD50CF8D-EDC5-4468-8A4A-00D0248E8911}" type="presOf" srcId="{AF24CC5E-4A33-49A2-A81C-811E6C88D9D9}" destId="{9A1424E1-4A33-43E2-903E-BD8F8871E410}" srcOrd="0" destOrd="0" presId="urn:microsoft.com/office/officeart/2008/layout/LinedList"/>
    <dgm:cxn modelId="{96DCA094-A5B1-43C0-8E90-27BB721CAFC9}" type="presOf" srcId="{A0E27575-03EA-4016-B3A3-CBE8B3A6C57E}" destId="{631C9243-01A6-47A0-9F2A-872653259929}" srcOrd="0" destOrd="0" presId="urn:microsoft.com/office/officeart/2008/layout/LinedList"/>
    <dgm:cxn modelId="{64695297-F312-4A78-8C9E-400FC655FF40}" type="presOf" srcId="{19B3211A-DFBC-4DA8-BDCD-E3EED8100B8C}" destId="{D7FAAC79-0F14-4FC5-80B9-4F77C75F20FD}" srcOrd="0" destOrd="0" presId="urn:microsoft.com/office/officeart/2008/layout/LinedList"/>
    <dgm:cxn modelId="{0CF9E39C-9F2F-4CCC-B02F-70D3787C5283}" srcId="{4385C243-974C-40B7-9592-ECE46132DD9E}" destId="{19B3211A-DFBC-4DA8-BDCD-E3EED8100B8C}" srcOrd="4" destOrd="0" parTransId="{EA9C1A99-A6D8-48EE-888F-C87C9CC2F547}" sibTransId="{DBC55086-0C4E-40D6-BE39-EE0F0FF159C3}"/>
    <dgm:cxn modelId="{E38DC0B4-5A99-48A1-B529-8B553A386435}" srcId="{4385C243-974C-40B7-9592-ECE46132DD9E}" destId="{A0E27575-03EA-4016-B3A3-CBE8B3A6C57E}" srcOrd="1" destOrd="0" parTransId="{31368D56-4EC9-49FF-A7EE-199A044AA37B}" sibTransId="{2B54E4EA-861D-4317-939E-867F8F919412}"/>
    <dgm:cxn modelId="{37B40AB8-C859-40E8-B730-22F12800AE78}" srcId="{4385C243-974C-40B7-9592-ECE46132DD9E}" destId="{AF24CC5E-4A33-49A2-A81C-811E6C88D9D9}" srcOrd="0" destOrd="0" parTransId="{3D19B53E-0D14-42C7-8E39-7D59E82BD75C}" sibTransId="{530FDB5C-FE88-488D-8C4E-7E0B52EF138D}"/>
    <dgm:cxn modelId="{2B172AD6-497E-4A6A-B79C-F80CBF866A55}" srcId="{4385C243-974C-40B7-9592-ECE46132DD9E}" destId="{0EAC7EDF-AF34-42D7-BBF1-631B75724A92}" srcOrd="3" destOrd="0" parTransId="{73647254-FE15-4254-9D11-10FBF0B0A9AF}" sibTransId="{29318984-EB56-4296-894C-39F68DFE86D7}"/>
    <dgm:cxn modelId="{883D5AE8-8343-42FA-AA9E-C039F053DC3C}" type="presOf" srcId="{4385C243-974C-40B7-9592-ECE46132DD9E}" destId="{87DAE4BA-E0E1-4EBD-A44E-28C58C30F7F8}" srcOrd="0" destOrd="0" presId="urn:microsoft.com/office/officeart/2008/layout/LinedList"/>
    <dgm:cxn modelId="{F7ADAD62-F955-4BB8-BB01-3ADF2FEBE2F5}" type="presParOf" srcId="{87DAE4BA-E0E1-4EBD-A44E-28C58C30F7F8}" destId="{DFC79CF8-820E-49B2-9986-9601161DD889}" srcOrd="0" destOrd="0" presId="urn:microsoft.com/office/officeart/2008/layout/LinedList"/>
    <dgm:cxn modelId="{A9F3174E-9312-41EA-87BE-CD733B1F1CD6}" type="presParOf" srcId="{87DAE4BA-E0E1-4EBD-A44E-28C58C30F7F8}" destId="{EA7F32EB-A026-4E15-87D7-E9792FE78B61}" srcOrd="1" destOrd="0" presId="urn:microsoft.com/office/officeart/2008/layout/LinedList"/>
    <dgm:cxn modelId="{6844361A-7542-4A43-A88C-68F1E5CA582D}" type="presParOf" srcId="{EA7F32EB-A026-4E15-87D7-E9792FE78B61}" destId="{9A1424E1-4A33-43E2-903E-BD8F8871E410}" srcOrd="0" destOrd="0" presId="urn:microsoft.com/office/officeart/2008/layout/LinedList"/>
    <dgm:cxn modelId="{335F3739-BA5F-4E76-9EE5-74DE3F74E69C}" type="presParOf" srcId="{EA7F32EB-A026-4E15-87D7-E9792FE78B61}" destId="{F8AAD904-A8F7-4957-B556-B02591DCC79E}" srcOrd="1" destOrd="0" presId="urn:microsoft.com/office/officeart/2008/layout/LinedList"/>
    <dgm:cxn modelId="{2EE3259C-11DF-4D0F-9BED-9146B4333B24}" type="presParOf" srcId="{87DAE4BA-E0E1-4EBD-A44E-28C58C30F7F8}" destId="{51E08442-7AD8-4EDD-B409-DBD1AC4BFF65}" srcOrd="2" destOrd="0" presId="urn:microsoft.com/office/officeart/2008/layout/LinedList"/>
    <dgm:cxn modelId="{7DCDB04A-CDD9-46BC-9680-9A46D20E2F77}" type="presParOf" srcId="{87DAE4BA-E0E1-4EBD-A44E-28C58C30F7F8}" destId="{70BC739E-1B7C-4040-9F4D-4C0C3BFC86C1}" srcOrd="3" destOrd="0" presId="urn:microsoft.com/office/officeart/2008/layout/LinedList"/>
    <dgm:cxn modelId="{85A0138B-3DFD-421F-B72F-D269318F6295}" type="presParOf" srcId="{70BC739E-1B7C-4040-9F4D-4C0C3BFC86C1}" destId="{631C9243-01A6-47A0-9F2A-872653259929}" srcOrd="0" destOrd="0" presId="urn:microsoft.com/office/officeart/2008/layout/LinedList"/>
    <dgm:cxn modelId="{7808DED4-40CD-4A1D-8FF6-C1070BBC8A97}" type="presParOf" srcId="{70BC739E-1B7C-4040-9F4D-4C0C3BFC86C1}" destId="{CBEB566D-2D3B-40FD-BFC8-BAE57B58CBB1}" srcOrd="1" destOrd="0" presId="urn:microsoft.com/office/officeart/2008/layout/LinedList"/>
    <dgm:cxn modelId="{5FB8926A-FEA2-441D-A5C4-E0FB545FA325}" type="presParOf" srcId="{87DAE4BA-E0E1-4EBD-A44E-28C58C30F7F8}" destId="{9835139F-630D-4AE3-8A37-22442C43989C}" srcOrd="4" destOrd="0" presId="urn:microsoft.com/office/officeart/2008/layout/LinedList"/>
    <dgm:cxn modelId="{EAF72F1D-6691-4717-A16E-0FD99210BE7C}" type="presParOf" srcId="{87DAE4BA-E0E1-4EBD-A44E-28C58C30F7F8}" destId="{D88D551A-B400-463F-AF63-5DC5B07AC5C3}" srcOrd="5" destOrd="0" presId="urn:microsoft.com/office/officeart/2008/layout/LinedList"/>
    <dgm:cxn modelId="{774FCA46-56A8-4B59-A65F-FE5F4162ED8E}" type="presParOf" srcId="{D88D551A-B400-463F-AF63-5DC5B07AC5C3}" destId="{66032436-819E-42B2-8CAA-86B22FBAE85C}" srcOrd="0" destOrd="0" presId="urn:microsoft.com/office/officeart/2008/layout/LinedList"/>
    <dgm:cxn modelId="{DFCCCBED-B619-4B2D-99CC-368BC4A9C90E}" type="presParOf" srcId="{D88D551A-B400-463F-AF63-5DC5B07AC5C3}" destId="{0585C38B-E570-4F7C-B74F-9767344F60A7}" srcOrd="1" destOrd="0" presId="urn:microsoft.com/office/officeart/2008/layout/LinedList"/>
    <dgm:cxn modelId="{F36AE03F-8477-4A09-AD26-2E6B9C1B46E5}" type="presParOf" srcId="{87DAE4BA-E0E1-4EBD-A44E-28C58C30F7F8}" destId="{F889A80D-9F3C-4F12-9D17-DEBC2873A61A}" srcOrd="6" destOrd="0" presId="urn:microsoft.com/office/officeart/2008/layout/LinedList"/>
    <dgm:cxn modelId="{E7A441FC-60D4-4527-A856-74CBB30CEDBD}" type="presParOf" srcId="{87DAE4BA-E0E1-4EBD-A44E-28C58C30F7F8}" destId="{F68A5D2D-CA60-4AB3-9585-8207A1991B90}" srcOrd="7" destOrd="0" presId="urn:microsoft.com/office/officeart/2008/layout/LinedList"/>
    <dgm:cxn modelId="{91DA10A6-20AF-4225-92A9-0FBF0015A98D}" type="presParOf" srcId="{F68A5D2D-CA60-4AB3-9585-8207A1991B90}" destId="{3BF68BDC-88EF-40D8-9149-A5C602B1EE12}" srcOrd="0" destOrd="0" presId="urn:microsoft.com/office/officeart/2008/layout/LinedList"/>
    <dgm:cxn modelId="{1C58B407-388C-4D21-9A77-3AC272C0A0FA}" type="presParOf" srcId="{F68A5D2D-CA60-4AB3-9585-8207A1991B90}" destId="{3E7E5133-047B-4862-9E66-FB953EF8D13F}" srcOrd="1" destOrd="0" presId="urn:microsoft.com/office/officeart/2008/layout/LinedList"/>
    <dgm:cxn modelId="{E191B647-3CE1-44FB-B5B1-959178C2B6AF}" type="presParOf" srcId="{87DAE4BA-E0E1-4EBD-A44E-28C58C30F7F8}" destId="{264B63C0-F5D2-43ED-8FF3-D30DC448ED6B}" srcOrd="8" destOrd="0" presId="urn:microsoft.com/office/officeart/2008/layout/LinedList"/>
    <dgm:cxn modelId="{96FCFBBF-877D-4E73-B73C-9666DE2CF00D}" type="presParOf" srcId="{87DAE4BA-E0E1-4EBD-A44E-28C58C30F7F8}" destId="{E3F47D0F-527F-4B28-B6B3-9341830E7577}" srcOrd="9" destOrd="0" presId="urn:microsoft.com/office/officeart/2008/layout/LinedList"/>
    <dgm:cxn modelId="{3259E4CB-F555-4779-814D-7865FA96D5C0}" type="presParOf" srcId="{E3F47D0F-527F-4B28-B6B3-9341830E7577}" destId="{D7FAAC79-0F14-4FC5-80B9-4F77C75F20FD}" srcOrd="0" destOrd="0" presId="urn:microsoft.com/office/officeart/2008/layout/LinedList"/>
    <dgm:cxn modelId="{3470A9CB-1B5E-4C89-BEF4-9237929EB8E1}" type="presParOf" srcId="{E3F47D0F-527F-4B28-B6B3-9341830E7577}" destId="{8E4FAC45-AD1A-451A-A6CF-6975B2BA837B}" srcOrd="1" destOrd="0" presId="urn:microsoft.com/office/officeart/2008/layout/LinedList"/>
    <dgm:cxn modelId="{F5C2AE22-FD43-489A-ACFA-EF3CB7FACC8F}" type="presParOf" srcId="{87DAE4BA-E0E1-4EBD-A44E-28C58C30F7F8}" destId="{5A83FCAD-D04C-46E5-9D64-7D1E01659353}" srcOrd="10" destOrd="0" presId="urn:microsoft.com/office/officeart/2008/layout/LinedList"/>
    <dgm:cxn modelId="{68E6EA41-5E0D-4EB7-A454-2FCD7E7189A3}" type="presParOf" srcId="{87DAE4BA-E0E1-4EBD-A44E-28C58C30F7F8}" destId="{024082A9-1FF6-483E-95EB-236867AB2CAF}" srcOrd="11" destOrd="0" presId="urn:microsoft.com/office/officeart/2008/layout/LinedList"/>
    <dgm:cxn modelId="{DAC09BFF-789F-4C3A-A587-91224AA8B34A}" type="presParOf" srcId="{024082A9-1FF6-483E-95EB-236867AB2CAF}" destId="{2092A8EC-3CD1-472B-8F9B-8AAE28F87AB1}" srcOrd="0" destOrd="0" presId="urn:microsoft.com/office/officeart/2008/layout/LinedList"/>
    <dgm:cxn modelId="{7BCC06BF-1F10-4DD9-AC63-208EB26394C1}" type="presParOf" srcId="{024082A9-1FF6-483E-95EB-236867AB2CAF}" destId="{A1422852-044F-4306-8BFD-4B671117CB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9F100-6BCB-44F2-8581-E6025EE24701}">
      <dsp:nvSpPr>
        <dsp:cNvPr id="0" name=""/>
        <dsp:cNvSpPr/>
      </dsp:nvSpPr>
      <dsp:spPr>
        <a:xfrm>
          <a:off x="0" y="1163700"/>
          <a:ext cx="6492875"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48A918-69B5-40B6-9023-B747E35451C7}">
      <dsp:nvSpPr>
        <dsp:cNvPr id="0" name=""/>
        <dsp:cNvSpPr/>
      </dsp:nvSpPr>
      <dsp:spPr>
        <a:xfrm>
          <a:off x="324643" y="868500"/>
          <a:ext cx="4545012" cy="59040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alibri Light" panose="020F0302020204030204"/>
            </a:rPr>
            <a:t>Initial Assessment</a:t>
          </a:r>
          <a:endParaRPr lang="en-US" sz="2000" kern="1200" dirty="0"/>
        </a:p>
      </dsp:txBody>
      <dsp:txXfrm>
        <a:off x="353464" y="897321"/>
        <a:ext cx="4487370" cy="532758"/>
      </dsp:txXfrm>
    </dsp:sp>
    <dsp:sp modelId="{BD8580F6-0AC6-448F-AE94-1C2028775005}">
      <dsp:nvSpPr>
        <dsp:cNvPr id="0" name=""/>
        <dsp:cNvSpPr/>
      </dsp:nvSpPr>
      <dsp:spPr>
        <a:xfrm>
          <a:off x="0" y="2070900"/>
          <a:ext cx="6492875"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6D4C5A9-0298-43F3-AF8A-DED3933970A2}">
      <dsp:nvSpPr>
        <dsp:cNvPr id="0" name=""/>
        <dsp:cNvSpPr/>
      </dsp:nvSpPr>
      <dsp:spPr>
        <a:xfrm>
          <a:off x="324643" y="1775700"/>
          <a:ext cx="4545012" cy="59040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alibri Light" panose="020F0302020204030204"/>
            </a:rPr>
            <a:t>Initial Individual Employment Plan (IEP)</a:t>
          </a:r>
          <a:endParaRPr lang="en-US" sz="2000" kern="1200" dirty="0"/>
        </a:p>
      </dsp:txBody>
      <dsp:txXfrm>
        <a:off x="353464" y="1804521"/>
        <a:ext cx="4487370" cy="532758"/>
      </dsp:txXfrm>
    </dsp:sp>
    <dsp:sp modelId="{6A3A7FC3-15F7-4025-8727-EF5D07E91622}">
      <dsp:nvSpPr>
        <dsp:cNvPr id="0" name=""/>
        <dsp:cNvSpPr/>
      </dsp:nvSpPr>
      <dsp:spPr>
        <a:xfrm>
          <a:off x="0" y="2978100"/>
          <a:ext cx="6492875"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19DA2B-5549-4A85-9194-2480BB44D0D4}">
      <dsp:nvSpPr>
        <dsp:cNvPr id="0" name=""/>
        <dsp:cNvSpPr/>
      </dsp:nvSpPr>
      <dsp:spPr>
        <a:xfrm>
          <a:off x="324643" y="2682900"/>
          <a:ext cx="4545012" cy="590400"/>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alibri Light" panose="020F0302020204030204"/>
            </a:rPr>
            <a:t>Reassessment/IEP Update</a:t>
          </a:r>
          <a:endParaRPr lang="en-US" sz="2000" kern="1200" dirty="0"/>
        </a:p>
      </dsp:txBody>
      <dsp:txXfrm>
        <a:off x="353464" y="2711721"/>
        <a:ext cx="4487370" cy="532758"/>
      </dsp:txXfrm>
    </dsp:sp>
    <dsp:sp modelId="{395C6355-0292-4292-A790-7BED2A09A359}">
      <dsp:nvSpPr>
        <dsp:cNvPr id="0" name=""/>
        <dsp:cNvSpPr/>
      </dsp:nvSpPr>
      <dsp:spPr>
        <a:xfrm>
          <a:off x="0" y="3885300"/>
          <a:ext cx="6492875"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DEC44F-A42D-4031-8C5A-08D87D8B0B41}">
      <dsp:nvSpPr>
        <dsp:cNvPr id="0" name=""/>
        <dsp:cNvSpPr/>
      </dsp:nvSpPr>
      <dsp:spPr>
        <a:xfrm>
          <a:off x="324643" y="3590100"/>
          <a:ext cx="4545012" cy="59040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alibri Light" panose="020F0302020204030204"/>
            </a:rPr>
            <a:t>Transitional Assessment/IEP</a:t>
          </a:r>
          <a:endParaRPr lang="en-US" sz="2000" kern="1200" dirty="0"/>
        </a:p>
      </dsp:txBody>
      <dsp:txXfrm>
        <a:off x="353464" y="3618921"/>
        <a:ext cx="4487370"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82EA9-A09A-424C-A20A-C84D9F8DFB23}">
      <dsp:nvSpPr>
        <dsp:cNvPr id="0" name=""/>
        <dsp:cNvSpPr/>
      </dsp:nvSpPr>
      <dsp:spPr>
        <a:xfrm>
          <a:off x="4108" y="216031"/>
          <a:ext cx="2470500" cy="76055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Initial Assessment</a:t>
          </a:r>
        </a:p>
      </dsp:txBody>
      <dsp:txXfrm>
        <a:off x="4108" y="216031"/>
        <a:ext cx="2470500" cy="760556"/>
      </dsp:txXfrm>
    </dsp:sp>
    <dsp:sp modelId="{AB873E97-FBD7-4CC1-A1EA-1EFD2400163B}">
      <dsp:nvSpPr>
        <dsp:cNvPr id="0" name=""/>
        <dsp:cNvSpPr/>
      </dsp:nvSpPr>
      <dsp:spPr>
        <a:xfrm>
          <a:off x="4108" y="976587"/>
          <a:ext cx="2470500" cy="300018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Completed during enrollment and prior to CSA placement</a:t>
          </a:r>
          <a:r>
            <a:rPr lang="en-US" sz="2100" kern="1200" dirty="0">
              <a:latin typeface="Calibri Light" panose="020F0302020204030204"/>
            </a:rPr>
            <a:t>.</a:t>
          </a:r>
          <a:endParaRPr lang="en-US" sz="2100" kern="1200" dirty="0"/>
        </a:p>
      </dsp:txBody>
      <dsp:txXfrm>
        <a:off x="4108" y="976587"/>
        <a:ext cx="2470500" cy="3000185"/>
      </dsp:txXfrm>
    </dsp:sp>
    <dsp:sp modelId="{9FFFA3A1-FF9A-4615-B7D1-F34E87B3532E}">
      <dsp:nvSpPr>
        <dsp:cNvPr id="0" name=""/>
        <dsp:cNvSpPr/>
      </dsp:nvSpPr>
      <dsp:spPr>
        <a:xfrm>
          <a:off x="2820479" y="216031"/>
          <a:ext cx="2470500" cy="760556"/>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Initial IEP</a:t>
          </a:r>
        </a:p>
      </dsp:txBody>
      <dsp:txXfrm>
        <a:off x="2820479" y="216031"/>
        <a:ext cx="2470500" cy="760556"/>
      </dsp:txXfrm>
    </dsp:sp>
    <dsp:sp modelId="{A1E55FB9-5155-4880-A9D0-AB55FA620317}">
      <dsp:nvSpPr>
        <dsp:cNvPr id="0" name=""/>
        <dsp:cNvSpPr/>
      </dsp:nvSpPr>
      <dsp:spPr>
        <a:xfrm>
          <a:off x="2820479" y="976587"/>
          <a:ext cx="2470500" cy="300018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Completed within 30 days of enrollment and MUST contain</a:t>
          </a:r>
          <a:r>
            <a:rPr lang="en-US" sz="2100" kern="1200" dirty="0">
              <a:latin typeface="Calibri Light" panose="020F0302020204030204"/>
            </a:rPr>
            <a:t> an</a:t>
          </a:r>
          <a:r>
            <a:rPr lang="en-US" sz="2100" kern="1200" dirty="0"/>
            <a:t> employment </a:t>
          </a:r>
          <a:r>
            <a:rPr lang="en-US" sz="2100" kern="1200" dirty="0">
              <a:latin typeface="Calibri Light" panose="020F0302020204030204"/>
            </a:rPr>
            <a:t>goal</a:t>
          </a:r>
          <a:r>
            <a:rPr lang="en-US" sz="2100" kern="1200" dirty="0"/>
            <a:t>.</a:t>
          </a:r>
        </a:p>
      </dsp:txBody>
      <dsp:txXfrm>
        <a:off x="2820479" y="976587"/>
        <a:ext cx="2470500" cy="3000185"/>
      </dsp:txXfrm>
    </dsp:sp>
    <dsp:sp modelId="{7FE03F67-7D40-49DC-B7BC-8563D0E56E04}">
      <dsp:nvSpPr>
        <dsp:cNvPr id="0" name=""/>
        <dsp:cNvSpPr/>
      </dsp:nvSpPr>
      <dsp:spPr>
        <a:xfrm>
          <a:off x="5636849" y="216031"/>
          <a:ext cx="2470500" cy="760556"/>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Reassessment/IEP Update</a:t>
          </a:r>
        </a:p>
      </dsp:txBody>
      <dsp:txXfrm>
        <a:off x="5636849" y="216031"/>
        <a:ext cx="2470500" cy="760556"/>
      </dsp:txXfrm>
    </dsp:sp>
    <dsp:sp modelId="{5A8D41F4-64C8-4DF5-B595-E976D46F020E}">
      <dsp:nvSpPr>
        <dsp:cNvPr id="0" name=""/>
        <dsp:cNvSpPr/>
      </dsp:nvSpPr>
      <dsp:spPr>
        <a:xfrm>
          <a:off x="5636849" y="976587"/>
          <a:ext cx="2470500" cy="300018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latin typeface="Calibri Light" panose="020F0302020204030204"/>
            </a:rPr>
            <a:t>Updated at least once </a:t>
          </a:r>
          <a:r>
            <a:rPr lang="en-US" sz="2100" kern="1200" dirty="0"/>
            <a:t>every 6 months</a:t>
          </a:r>
          <a:r>
            <a:rPr lang="en-US" sz="2100" kern="1200" dirty="0">
              <a:latin typeface="Calibri Light" panose="020F0302020204030204"/>
            </a:rPr>
            <a:t>. </a:t>
          </a:r>
          <a:endParaRPr lang="en-US" sz="2100" kern="1200" dirty="0"/>
        </a:p>
      </dsp:txBody>
      <dsp:txXfrm>
        <a:off x="5636849" y="976587"/>
        <a:ext cx="2470500" cy="3000185"/>
      </dsp:txXfrm>
    </dsp:sp>
    <dsp:sp modelId="{2C476EB5-FB96-4CF7-9541-E682C0E30D02}">
      <dsp:nvSpPr>
        <dsp:cNvPr id="0" name=""/>
        <dsp:cNvSpPr/>
      </dsp:nvSpPr>
      <dsp:spPr>
        <a:xfrm>
          <a:off x="8453219" y="216031"/>
          <a:ext cx="2470500" cy="760556"/>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Transitional Assessment and IEP</a:t>
          </a:r>
        </a:p>
      </dsp:txBody>
      <dsp:txXfrm>
        <a:off x="8453219" y="216031"/>
        <a:ext cx="2470500" cy="760556"/>
      </dsp:txXfrm>
    </dsp:sp>
    <dsp:sp modelId="{FAC2465C-33F9-4153-8EDE-BC8FE332132F}">
      <dsp:nvSpPr>
        <dsp:cNvPr id="0" name=""/>
        <dsp:cNvSpPr/>
      </dsp:nvSpPr>
      <dsp:spPr>
        <a:xfrm>
          <a:off x="8453219" y="976587"/>
          <a:ext cx="2470500" cy="300018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12 months prior to </a:t>
          </a:r>
          <a:r>
            <a:rPr lang="en-US" sz="2100" kern="1200" dirty="0">
              <a:latin typeface="Calibri Light" panose="020F0302020204030204"/>
            </a:rPr>
            <a:t>Individual Durational</a:t>
          </a:r>
          <a:r>
            <a:rPr lang="en-US" sz="2100" kern="1200" dirty="0"/>
            <a:t> </a:t>
          </a:r>
          <a:r>
            <a:rPr lang="en-US" sz="2100" kern="1200" dirty="0">
              <a:latin typeface="Calibri Light" panose="020F0302020204030204"/>
            </a:rPr>
            <a:t>Limit (</a:t>
          </a:r>
          <a:r>
            <a:rPr lang="en-US" sz="2100" kern="1200" dirty="0"/>
            <a:t>IDL</a:t>
          </a:r>
          <a:r>
            <a:rPr lang="en-US" sz="2100" kern="1200" dirty="0">
              <a:latin typeface="Calibri Light" panose="020F0302020204030204"/>
            </a:rPr>
            <a:t>)</a:t>
          </a:r>
          <a:r>
            <a:rPr lang="en-US" sz="2100" kern="1200" dirty="0"/>
            <a:t> exit date</a:t>
          </a:r>
          <a:r>
            <a:rPr lang="en-US" sz="2100" kern="1200" dirty="0">
              <a:latin typeface="Calibri Light" panose="020F0302020204030204"/>
            </a:rPr>
            <a:t>.</a:t>
          </a:r>
          <a:endParaRPr lang="en-US" sz="2100" kern="1200" dirty="0"/>
        </a:p>
        <a:p>
          <a:pPr marL="228600" lvl="1" indent="-228600" algn="l" defTabSz="933450" rtl="0">
            <a:lnSpc>
              <a:spcPct val="90000"/>
            </a:lnSpc>
            <a:spcBef>
              <a:spcPct val="0"/>
            </a:spcBef>
            <a:spcAft>
              <a:spcPct val="15000"/>
            </a:spcAft>
            <a:buChar char="•"/>
          </a:pPr>
          <a:r>
            <a:rPr lang="en-US" sz="2100" kern="1200" dirty="0">
              <a:latin typeface="Calibri Light" panose="020F0302020204030204"/>
            </a:rPr>
            <a:t>Must be updated</a:t>
          </a:r>
          <a:r>
            <a:rPr lang="en-US" sz="2100" kern="1200" dirty="0"/>
            <a:t> </a:t>
          </a:r>
          <a:r>
            <a:rPr lang="en-US" sz="2100" kern="1200" dirty="0">
              <a:latin typeface="Calibri Light" panose="020F0302020204030204"/>
            </a:rPr>
            <a:t>3 more times - </a:t>
          </a:r>
          <a:r>
            <a:rPr lang="en-US" sz="2100" kern="1200" dirty="0"/>
            <a:t>at </a:t>
          </a:r>
          <a:r>
            <a:rPr lang="en-US" sz="2100" b="1" kern="1200" dirty="0"/>
            <a:t>6</a:t>
          </a:r>
          <a:r>
            <a:rPr lang="en-US" sz="2100" kern="1200" dirty="0"/>
            <a:t> </a:t>
          </a:r>
          <a:r>
            <a:rPr lang="en-US" sz="2100" b="0" kern="1200" dirty="0"/>
            <a:t>months</a:t>
          </a:r>
          <a:r>
            <a:rPr lang="en-US" sz="2100" kern="1200" dirty="0">
              <a:latin typeface="Calibri Light" panose="020F0302020204030204"/>
            </a:rPr>
            <a:t>, </a:t>
          </a:r>
          <a:r>
            <a:rPr lang="en-US" sz="2100" b="1" kern="1200" dirty="0"/>
            <a:t>90</a:t>
          </a:r>
          <a:r>
            <a:rPr lang="en-US" sz="2100" kern="1200" dirty="0"/>
            <a:t> </a:t>
          </a:r>
          <a:r>
            <a:rPr lang="en-US" sz="2100" kern="1200" dirty="0">
              <a:latin typeface="Calibri Light" panose="020F0302020204030204"/>
            </a:rPr>
            <a:t>days, and </a:t>
          </a:r>
          <a:r>
            <a:rPr lang="en-US" sz="2100" b="1" kern="1200" dirty="0"/>
            <a:t>30</a:t>
          </a:r>
          <a:r>
            <a:rPr lang="en-US" sz="2100" kern="1200" dirty="0"/>
            <a:t> days</a:t>
          </a:r>
          <a:r>
            <a:rPr lang="en-US" sz="2100" kern="1200" dirty="0">
              <a:latin typeface="Calibri Light" panose="020F0302020204030204"/>
            </a:rPr>
            <a:t> out (a total of 4).</a:t>
          </a:r>
          <a:endParaRPr lang="en-US" sz="2100" kern="1200" dirty="0"/>
        </a:p>
      </dsp:txBody>
      <dsp:txXfrm>
        <a:off x="8453219" y="976587"/>
        <a:ext cx="2470500" cy="3000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3E2C5-96AA-42B0-8434-222DE3DA68DD}">
      <dsp:nvSpPr>
        <dsp:cNvPr id="0" name=""/>
        <dsp:cNvSpPr/>
      </dsp:nvSpPr>
      <dsp:spPr>
        <a:xfrm>
          <a:off x="804870" y="308119"/>
          <a:ext cx="784687" cy="784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ADFA95-593A-41CC-B247-0F2DC7BB81D5}">
      <dsp:nvSpPr>
        <dsp:cNvPr id="0" name=""/>
        <dsp:cNvSpPr/>
      </dsp:nvSpPr>
      <dsp:spPr>
        <a:xfrm>
          <a:off x="325338" y="1408275"/>
          <a:ext cx="1743750" cy="100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Support Project Staff to develop strong Community Service Assignments (CSA).</a:t>
          </a:r>
        </a:p>
      </dsp:txBody>
      <dsp:txXfrm>
        <a:off x="325338" y="1408275"/>
        <a:ext cx="1743750" cy="1002656"/>
      </dsp:txXfrm>
    </dsp:sp>
    <dsp:sp modelId="{EBA73073-1C11-464D-9270-10480A4C9DCE}">
      <dsp:nvSpPr>
        <dsp:cNvPr id="0" name=""/>
        <dsp:cNvSpPr/>
      </dsp:nvSpPr>
      <dsp:spPr>
        <a:xfrm>
          <a:off x="2853776" y="308119"/>
          <a:ext cx="784687" cy="784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DABB6-D0F0-4481-A7B6-B386050348E4}">
      <dsp:nvSpPr>
        <dsp:cNvPr id="0" name=""/>
        <dsp:cNvSpPr/>
      </dsp:nvSpPr>
      <dsp:spPr>
        <a:xfrm>
          <a:off x="2374245" y="1408275"/>
          <a:ext cx="1743750" cy="100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Identify training needs and opportunities for job seekers.</a:t>
          </a:r>
        </a:p>
      </dsp:txBody>
      <dsp:txXfrm>
        <a:off x="2374245" y="1408275"/>
        <a:ext cx="1743750" cy="1002656"/>
      </dsp:txXfrm>
    </dsp:sp>
    <dsp:sp modelId="{1AD11813-B707-4504-9E24-2E17FE2C904B}">
      <dsp:nvSpPr>
        <dsp:cNvPr id="0" name=""/>
        <dsp:cNvSpPr/>
      </dsp:nvSpPr>
      <dsp:spPr>
        <a:xfrm>
          <a:off x="4902682" y="308119"/>
          <a:ext cx="784687" cy="784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54BE6-31AE-4E59-801F-03542524C892}">
      <dsp:nvSpPr>
        <dsp:cNvPr id="0" name=""/>
        <dsp:cNvSpPr/>
      </dsp:nvSpPr>
      <dsp:spPr>
        <a:xfrm>
          <a:off x="4423151" y="1408275"/>
          <a:ext cx="1743750" cy="100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Identify unsubsidized employment opportunities and/or prospects.</a:t>
          </a:r>
        </a:p>
      </dsp:txBody>
      <dsp:txXfrm>
        <a:off x="4423151" y="1408275"/>
        <a:ext cx="1743750" cy="1002656"/>
      </dsp:txXfrm>
    </dsp:sp>
    <dsp:sp modelId="{118079EA-6D16-4A0F-8251-93C207529513}">
      <dsp:nvSpPr>
        <dsp:cNvPr id="0" name=""/>
        <dsp:cNvSpPr/>
      </dsp:nvSpPr>
      <dsp:spPr>
        <a:xfrm>
          <a:off x="1829323" y="2846868"/>
          <a:ext cx="784687" cy="7846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75879-68D1-44C8-81A4-9C91A24BACC7}">
      <dsp:nvSpPr>
        <dsp:cNvPr id="0" name=""/>
        <dsp:cNvSpPr/>
      </dsp:nvSpPr>
      <dsp:spPr>
        <a:xfrm>
          <a:off x="1349791" y="3947024"/>
          <a:ext cx="1743750" cy="100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Pinpoint any personal, social or other barriers to employment and identify supportive services that will enhance the participant’s experience in SCSEP.</a:t>
          </a:r>
        </a:p>
      </dsp:txBody>
      <dsp:txXfrm>
        <a:off x="1349791" y="3947024"/>
        <a:ext cx="1743750" cy="1002656"/>
      </dsp:txXfrm>
    </dsp:sp>
    <dsp:sp modelId="{DEF9FE68-13C7-4F11-9160-08FFA564C0F0}">
      <dsp:nvSpPr>
        <dsp:cNvPr id="0" name=""/>
        <dsp:cNvSpPr/>
      </dsp:nvSpPr>
      <dsp:spPr>
        <a:xfrm>
          <a:off x="3878229" y="2846868"/>
          <a:ext cx="784687" cy="7846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D091A-2115-4DE9-9401-01DAEA7A8358}">
      <dsp:nvSpPr>
        <dsp:cNvPr id="0" name=""/>
        <dsp:cNvSpPr/>
      </dsp:nvSpPr>
      <dsp:spPr>
        <a:xfrm>
          <a:off x="3398698" y="3947024"/>
          <a:ext cx="1743750" cy="100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Establish a plan of action, including goals, upskilling and reskilling training opportunities to enhance unsubsidized employment in a living wage position.</a:t>
          </a:r>
        </a:p>
      </dsp:txBody>
      <dsp:txXfrm>
        <a:off x="3398698" y="3947024"/>
        <a:ext cx="1743750" cy="1002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289AB-B429-46BA-847F-034C660F6880}">
      <dsp:nvSpPr>
        <dsp:cNvPr id="0" name=""/>
        <dsp:cNvSpPr/>
      </dsp:nvSpPr>
      <dsp:spPr>
        <a:xfrm>
          <a:off x="3094939" y="748729"/>
          <a:ext cx="578257" cy="91440"/>
        </a:xfrm>
        <a:custGeom>
          <a:avLst/>
          <a:gdLst/>
          <a:ahLst/>
          <a:cxnLst/>
          <a:rect l="0" t="0" r="0" b="0"/>
          <a:pathLst>
            <a:path>
              <a:moveTo>
                <a:pt x="0" y="45720"/>
              </a:moveTo>
              <a:lnTo>
                <a:pt x="578257"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8846" y="791405"/>
        <a:ext cx="30442" cy="6088"/>
      </dsp:txXfrm>
    </dsp:sp>
    <dsp:sp modelId="{061FEC9D-7C4D-4E95-8F0C-A71F20E8AF05}">
      <dsp:nvSpPr>
        <dsp:cNvPr id="0" name=""/>
        <dsp:cNvSpPr/>
      </dsp:nvSpPr>
      <dsp:spPr>
        <a:xfrm>
          <a:off x="449533" y="287"/>
          <a:ext cx="2647205" cy="158832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Start</a:t>
          </a:r>
          <a:r>
            <a:rPr lang="en-US" sz="1800" kern="1200" dirty="0"/>
            <a:t> with a blank sheet</a:t>
          </a:r>
          <a:r>
            <a:rPr lang="en-US" sz="1800" kern="1200" dirty="0">
              <a:latin typeface="Calibri Light" panose="020F0302020204030204"/>
            </a:rPr>
            <a:t> of paper to take interview notes.</a:t>
          </a:r>
          <a:endParaRPr lang="en-US" sz="1800" kern="1200" dirty="0"/>
        </a:p>
      </dsp:txBody>
      <dsp:txXfrm>
        <a:off x="449533" y="287"/>
        <a:ext cx="2647205" cy="1588323"/>
      </dsp:txXfrm>
    </dsp:sp>
    <dsp:sp modelId="{1A3BCE23-1D50-40B2-A715-0A800A94B8E4}">
      <dsp:nvSpPr>
        <dsp:cNvPr id="0" name=""/>
        <dsp:cNvSpPr/>
      </dsp:nvSpPr>
      <dsp:spPr>
        <a:xfrm>
          <a:off x="6351002" y="748729"/>
          <a:ext cx="578257" cy="91440"/>
        </a:xfrm>
        <a:custGeom>
          <a:avLst/>
          <a:gdLst/>
          <a:ahLst/>
          <a:cxnLst/>
          <a:rect l="0" t="0" r="0" b="0"/>
          <a:pathLst>
            <a:path>
              <a:moveTo>
                <a:pt x="0" y="45720"/>
              </a:moveTo>
              <a:lnTo>
                <a:pt x="578257" y="45720"/>
              </a:lnTo>
            </a:path>
          </a:pathLst>
        </a:custGeom>
        <a:noFill/>
        <a:ln w="12700" cap="flat" cmpd="sng" algn="ctr">
          <a:solidFill>
            <a:schemeClr val="accent2">
              <a:hueOff val="9759"/>
              <a:satOff val="-6719"/>
              <a:lumOff val="-171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24910" y="791405"/>
        <a:ext cx="30442" cy="6088"/>
      </dsp:txXfrm>
    </dsp:sp>
    <dsp:sp modelId="{D0C48A82-3AF5-4035-BEFA-F0A2A9543E83}">
      <dsp:nvSpPr>
        <dsp:cNvPr id="0" name=""/>
        <dsp:cNvSpPr/>
      </dsp:nvSpPr>
      <dsp:spPr>
        <a:xfrm>
          <a:off x="3705597" y="287"/>
          <a:ext cx="2647205" cy="1588323"/>
        </a:xfrm>
        <a:prstGeom prst="rect">
          <a:avLst/>
        </a:prstGeom>
        <a:solidFill>
          <a:schemeClr val="accent2">
            <a:hueOff val="7808"/>
            <a:satOff val="-5375"/>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800100" rtl="0">
            <a:lnSpc>
              <a:spcPct val="90000"/>
            </a:lnSpc>
            <a:spcBef>
              <a:spcPct val="0"/>
            </a:spcBef>
            <a:spcAft>
              <a:spcPct val="35000"/>
            </a:spcAft>
            <a:buNone/>
          </a:pPr>
          <a:r>
            <a:rPr lang="en-US" sz="1800" kern="1200" dirty="0"/>
            <a:t>Ask </a:t>
          </a:r>
          <a:r>
            <a:rPr lang="en-US" sz="1800" kern="1200" dirty="0">
              <a:latin typeface="Calibri Light" panose="020F0302020204030204"/>
            </a:rPr>
            <a:t>the job seeker easy</a:t>
          </a:r>
          <a:r>
            <a:rPr lang="en-US" sz="1800" kern="1200" dirty="0"/>
            <a:t> questions; then “probe” for more information with follow-up questions</a:t>
          </a:r>
          <a:r>
            <a:rPr lang="en-US" sz="1800" kern="1200" dirty="0">
              <a:latin typeface="Calibri Light" panose="020F0302020204030204"/>
            </a:rPr>
            <a:t>.</a:t>
          </a:r>
          <a:endParaRPr lang="en-US" sz="1800" kern="1200" dirty="0"/>
        </a:p>
      </dsp:txBody>
      <dsp:txXfrm>
        <a:off x="3705597" y="287"/>
        <a:ext cx="2647205" cy="1588323"/>
      </dsp:txXfrm>
    </dsp:sp>
    <dsp:sp modelId="{48483E6D-ED46-4BAC-90C8-7DA2CC9F5E59}">
      <dsp:nvSpPr>
        <dsp:cNvPr id="0" name=""/>
        <dsp:cNvSpPr/>
      </dsp:nvSpPr>
      <dsp:spPr>
        <a:xfrm>
          <a:off x="1773136" y="1586811"/>
          <a:ext cx="6512126" cy="578257"/>
        </a:xfrm>
        <a:custGeom>
          <a:avLst/>
          <a:gdLst/>
          <a:ahLst/>
          <a:cxnLst/>
          <a:rect l="0" t="0" r="0" b="0"/>
          <a:pathLst>
            <a:path>
              <a:moveTo>
                <a:pt x="6512126" y="0"/>
              </a:moveTo>
              <a:lnTo>
                <a:pt x="6512126" y="306228"/>
              </a:lnTo>
              <a:lnTo>
                <a:pt x="0" y="306228"/>
              </a:lnTo>
              <a:lnTo>
                <a:pt x="0" y="578257"/>
              </a:lnTo>
            </a:path>
          </a:pathLst>
        </a:custGeom>
        <a:noFill/>
        <a:ln w="12700" cap="flat" cmpd="sng" algn="ctr">
          <a:solidFill>
            <a:schemeClr val="accent2">
              <a:hueOff val="19519"/>
              <a:satOff val="-13438"/>
              <a:lumOff val="-34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5686" y="1872895"/>
        <a:ext cx="327026" cy="6088"/>
      </dsp:txXfrm>
    </dsp:sp>
    <dsp:sp modelId="{94B98BCA-1AFD-4910-8311-8D2860839B61}">
      <dsp:nvSpPr>
        <dsp:cNvPr id="0" name=""/>
        <dsp:cNvSpPr/>
      </dsp:nvSpPr>
      <dsp:spPr>
        <a:xfrm>
          <a:off x="6961660" y="287"/>
          <a:ext cx="2647205" cy="1588323"/>
        </a:xfrm>
        <a:prstGeom prst="rect">
          <a:avLst/>
        </a:prstGeom>
        <a:solidFill>
          <a:schemeClr val="accent2">
            <a:hueOff val="15615"/>
            <a:satOff val="-1075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Use information gathered to complete</a:t>
          </a:r>
          <a:r>
            <a:rPr lang="en-US" sz="1800" kern="1200" dirty="0"/>
            <a:t> the Initial Assessment</a:t>
          </a:r>
          <a:r>
            <a:rPr lang="en-US" sz="1800" kern="1200" dirty="0">
              <a:latin typeface="Calibri Light" panose="020F0302020204030204"/>
            </a:rPr>
            <a:t>.</a:t>
          </a:r>
          <a:endParaRPr lang="en-US" sz="1800" kern="1200" dirty="0"/>
        </a:p>
      </dsp:txBody>
      <dsp:txXfrm>
        <a:off x="6961660" y="287"/>
        <a:ext cx="2647205" cy="1588323"/>
      </dsp:txXfrm>
    </dsp:sp>
    <dsp:sp modelId="{72AA0161-FCE9-4A62-9131-3B5098C8E671}">
      <dsp:nvSpPr>
        <dsp:cNvPr id="0" name=""/>
        <dsp:cNvSpPr/>
      </dsp:nvSpPr>
      <dsp:spPr>
        <a:xfrm>
          <a:off x="3094939" y="2945910"/>
          <a:ext cx="578257" cy="91440"/>
        </a:xfrm>
        <a:custGeom>
          <a:avLst/>
          <a:gdLst/>
          <a:ahLst/>
          <a:cxnLst/>
          <a:rect l="0" t="0" r="0" b="0"/>
          <a:pathLst>
            <a:path>
              <a:moveTo>
                <a:pt x="0" y="45720"/>
              </a:moveTo>
              <a:lnTo>
                <a:pt x="578257" y="45720"/>
              </a:lnTo>
            </a:path>
          </a:pathLst>
        </a:custGeom>
        <a:noFill/>
        <a:ln w="12700" cap="flat" cmpd="sng" algn="ctr">
          <a:solidFill>
            <a:schemeClr val="accent2">
              <a:hueOff val="29278"/>
              <a:satOff val="-20157"/>
              <a:lumOff val="-51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8846" y="2988586"/>
        <a:ext cx="30442" cy="6088"/>
      </dsp:txXfrm>
    </dsp:sp>
    <dsp:sp modelId="{23DD71FA-8EAC-415D-8047-D71361417154}">
      <dsp:nvSpPr>
        <dsp:cNvPr id="0" name=""/>
        <dsp:cNvSpPr/>
      </dsp:nvSpPr>
      <dsp:spPr>
        <a:xfrm>
          <a:off x="449533" y="2197468"/>
          <a:ext cx="2647205" cy="1588323"/>
        </a:xfrm>
        <a:prstGeom prst="rect">
          <a:avLst/>
        </a:prstGeom>
        <a:solidFill>
          <a:schemeClr val="accent2">
            <a:hueOff val="23423"/>
            <a:satOff val="-16126"/>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800100" rtl="0">
            <a:lnSpc>
              <a:spcPct val="90000"/>
            </a:lnSpc>
            <a:spcBef>
              <a:spcPct val="0"/>
            </a:spcBef>
            <a:spcAft>
              <a:spcPct val="35000"/>
            </a:spcAft>
            <a:buNone/>
          </a:pPr>
          <a:r>
            <a:rPr lang="en-US" sz="1800" kern="1200" dirty="0"/>
            <a:t>Determine the </a:t>
          </a:r>
          <a:r>
            <a:rPr lang="en-US" sz="1800" kern="1200" dirty="0">
              <a:latin typeface="Calibri Light" panose="020F0302020204030204"/>
            </a:rPr>
            <a:t>job seeker's supportive services needs and referral sources. </a:t>
          </a:r>
          <a:endParaRPr lang="en-US" sz="1800" kern="1200" dirty="0"/>
        </a:p>
      </dsp:txBody>
      <dsp:txXfrm>
        <a:off x="449533" y="2197468"/>
        <a:ext cx="2647205" cy="1588323"/>
      </dsp:txXfrm>
    </dsp:sp>
    <dsp:sp modelId="{99CB7533-694B-4E78-BC5A-48E4477FC61A}">
      <dsp:nvSpPr>
        <dsp:cNvPr id="0" name=""/>
        <dsp:cNvSpPr/>
      </dsp:nvSpPr>
      <dsp:spPr>
        <a:xfrm>
          <a:off x="6351002" y="2945910"/>
          <a:ext cx="578257" cy="91440"/>
        </a:xfrm>
        <a:custGeom>
          <a:avLst/>
          <a:gdLst/>
          <a:ahLst/>
          <a:cxnLst/>
          <a:rect l="0" t="0" r="0" b="0"/>
          <a:pathLst>
            <a:path>
              <a:moveTo>
                <a:pt x="0" y="45720"/>
              </a:moveTo>
              <a:lnTo>
                <a:pt x="578257" y="45720"/>
              </a:lnTo>
            </a:path>
          </a:pathLst>
        </a:custGeom>
        <a:noFill/>
        <a:ln w="12700" cap="flat" cmpd="sng" algn="ctr">
          <a:solidFill>
            <a:schemeClr val="accent2">
              <a:hueOff val="39038"/>
              <a:satOff val="-26876"/>
              <a:lumOff val="-686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24910" y="2988586"/>
        <a:ext cx="30442" cy="6088"/>
      </dsp:txXfrm>
    </dsp:sp>
    <dsp:sp modelId="{9CE0229E-E47A-4BD5-82B9-0C6A4204948C}">
      <dsp:nvSpPr>
        <dsp:cNvPr id="0" name=""/>
        <dsp:cNvSpPr/>
      </dsp:nvSpPr>
      <dsp:spPr>
        <a:xfrm>
          <a:off x="3705597" y="2197468"/>
          <a:ext cx="2647205" cy="1588323"/>
        </a:xfrm>
        <a:prstGeom prst="rect">
          <a:avLst/>
        </a:prstGeom>
        <a:solidFill>
          <a:schemeClr val="accent2">
            <a:hueOff val="31230"/>
            <a:satOff val="-21501"/>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 Determine job seeker training and employment needs and referrals.</a:t>
          </a:r>
          <a:endParaRPr lang="en-US" sz="1800" kern="1200" dirty="0"/>
        </a:p>
      </dsp:txBody>
      <dsp:txXfrm>
        <a:off x="3705597" y="2197468"/>
        <a:ext cx="2647205" cy="1588323"/>
      </dsp:txXfrm>
    </dsp:sp>
    <dsp:sp modelId="{E6DB57E8-FF56-4F9B-971F-F8AF916BAD39}">
      <dsp:nvSpPr>
        <dsp:cNvPr id="0" name=""/>
        <dsp:cNvSpPr/>
      </dsp:nvSpPr>
      <dsp:spPr>
        <a:xfrm>
          <a:off x="6961660" y="2197468"/>
          <a:ext cx="2647205" cy="1588323"/>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15" tIns="136159" rIns="129715" bIns="136159" numCol="1" spcCol="1270" anchor="ctr" anchorCtr="0">
          <a:noAutofit/>
        </a:bodyPr>
        <a:lstStyle/>
        <a:p>
          <a:pPr marL="0" lvl="0" indent="0" algn="ctr" defTabSz="800100" rtl="0">
            <a:lnSpc>
              <a:spcPct val="90000"/>
            </a:lnSpc>
            <a:spcBef>
              <a:spcPct val="0"/>
            </a:spcBef>
            <a:spcAft>
              <a:spcPct val="35000"/>
            </a:spcAft>
            <a:buNone/>
          </a:pPr>
          <a:r>
            <a:rPr lang="en-US" sz="1800" kern="1200" dirty="0"/>
            <a:t>Consider</a:t>
          </a:r>
          <a:r>
            <a:rPr lang="en-US" sz="1800" kern="1200" dirty="0">
              <a:latin typeface="Calibri Light" panose="020F0302020204030204"/>
            </a:rPr>
            <a:t> appropriate </a:t>
          </a:r>
          <a:r>
            <a:rPr lang="en-US" sz="1800" kern="1200" dirty="0"/>
            <a:t>Host </a:t>
          </a:r>
          <a:r>
            <a:rPr lang="en-US" sz="1800" kern="1200" dirty="0">
              <a:latin typeface="Calibri Light" panose="020F0302020204030204"/>
            </a:rPr>
            <a:t>Agencies for job seeker placement. </a:t>
          </a:r>
          <a:endParaRPr lang="en-US" sz="1800" kern="1200" dirty="0"/>
        </a:p>
      </dsp:txBody>
      <dsp:txXfrm>
        <a:off x="6961660" y="2197468"/>
        <a:ext cx="2647205" cy="1588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DC35-28F9-49B5-AAB6-9D27087B4633}">
      <dsp:nvSpPr>
        <dsp:cNvPr id="0" name=""/>
        <dsp:cNvSpPr/>
      </dsp:nvSpPr>
      <dsp:spPr>
        <a:xfrm>
          <a:off x="0" y="64611"/>
          <a:ext cx="6797675" cy="100737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S</a:t>
          </a:r>
          <a:r>
            <a:rPr lang="en-US" sz="4200" kern="1200"/>
            <a:t>pecific</a:t>
          </a:r>
        </a:p>
      </dsp:txBody>
      <dsp:txXfrm>
        <a:off x="49176" y="113787"/>
        <a:ext cx="6699323" cy="909018"/>
      </dsp:txXfrm>
    </dsp:sp>
    <dsp:sp modelId="{9BB6A4F8-E9AC-4755-BEA9-2C38DE4E15A1}">
      <dsp:nvSpPr>
        <dsp:cNvPr id="0" name=""/>
        <dsp:cNvSpPr/>
      </dsp:nvSpPr>
      <dsp:spPr>
        <a:xfrm>
          <a:off x="0" y="1192941"/>
          <a:ext cx="6797675" cy="1007370"/>
        </a:xfrm>
        <a:prstGeom prst="roundRect">
          <a:avLst/>
        </a:prstGeom>
        <a:solidFill>
          <a:schemeClr val="accent5">
            <a:hueOff val="531780"/>
            <a:satOff val="-5973"/>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M</a:t>
          </a:r>
          <a:r>
            <a:rPr lang="en-US" sz="4200" kern="1200"/>
            <a:t>easurable</a:t>
          </a:r>
        </a:p>
      </dsp:txBody>
      <dsp:txXfrm>
        <a:off x="49176" y="1242117"/>
        <a:ext cx="6699323" cy="909018"/>
      </dsp:txXfrm>
    </dsp:sp>
    <dsp:sp modelId="{EF47BC95-F462-4521-A44A-C48FA9651BFD}">
      <dsp:nvSpPr>
        <dsp:cNvPr id="0" name=""/>
        <dsp:cNvSpPr/>
      </dsp:nvSpPr>
      <dsp:spPr>
        <a:xfrm>
          <a:off x="0" y="2321271"/>
          <a:ext cx="6797675" cy="1007370"/>
        </a:xfrm>
        <a:prstGeom prst="round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A</a:t>
          </a:r>
          <a:r>
            <a:rPr lang="en-US" sz="4200" kern="1200"/>
            <a:t>chievable</a:t>
          </a:r>
        </a:p>
      </dsp:txBody>
      <dsp:txXfrm>
        <a:off x="49176" y="2370447"/>
        <a:ext cx="6699323" cy="909018"/>
      </dsp:txXfrm>
    </dsp:sp>
    <dsp:sp modelId="{38910F98-BC4E-4059-993A-B25D22F7802F}">
      <dsp:nvSpPr>
        <dsp:cNvPr id="0" name=""/>
        <dsp:cNvSpPr/>
      </dsp:nvSpPr>
      <dsp:spPr>
        <a:xfrm>
          <a:off x="0" y="3449601"/>
          <a:ext cx="6797675" cy="1007370"/>
        </a:xfrm>
        <a:prstGeom prst="roundRect">
          <a:avLst/>
        </a:prstGeom>
        <a:solidFill>
          <a:schemeClr val="accent5">
            <a:hueOff val="1595340"/>
            <a:satOff val="-17918"/>
            <a:lumOff val="-3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R</a:t>
          </a:r>
          <a:r>
            <a:rPr lang="en-US" sz="4200" kern="1200"/>
            <a:t>ealistic</a:t>
          </a:r>
        </a:p>
      </dsp:txBody>
      <dsp:txXfrm>
        <a:off x="49176" y="3498777"/>
        <a:ext cx="6699323" cy="909018"/>
      </dsp:txXfrm>
    </dsp:sp>
    <dsp:sp modelId="{48FC05AC-7EE5-494B-82D4-3AE0BCD2E050}">
      <dsp:nvSpPr>
        <dsp:cNvPr id="0" name=""/>
        <dsp:cNvSpPr/>
      </dsp:nvSpPr>
      <dsp:spPr>
        <a:xfrm>
          <a:off x="0" y="4577931"/>
          <a:ext cx="6797675" cy="100737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T</a:t>
          </a:r>
          <a:r>
            <a:rPr lang="en-US" sz="4200" kern="1200"/>
            <a:t>ime-framed</a:t>
          </a:r>
        </a:p>
      </dsp:txBody>
      <dsp:txXfrm>
        <a:off x="49176" y="4627107"/>
        <a:ext cx="6699323" cy="909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EFAE6-071B-43D0-B54A-147AA952E9FC}">
      <dsp:nvSpPr>
        <dsp:cNvPr id="0" name=""/>
        <dsp:cNvSpPr/>
      </dsp:nvSpPr>
      <dsp:spPr>
        <a:xfrm>
          <a:off x="1940238" y="24244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AE0A3C-25F9-486E-A2C3-EF5E609857E8}">
      <dsp:nvSpPr>
        <dsp:cNvPr id="0" name=""/>
        <dsp:cNvSpPr/>
      </dsp:nvSpPr>
      <dsp:spPr>
        <a:xfrm>
          <a:off x="752238" y="265680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Project staff must conduct at least one Assessment/IEP update per job seeker every 6 months. </a:t>
          </a:r>
        </a:p>
      </dsp:txBody>
      <dsp:txXfrm>
        <a:off x="752238" y="2656801"/>
        <a:ext cx="4320000" cy="720000"/>
      </dsp:txXfrm>
    </dsp:sp>
    <dsp:sp modelId="{1208CD56-E579-46B3-B51E-B0713880DE87}">
      <dsp:nvSpPr>
        <dsp:cNvPr id="0" name=""/>
        <dsp:cNvSpPr/>
      </dsp:nvSpPr>
      <dsp:spPr>
        <a:xfrm>
          <a:off x="7016238" y="24244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7FDC75-77B6-4006-BAF6-41F703EBBCB5}">
      <dsp:nvSpPr>
        <dsp:cNvPr id="0" name=""/>
        <dsp:cNvSpPr/>
      </dsp:nvSpPr>
      <dsp:spPr>
        <a:xfrm>
          <a:off x="5828238" y="265680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Remember, the very first job seeker assessment and Individual Employment Plan is the Initial Assessment and Initial IEP; all subsequent assessments are reassessments with IEP updates.</a:t>
          </a:r>
        </a:p>
      </dsp:txBody>
      <dsp:txXfrm>
        <a:off x="5828238" y="2656801"/>
        <a:ext cx="432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79CF8-820E-49B2-9986-9601161DD889}">
      <dsp:nvSpPr>
        <dsp:cNvPr id="0" name=""/>
        <dsp:cNvSpPr/>
      </dsp:nvSpPr>
      <dsp:spPr>
        <a:xfrm>
          <a:off x="0" y="2758"/>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424E1-4A33-43E2-903E-BD8F8871E410}">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Build updates based on previous IEP</a:t>
          </a:r>
        </a:p>
      </dsp:txBody>
      <dsp:txXfrm>
        <a:off x="0" y="2758"/>
        <a:ext cx="6797675" cy="940732"/>
      </dsp:txXfrm>
    </dsp:sp>
    <dsp:sp modelId="{51E08442-7AD8-4EDD-B409-DBD1AC4BFF65}">
      <dsp:nvSpPr>
        <dsp:cNvPr id="0" name=""/>
        <dsp:cNvSpPr/>
      </dsp:nvSpPr>
      <dsp:spPr>
        <a:xfrm>
          <a:off x="0" y="943491"/>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C9243-01A6-47A0-9F2A-872653259929}">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Revise IEP goals</a:t>
          </a:r>
        </a:p>
      </dsp:txBody>
      <dsp:txXfrm>
        <a:off x="0" y="943491"/>
        <a:ext cx="6797675" cy="940732"/>
      </dsp:txXfrm>
    </dsp:sp>
    <dsp:sp modelId="{9835139F-630D-4AE3-8A37-22442C43989C}">
      <dsp:nvSpPr>
        <dsp:cNvPr id="0" name=""/>
        <dsp:cNvSpPr/>
      </dsp:nvSpPr>
      <dsp:spPr>
        <a:xfrm>
          <a:off x="0" y="1884223"/>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32436-819E-42B2-8CAA-86B22FBAE85C}">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Addresses identified barriers</a:t>
          </a:r>
        </a:p>
      </dsp:txBody>
      <dsp:txXfrm>
        <a:off x="0" y="1884223"/>
        <a:ext cx="6797675" cy="940732"/>
      </dsp:txXfrm>
    </dsp:sp>
    <dsp:sp modelId="{F889A80D-9F3C-4F12-9D17-DEBC2873A61A}">
      <dsp:nvSpPr>
        <dsp:cNvPr id="0" name=""/>
        <dsp:cNvSpPr/>
      </dsp:nvSpPr>
      <dsp:spPr>
        <a:xfrm>
          <a:off x="0" y="2824955"/>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F68BDC-88EF-40D8-9149-A5C602B1EE12}">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Provides referral to other services as  appropriate</a:t>
          </a:r>
        </a:p>
      </dsp:txBody>
      <dsp:txXfrm>
        <a:off x="0" y="2824956"/>
        <a:ext cx="6797675" cy="940732"/>
      </dsp:txXfrm>
    </dsp:sp>
    <dsp:sp modelId="{264B63C0-F5D2-43ED-8FF3-D30DC448ED6B}">
      <dsp:nvSpPr>
        <dsp:cNvPr id="0" name=""/>
        <dsp:cNvSpPr/>
      </dsp:nvSpPr>
      <dsp:spPr>
        <a:xfrm>
          <a:off x="0" y="3765688"/>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FAAC79-0F14-4FC5-80B9-4F77C75F20FD}">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May identify a new CSA </a:t>
          </a:r>
        </a:p>
      </dsp:txBody>
      <dsp:txXfrm>
        <a:off x="0" y="3765688"/>
        <a:ext cx="6797675" cy="940732"/>
      </dsp:txXfrm>
    </dsp:sp>
    <dsp:sp modelId="{5A83FCAD-D04C-46E5-9D64-7D1E01659353}">
      <dsp:nvSpPr>
        <dsp:cNvPr id="0" name=""/>
        <dsp:cNvSpPr/>
      </dsp:nvSpPr>
      <dsp:spPr>
        <a:xfrm>
          <a:off x="0" y="4706420"/>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2A8EC-3CD1-472B-8F9B-8AAE28F87AB1}">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Identifies additional training &amp; skills  required to become job ready</a:t>
          </a:r>
        </a:p>
      </dsp:txBody>
      <dsp:txXfrm>
        <a:off x="0" y="4706420"/>
        <a:ext cx="6797675" cy="9407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33153-5ED8-4708-B882-A47BAEE1042A}"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73596-02F1-4388-8966-8D84DE227388}" type="slidenum">
              <a:rPr lang="en-US" smtClean="0"/>
              <a:t>‹#›</a:t>
            </a:fld>
            <a:endParaRPr lang="en-US"/>
          </a:p>
        </p:txBody>
      </p:sp>
    </p:spTree>
    <p:extLst>
      <p:ext uri="{BB962C8B-B14F-4D97-AF65-F5344CB8AC3E}">
        <p14:creationId xmlns:p14="http://schemas.microsoft.com/office/powerpoint/2010/main" val="127645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65A322-AE28-46F7-B1E4-2E08C612D55F}" type="datetime1">
              <a:rPr lang="en-US" smtClean="0"/>
              <a:t>12/4/2024</a:t>
            </a:fld>
            <a:endParaRPr lang="en-US"/>
          </a:p>
        </p:txBody>
      </p:sp>
      <p:sp>
        <p:nvSpPr>
          <p:cNvPr id="5" name="Footer Placeholder 4"/>
          <p:cNvSpPr>
            <a:spLocks noGrp="1"/>
          </p:cNvSpPr>
          <p:nvPr>
            <p:ph type="ftr" sz="quarter" idx="11"/>
          </p:nvPr>
        </p:nvSpPr>
        <p:spPr/>
        <p:txBody>
          <a:bodyPr/>
          <a:lstStyle/>
          <a:p>
            <a:r>
              <a:rPr lang="en-US"/>
              <a:t>Insert Footer Here</a:t>
            </a:r>
          </a:p>
        </p:txBody>
      </p:sp>
      <p:sp>
        <p:nvSpPr>
          <p:cNvPr id="6" name="Slide Number Placeholder 5"/>
          <p:cNvSpPr>
            <a:spLocks noGrp="1"/>
          </p:cNvSpPr>
          <p:nvPr>
            <p:ph type="sldNum" sz="quarter" idx="12"/>
          </p:nvPr>
        </p:nvSpPr>
        <p:spPr/>
        <p:txBody>
          <a:bodyPr/>
          <a:lstStyle/>
          <a:p>
            <a:fld id="{D675B013-DA0D-4AC6-9D4C-15A00AA343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1509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5A322-AE28-46F7-B1E4-2E08C612D55F}" type="datetime1">
              <a:rPr lang="en-US" smtClean="0"/>
              <a:t>12/4/2024</a:t>
            </a:fld>
            <a:endParaRPr lang="en-US"/>
          </a:p>
        </p:txBody>
      </p:sp>
      <p:sp>
        <p:nvSpPr>
          <p:cNvPr id="5" name="Footer Placeholder 4"/>
          <p:cNvSpPr>
            <a:spLocks noGrp="1"/>
          </p:cNvSpPr>
          <p:nvPr>
            <p:ph type="ftr" sz="quarter" idx="11"/>
          </p:nvPr>
        </p:nvSpPr>
        <p:spPr/>
        <p:txBody>
          <a:bodyPr/>
          <a:lstStyle/>
          <a:p>
            <a:r>
              <a:rPr lang="en-US"/>
              <a:t>Insert Footer Here</a:t>
            </a:r>
          </a:p>
        </p:txBody>
      </p:sp>
      <p:sp>
        <p:nvSpPr>
          <p:cNvPr id="6" name="Slide Number Placeholder 5"/>
          <p:cNvSpPr>
            <a:spLocks noGrp="1"/>
          </p:cNvSpPr>
          <p:nvPr>
            <p:ph type="sldNum" sz="quarter" idx="12"/>
          </p:nvPr>
        </p:nvSpPr>
        <p:spPr/>
        <p:txBody>
          <a:bodyPr/>
          <a:lstStyle/>
          <a:p>
            <a:fld id="{D675B013-DA0D-4AC6-9D4C-15A00AA34329}" type="slidenum">
              <a:rPr lang="en-US" smtClean="0"/>
              <a:t>‹#›</a:t>
            </a:fld>
            <a:endParaRPr lang="en-US"/>
          </a:p>
        </p:txBody>
      </p:sp>
    </p:spTree>
    <p:extLst>
      <p:ext uri="{BB962C8B-B14F-4D97-AF65-F5344CB8AC3E}">
        <p14:creationId xmlns:p14="http://schemas.microsoft.com/office/powerpoint/2010/main" val="3483483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5A322-AE28-46F7-B1E4-2E08C612D55F}" type="datetime1">
              <a:rPr lang="en-US" smtClean="0"/>
              <a:t>12/4/2024</a:t>
            </a:fld>
            <a:endParaRPr lang="en-US"/>
          </a:p>
        </p:txBody>
      </p:sp>
      <p:sp>
        <p:nvSpPr>
          <p:cNvPr id="5" name="Footer Placeholder 4"/>
          <p:cNvSpPr>
            <a:spLocks noGrp="1"/>
          </p:cNvSpPr>
          <p:nvPr>
            <p:ph type="ftr" sz="quarter" idx="11"/>
          </p:nvPr>
        </p:nvSpPr>
        <p:spPr/>
        <p:txBody>
          <a:bodyPr/>
          <a:lstStyle/>
          <a:p>
            <a:r>
              <a:rPr lang="en-US"/>
              <a:t>Insert Footer Here</a:t>
            </a:r>
          </a:p>
        </p:txBody>
      </p:sp>
      <p:sp>
        <p:nvSpPr>
          <p:cNvPr id="6" name="Slide Number Placeholder 5"/>
          <p:cNvSpPr>
            <a:spLocks noGrp="1"/>
          </p:cNvSpPr>
          <p:nvPr>
            <p:ph type="sldNum" sz="quarter" idx="12"/>
          </p:nvPr>
        </p:nvSpPr>
        <p:spPr/>
        <p:txBody>
          <a:bodyPr/>
          <a:lstStyle/>
          <a:p>
            <a:fld id="{D675B013-DA0D-4AC6-9D4C-15A00AA34329}" type="slidenum">
              <a:rPr lang="en-US" smtClean="0"/>
              <a:t>‹#›</a:t>
            </a:fld>
            <a:endParaRPr lang="en-US"/>
          </a:p>
        </p:txBody>
      </p:sp>
    </p:spTree>
    <p:extLst>
      <p:ext uri="{BB962C8B-B14F-4D97-AF65-F5344CB8AC3E}">
        <p14:creationId xmlns:p14="http://schemas.microsoft.com/office/powerpoint/2010/main" val="62473641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D39B-8893-39A2-B715-4DF5B1EB24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B327F1-8EDA-AD71-45B8-E0BFFA82D7A0}"/>
              </a:ext>
            </a:extLst>
          </p:cNvPr>
          <p:cNvSpPr>
            <a:spLocks noGrp="1"/>
          </p:cNvSpPr>
          <p:nvPr>
            <p:ph type="dt" sz="half" idx="10"/>
          </p:nvPr>
        </p:nvSpPr>
        <p:spPr/>
        <p:txBody>
          <a:bodyPr/>
          <a:lstStyle/>
          <a:p>
            <a:fld id="{9498AA5D-6763-4A0B-B334-EE171F21B49B}" type="datetime1">
              <a:rPr lang="en-US" smtClean="0"/>
              <a:t>12/4/2024</a:t>
            </a:fld>
            <a:endParaRPr lang="en-US"/>
          </a:p>
        </p:txBody>
      </p:sp>
      <p:sp>
        <p:nvSpPr>
          <p:cNvPr id="4" name="Footer Placeholder 3">
            <a:extLst>
              <a:ext uri="{FF2B5EF4-FFF2-40B4-BE49-F238E27FC236}">
                <a16:creationId xmlns:a16="http://schemas.microsoft.com/office/drawing/2014/main" id="{09FAB013-DB81-3D0C-8AE7-71BD3CD8BED3}"/>
              </a:ext>
            </a:extLst>
          </p:cNvPr>
          <p:cNvSpPr>
            <a:spLocks noGrp="1"/>
          </p:cNvSpPr>
          <p:nvPr>
            <p:ph type="ftr" sz="quarter" idx="11"/>
          </p:nvPr>
        </p:nvSpPr>
        <p:spPr/>
        <p:txBody>
          <a:bodyPr/>
          <a:lstStyle/>
          <a:p>
            <a:r>
              <a:rPr lang="en-US"/>
              <a:t>Insert Footer Here</a:t>
            </a:r>
          </a:p>
        </p:txBody>
      </p:sp>
      <p:sp>
        <p:nvSpPr>
          <p:cNvPr id="5" name="Slide Number Placeholder 4">
            <a:extLst>
              <a:ext uri="{FF2B5EF4-FFF2-40B4-BE49-F238E27FC236}">
                <a16:creationId xmlns:a16="http://schemas.microsoft.com/office/drawing/2014/main" id="{5E58AA3E-CB7C-DDD7-6922-7117424B6D2E}"/>
              </a:ext>
            </a:extLst>
          </p:cNvPr>
          <p:cNvSpPr>
            <a:spLocks noGrp="1"/>
          </p:cNvSpPr>
          <p:nvPr>
            <p:ph type="sldNum" sz="quarter" idx="12"/>
          </p:nvPr>
        </p:nvSpPr>
        <p:spPr/>
        <p:txBody>
          <a:bodyPr/>
          <a:lstStyle/>
          <a:p>
            <a:fld id="{D675B013-DA0D-4AC6-9D4C-15A00AA34329}" type="slidenum">
              <a:rPr lang="en-US" smtClean="0"/>
              <a:t>‹#›</a:t>
            </a:fld>
            <a:endParaRPr lang="en-US"/>
          </a:p>
        </p:txBody>
      </p:sp>
      <p:sp useBgFill="1">
        <p:nvSpPr>
          <p:cNvPr id="6" name="Rectangle 5">
            <a:extLst>
              <a:ext uri="{FF2B5EF4-FFF2-40B4-BE49-F238E27FC236}">
                <a16:creationId xmlns:a16="http://schemas.microsoft.com/office/drawing/2014/main" id="{F60A059B-94D5-6A4A-9DF0-7F51AB2C216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7" name="Freeform: Shape 6">
            <a:extLst>
              <a:ext uri="{FF2B5EF4-FFF2-40B4-BE49-F238E27FC236}">
                <a16:creationId xmlns:a16="http://schemas.microsoft.com/office/drawing/2014/main" id="{2AE57696-8DD1-F983-3278-4FDD61DC758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34723F6-690F-4621-BC18-C564B6B3DB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302"/>
          <a:stretch/>
        </p:blipFill>
        <p:spPr>
          <a:xfrm>
            <a:off x="2858610" y="-2404"/>
            <a:ext cx="9333390" cy="6860403"/>
          </a:xfrm>
          <a:prstGeom prst="rect">
            <a:avLst/>
          </a:prstGeom>
        </p:spPr>
      </p:pic>
      <p:sp useBgFill="1">
        <p:nvSpPr>
          <p:cNvPr id="9" name="Freeform: Shape 8">
            <a:extLst>
              <a:ext uri="{FF2B5EF4-FFF2-40B4-BE49-F238E27FC236}">
                <a16:creationId xmlns:a16="http://schemas.microsoft.com/office/drawing/2014/main" id="{379EA6ED-1935-6C1B-871B-287E95684609}"/>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C0F5314-F724-7610-2819-C0DF1A9ED90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07030DE-F62E-C9E8-54C5-C0ABCDE8BC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0435" y="579185"/>
            <a:ext cx="4331049" cy="865932"/>
          </a:xfrm>
          <a:prstGeom prst="rect">
            <a:avLst/>
          </a:prstGeom>
        </p:spPr>
      </p:pic>
      <p:sp>
        <p:nvSpPr>
          <p:cNvPr id="14" name="Rectangle 13">
            <a:extLst>
              <a:ext uri="{FF2B5EF4-FFF2-40B4-BE49-F238E27FC236}">
                <a16:creationId xmlns:a16="http://schemas.microsoft.com/office/drawing/2014/main" id="{8EC82972-CA0F-C7FE-202E-6817888B98E9}"/>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 Placeholder 15">
            <a:extLst>
              <a:ext uri="{FF2B5EF4-FFF2-40B4-BE49-F238E27FC236}">
                <a16:creationId xmlns:a16="http://schemas.microsoft.com/office/drawing/2014/main" id="{D1DCDF97-79D2-DF26-A3BC-0C7B17817023}"/>
              </a:ext>
            </a:extLst>
          </p:cNvPr>
          <p:cNvSpPr>
            <a:spLocks noGrp="1"/>
          </p:cNvSpPr>
          <p:nvPr>
            <p:ph type="body" sz="quarter" idx="13"/>
          </p:nvPr>
        </p:nvSpPr>
        <p:spPr>
          <a:xfrm>
            <a:off x="477838" y="1444625"/>
            <a:ext cx="3951288" cy="2871788"/>
          </a:xfrm>
        </p:spPr>
        <p:txBody>
          <a:bodyPr anchor="b">
            <a:normAutofit/>
          </a:bodyPr>
          <a:lstStyle>
            <a:lvl1pPr marL="0" indent="0">
              <a:buNone/>
              <a:defRPr sz="4800">
                <a:latin typeface="Montserrat Medium" panose="00000600000000000000" pitchFamily="50" charset="0"/>
              </a:defRPr>
            </a:lvl1pPr>
          </a:lstStyle>
          <a:p>
            <a:pPr lvl="0"/>
            <a:r>
              <a:rPr lang="en-US" dirty="0"/>
              <a:t>Click to edit Master text styles</a:t>
            </a:r>
          </a:p>
        </p:txBody>
      </p:sp>
      <p:sp>
        <p:nvSpPr>
          <p:cNvPr id="18" name="Content Placeholder 17">
            <a:extLst>
              <a:ext uri="{FF2B5EF4-FFF2-40B4-BE49-F238E27FC236}">
                <a16:creationId xmlns:a16="http://schemas.microsoft.com/office/drawing/2014/main" id="{44C18B8B-77F9-70E6-7FA2-A4F663FB6F66}"/>
              </a:ext>
            </a:extLst>
          </p:cNvPr>
          <p:cNvSpPr>
            <a:spLocks noGrp="1"/>
          </p:cNvSpPr>
          <p:nvPr>
            <p:ph sz="quarter" idx="14"/>
          </p:nvPr>
        </p:nvSpPr>
        <p:spPr>
          <a:xfrm>
            <a:off x="477838" y="4816475"/>
            <a:ext cx="3951287" cy="1095375"/>
          </a:xfrm>
        </p:spPr>
        <p:txBody>
          <a:bodyPr/>
          <a:lstStyle>
            <a:lvl1pPr marL="0" indent="0">
              <a:buNone/>
              <a:defRPr sz="2000">
                <a:latin typeface="Montserrat Medium" panose="00000600000000000000" pitchFamily="50" charset="0"/>
              </a:defRPr>
            </a:lvl1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27736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C85FF806-4F2D-2191-E8F4-AC4DC0AE4338}"/>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Freeform: Shape 6">
            <a:extLst>
              <a:ext uri="{FF2B5EF4-FFF2-40B4-BE49-F238E27FC236}">
                <a16:creationId xmlns:a16="http://schemas.microsoft.com/office/drawing/2014/main" id="{CF130DC5-FF71-852A-9315-F169D591453C}"/>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 name="Freeform: Shape 7">
            <a:extLst>
              <a:ext uri="{FF2B5EF4-FFF2-40B4-BE49-F238E27FC236}">
                <a16:creationId xmlns:a16="http://schemas.microsoft.com/office/drawing/2014/main" id="{3B08348A-BD3B-975E-C2D8-AF7E8B5DA67C}"/>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6F87223-632E-0E01-973D-D723292C29DC}"/>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A67ACD9C-A4E3-D255-FD5A-1C14D96880CD}"/>
              </a:ext>
            </a:extLst>
          </p:cNvPr>
          <p:cNvSpPr>
            <a:spLocks noGrp="1"/>
          </p:cNvSpPr>
          <p:nvPr>
            <p:ph type="body" sz="quarter" idx="10"/>
          </p:nvPr>
        </p:nvSpPr>
        <p:spPr>
          <a:xfrm>
            <a:off x="1524000" y="2000250"/>
            <a:ext cx="9144000" cy="2689225"/>
          </a:xfrm>
        </p:spPr>
        <p:txBody>
          <a:bodyPr anchor="ctr"/>
          <a:lstStyle>
            <a:lvl1pPr marL="0" indent="0" algn="ctr">
              <a:buNone/>
              <a:defRPr sz="4000">
                <a:latin typeface="Montserrat Medium" panose="00000600000000000000" pitchFamily="50" charset="0"/>
              </a:defRPr>
            </a:lvl1pPr>
            <a:lvl2pPr marL="457200" indent="0">
              <a:buNone/>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51736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720DF151-32DB-4305-B575-6C0715BA51EC}" type="datetime1">
              <a:rPr lang="en-US" smtClean="0"/>
              <a:pPr/>
              <a:t>12/4/2024</a:t>
            </a:fld>
            <a:endParaRPr lang="en-US"/>
          </a:p>
        </p:txBody>
      </p:sp>
    </p:spTree>
    <p:extLst>
      <p:ext uri="{BB962C8B-B14F-4D97-AF65-F5344CB8AC3E}">
        <p14:creationId xmlns:p14="http://schemas.microsoft.com/office/powerpoint/2010/main" val="360726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D009A-9F35-402B-8FD6-D4B100A8B80D}" type="datetime1">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D455F-700D-BA4B-B3F6-B4E03929F5E0}" type="slidenum">
              <a:rPr lang="en-US" smtClean="0"/>
              <a:pPr/>
              <a:t>‹#›</a:t>
            </a:fld>
            <a:endParaRPr lang="en-US"/>
          </a:p>
        </p:txBody>
      </p:sp>
      <p:pic>
        <p:nvPicPr>
          <p:cNvPr id="7" name="Picture 6">
            <a:extLst>
              <a:ext uri="{FF2B5EF4-FFF2-40B4-BE49-F238E27FC236}">
                <a16:creationId xmlns:a16="http://schemas.microsoft.com/office/drawing/2014/main" id="{2858CEF4-4737-C067-6BF8-4CD2400B88D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120" b="69309"/>
          <a:stretch/>
        </p:blipFill>
        <p:spPr>
          <a:xfrm>
            <a:off x="-5702" y="5847648"/>
            <a:ext cx="8240003" cy="1017403"/>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F4303131-E103-6549-CCE9-98095A3A7B87}"/>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6" r="1900" b="69309"/>
          <a:stretch/>
        </p:blipFill>
        <p:spPr>
          <a:xfrm>
            <a:off x="8282401" y="5850822"/>
            <a:ext cx="3952461" cy="1017403"/>
          </a:xfrm>
          <a:prstGeom prst="rect">
            <a:avLst/>
          </a:prstGeom>
          <a:solidFill>
            <a:schemeClr val="bg1">
              <a:lumMod val="85000"/>
              <a:alpha val="20000"/>
            </a:schemeClr>
          </a:solidFill>
        </p:spPr>
      </p:pic>
      <p:pic>
        <p:nvPicPr>
          <p:cNvPr id="9" name="Picture 8" descr="Blue_Gradient_bar_art.png">
            <a:extLst>
              <a:ext uri="{FF2B5EF4-FFF2-40B4-BE49-F238E27FC236}">
                <a16:creationId xmlns:a16="http://schemas.microsoft.com/office/drawing/2014/main" id="{DAA47628-9010-657B-8E55-42EA493905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cxnSp>
        <p:nvCxnSpPr>
          <p:cNvPr id="10" name="Straight Connector 9">
            <a:extLst>
              <a:ext uri="{FF2B5EF4-FFF2-40B4-BE49-F238E27FC236}">
                <a16:creationId xmlns:a16="http://schemas.microsoft.com/office/drawing/2014/main" id="{E7E8AEFE-8A1B-8E68-B10E-A4C5F1A488E0}"/>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703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65A322-AE28-46F7-B1E4-2E08C612D55F}" type="datetime1">
              <a:rPr lang="en-US" smtClean="0"/>
              <a:t>12/4/2024</a:t>
            </a:fld>
            <a:endParaRPr lang="en-US"/>
          </a:p>
        </p:txBody>
      </p:sp>
      <p:sp>
        <p:nvSpPr>
          <p:cNvPr id="5" name="Footer Placeholder 4"/>
          <p:cNvSpPr>
            <a:spLocks noGrp="1"/>
          </p:cNvSpPr>
          <p:nvPr>
            <p:ph type="ftr" sz="quarter" idx="11"/>
          </p:nvPr>
        </p:nvSpPr>
        <p:spPr/>
        <p:txBody>
          <a:bodyPr/>
          <a:lstStyle/>
          <a:p>
            <a:r>
              <a:rPr lang="en-US"/>
              <a:t>Insert Footer Here</a:t>
            </a:r>
          </a:p>
        </p:txBody>
      </p:sp>
      <p:sp>
        <p:nvSpPr>
          <p:cNvPr id="6" name="Slide Number Placeholder 5"/>
          <p:cNvSpPr>
            <a:spLocks noGrp="1"/>
          </p:cNvSpPr>
          <p:nvPr>
            <p:ph type="sldNum" sz="quarter" idx="12"/>
          </p:nvPr>
        </p:nvSpPr>
        <p:spPr/>
        <p:txBody>
          <a:bodyPr/>
          <a:lstStyle/>
          <a:p>
            <a:fld id="{D675B013-DA0D-4AC6-9D4C-15A00AA343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72205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65A322-AE28-46F7-B1E4-2E08C612D55F}" type="datetime1">
              <a:rPr lang="en-US" smtClean="0"/>
              <a:t>12/4/2024</a:t>
            </a:fld>
            <a:endParaRPr lang="en-US"/>
          </a:p>
        </p:txBody>
      </p:sp>
      <p:sp>
        <p:nvSpPr>
          <p:cNvPr id="6" name="Footer Placeholder 5"/>
          <p:cNvSpPr>
            <a:spLocks noGrp="1"/>
          </p:cNvSpPr>
          <p:nvPr>
            <p:ph type="ftr" sz="quarter" idx="11"/>
          </p:nvPr>
        </p:nvSpPr>
        <p:spPr/>
        <p:txBody>
          <a:bodyPr/>
          <a:lstStyle/>
          <a:p>
            <a:r>
              <a:rPr lang="en-US"/>
              <a:t>Insert Footer Here</a:t>
            </a:r>
          </a:p>
        </p:txBody>
      </p:sp>
      <p:sp>
        <p:nvSpPr>
          <p:cNvPr id="7" name="Slide Number Placeholder 6"/>
          <p:cNvSpPr>
            <a:spLocks noGrp="1"/>
          </p:cNvSpPr>
          <p:nvPr>
            <p:ph type="sldNum" sz="quarter" idx="12"/>
          </p:nvPr>
        </p:nvSpPr>
        <p:spPr/>
        <p:txBody>
          <a:bodyPr/>
          <a:lstStyle/>
          <a:p>
            <a:fld id="{D675B013-DA0D-4AC6-9D4C-15A00AA34329}" type="slidenum">
              <a:rPr lang="en-US" smtClean="0"/>
              <a:t>‹#›</a:t>
            </a:fld>
            <a:endParaRPr lang="en-US"/>
          </a:p>
        </p:txBody>
      </p:sp>
    </p:spTree>
    <p:extLst>
      <p:ext uri="{BB962C8B-B14F-4D97-AF65-F5344CB8AC3E}">
        <p14:creationId xmlns:p14="http://schemas.microsoft.com/office/powerpoint/2010/main" val="154465899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5A322-AE28-46F7-B1E4-2E08C612D55F}" type="datetime1">
              <a:rPr lang="en-US" smtClean="0"/>
              <a:t>12/4/2024</a:t>
            </a:fld>
            <a:endParaRPr lang="en-US"/>
          </a:p>
        </p:txBody>
      </p:sp>
      <p:sp>
        <p:nvSpPr>
          <p:cNvPr id="8" name="Footer Placeholder 7"/>
          <p:cNvSpPr>
            <a:spLocks noGrp="1"/>
          </p:cNvSpPr>
          <p:nvPr>
            <p:ph type="ftr" sz="quarter" idx="11"/>
          </p:nvPr>
        </p:nvSpPr>
        <p:spPr/>
        <p:txBody>
          <a:bodyPr/>
          <a:lstStyle/>
          <a:p>
            <a:r>
              <a:rPr lang="en-US"/>
              <a:t>Insert Footer Here</a:t>
            </a:r>
          </a:p>
        </p:txBody>
      </p:sp>
      <p:sp>
        <p:nvSpPr>
          <p:cNvPr id="9" name="Slide Number Placeholder 8"/>
          <p:cNvSpPr>
            <a:spLocks noGrp="1"/>
          </p:cNvSpPr>
          <p:nvPr>
            <p:ph type="sldNum" sz="quarter" idx="12"/>
          </p:nvPr>
        </p:nvSpPr>
        <p:spPr/>
        <p:txBody>
          <a:bodyPr/>
          <a:lstStyle/>
          <a:p>
            <a:fld id="{D675B013-DA0D-4AC6-9D4C-15A00AA34329}" type="slidenum">
              <a:rPr lang="en-US" smtClean="0"/>
              <a:t>‹#›</a:t>
            </a:fld>
            <a:endParaRPr lang="en-US"/>
          </a:p>
        </p:txBody>
      </p:sp>
    </p:spTree>
    <p:extLst>
      <p:ext uri="{BB962C8B-B14F-4D97-AF65-F5344CB8AC3E}">
        <p14:creationId xmlns:p14="http://schemas.microsoft.com/office/powerpoint/2010/main" val="24057462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12/4/2024</a:t>
            </a:fld>
            <a:endParaRPr lang="en-US" dirty="0"/>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6" name="Freeform: Shape 5">
            <a:extLst>
              <a:ext uri="{FF2B5EF4-FFF2-40B4-BE49-F238E27FC236}">
                <a16:creationId xmlns:a16="http://schemas.microsoft.com/office/drawing/2014/main" id="{819B07CB-9E26-CE4E-B5E3-62DAC484FD43}"/>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7" name="Freeform: Shape 6">
            <a:extLst>
              <a:ext uri="{FF2B5EF4-FFF2-40B4-BE49-F238E27FC236}">
                <a16:creationId xmlns:a16="http://schemas.microsoft.com/office/drawing/2014/main" id="{EAF5432A-293C-4D4F-547A-2FE85E80B745}"/>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402290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65A322-AE28-46F7-B1E4-2E08C612D55F}" type="datetime1">
              <a:rPr lang="en-US" smtClean="0"/>
              <a:t>12/4/2024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Insert Footer Here</a:t>
            </a:r>
          </a:p>
        </p:txBody>
      </p:sp>
      <p:sp>
        <p:nvSpPr>
          <p:cNvPr id="9" name="Slide Number Placeholder 8"/>
          <p:cNvSpPr>
            <a:spLocks noGrp="1"/>
          </p:cNvSpPr>
          <p:nvPr>
            <p:ph type="sldNum" sz="quarter" idx="12"/>
          </p:nvPr>
        </p:nvSpPr>
        <p:spPr/>
        <p:txBody>
          <a:bodyPr/>
          <a:lstStyle/>
          <a:p>
            <a:fld id="{D675B013-DA0D-4AC6-9D4C-15A00AA34329}" type="slidenum">
              <a:rPr lang="en-US" smtClean="0"/>
              <a:t>‹#›</a:t>
            </a:fld>
            <a:endParaRPr lang="en-US"/>
          </a:p>
        </p:txBody>
      </p:sp>
    </p:spTree>
    <p:extLst>
      <p:ext uri="{BB962C8B-B14F-4D97-AF65-F5344CB8AC3E}">
        <p14:creationId xmlns:p14="http://schemas.microsoft.com/office/powerpoint/2010/main" val="199713118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65A322-AE28-46F7-B1E4-2E08C612D55F}" type="datetime1">
              <a:rPr lang="en-US" smtClean="0"/>
              <a:t>12/4/2024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Insert Footer Here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75B013-DA0D-4AC6-9D4C-15A00AA34329}" type="slidenum">
              <a:rPr lang="en-US" smtClean="0"/>
              <a:t>‹#›</a:t>
            </a:fld>
            <a:endParaRPr lang="en-US"/>
          </a:p>
        </p:txBody>
      </p:sp>
    </p:spTree>
    <p:extLst>
      <p:ext uri="{BB962C8B-B14F-4D97-AF65-F5344CB8AC3E}">
        <p14:creationId xmlns:p14="http://schemas.microsoft.com/office/powerpoint/2010/main" val="212241262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65A322-AE28-46F7-B1E4-2E08C612D55F}" type="datetime1">
              <a:rPr lang="en-US" smtClean="0"/>
              <a:t>12/4/2024</a:t>
            </a:fld>
            <a:endParaRPr lang="en-US"/>
          </a:p>
        </p:txBody>
      </p:sp>
      <p:sp>
        <p:nvSpPr>
          <p:cNvPr id="6" name="Footer Placeholder 5"/>
          <p:cNvSpPr>
            <a:spLocks noGrp="1"/>
          </p:cNvSpPr>
          <p:nvPr>
            <p:ph type="ftr" sz="quarter" idx="11"/>
          </p:nvPr>
        </p:nvSpPr>
        <p:spPr/>
        <p:txBody>
          <a:bodyPr/>
          <a:lstStyle/>
          <a:p>
            <a:r>
              <a:rPr lang="en-US"/>
              <a:t>Insert Footer Here</a:t>
            </a:r>
          </a:p>
        </p:txBody>
      </p:sp>
      <p:sp>
        <p:nvSpPr>
          <p:cNvPr id="7" name="Slide Number Placeholder 6"/>
          <p:cNvSpPr>
            <a:spLocks noGrp="1"/>
          </p:cNvSpPr>
          <p:nvPr>
            <p:ph type="sldNum" sz="quarter" idx="12"/>
          </p:nvPr>
        </p:nvSpPr>
        <p:spPr/>
        <p:txBody>
          <a:bodyPr/>
          <a:lstStyle/>
          <a:p>
            <a:fld id="{D675B013-DA0D-4AC6-9D4C-15A00AA34329}" type="slidenum">
              <a:rPr lang="en-US" smtClean="0"/>
              <a:t>‹#›</a:t>
            </a:fld>
            <a:endParaRPr lang="en-US"/>
          </a:p>
        </p:txBody>
      </p:sp>
    </p:spTree>
    <p:extLst>
      <p:ext uri="{BB962C8B-B14F-4D97-AF65-F5344CB8AC3E}">
        <p14:creationId xmlns:p14="http://schemas.microsoft.com/office/powerpoint/2010/main" val="238735202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65A322-AE28-46F7-B1E4-2E08C612D55F}" type="datetime1">
              <a:rPr lang="en-US" smtClean="0"/>
              <a:t>12/4/2024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Insert Footer Here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675B013-DA0D-4AC6-9D4C-15A00AA3432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12222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4" r:id="rId13"/>
    <p:sldLayoutId id="2147483866" r:id="rId14"/>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FF0CA6-0E61-93B7-BC33-8C08ED00488A}"/>
              </a:ext>
            </a:extLst>
          </p:cNvPr>
          <p:cNvSpPr>
            <a:spLocks noGrp="1"/>
          </p:cNvSpPr>
          <p:nvPr>
            <p:ph type="body" sz="quarter" idx="13"/>
          </p:nvPr>
        </p:nvSpPr>
        <p:spPr>
          <a:xfrm>
            <a:off x="248479" y="1444625"/>
            <a:ext cx="5068956" cy="2871788"/>
          </a:xfrm>
        </p:spPr>
        <p:txBody>
          <a:bodyPr>
            <a:normAutofit/>
          </a:bodyPr>
          <a:lstStyle/>
          <a:p>
            <a:pPr algn="ctr"/>
            <a:r>
              <a:rPr lang="en-US" sz="2800" b="1" dirty="0"/>
              <a:t>Individual Employment Plans and Case Management</a:t>
            </a:r>
          </a:p>
        </p:txBody>
      </p:sp>
      <p:sp>
        <p:nvSpPr>
          <p:cNvPr id="5" name="Content Placeholder 4">
            <a:extLst>
              <a:ext uri="{FF2B5EF4-FFF2-40B4-BE49-F238E27FC236}">
                <a16:creationId xmlns:a16="http://schemas.microsoft.com/office/drawing/2014/main" id="{15C553A2-E935-4754-41D7-BB0C3FE19A4A}"/>
              </a:ext>
            </a:extLst>
          </p:cNvPr>
          <p:cNvSpPr>
            <a:spLocks noGrp="1"/>
          </p:cNvSpPr>
          <p:nvPr>
            <p:ph sz="quarter" idx="14"/>
          </p:nvPr>
        </p:nvSpPr>
        <p:spPr/>
        <p:txBody>
          <a:bodyPr/>
          <a:lstStyle/>
          <a:p>
            <a:pPr algn="ctr"/>
            <a:r>
              <a:rPr lang="en-US" dirty="0"/>
              <a:t>Tuesday June 11, 2024</a:t>
            </a:r>
          </a:p>
        </p:txBody>
      </p:sp>
    </p:spTree>
    <p:extLst>
      <p:ext uri="{BB962C8B-B14F-4D97-AF65-F5344CB8AC3E}">
        <p14:creationId xmlns:p14="http://schemas.microsoft.com/office/powerpoint/2010/main" val="85250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D929E0C-D98C-D5CA-385E-DFC01521C019}"/>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latin typeface="Arial"/>
                <a:cs typeface="Arial"/>
              </a:rPr>
              <a:t> SMART Goals </a:t>
            </a:r>
          </a:p>
        </p:txBody>
      </p:sp>
      <p:sp>
        <p:nvSpPr>
          <p:cNvPr id="15" name="Rectangle 14">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705C0599-C31E-0713-EA57-D1DA2B99522A}"/>
              </a:ext>
            </a:extLst>
          </p:cNvPr>
          <p:cNvSpPr>
            <a:spLocks noGrp="1"/>
          </p:cNvSpPr>
          <p:nvPr>
            <p:ph type="sldNum" sz="quarter" idx="12"/>
          </p:nvPr>
        </p:nvSpPr>
        <p:spPr>
          <a:xfrm>
            <a:off x="10123055" y="6459785"/>
            <a:ext cx="1089428" cy="365125"/>
          </a:xfrm>
        </p:spPr>
        <p:txBody>
          <a:bodyPr>
            <a:normAutofit/>
          </a:bodyPr>
          <a:lstStyle/>
          <a:p>
            <a:pPr>
              <a:spcAft>
                <a:spcPts val="600"/>
              </a:spcAft>
            </a:pPr>
            <a:fld id="{BEED455F-700D-BA4B-B3F6-B4E03929F5E0}" type="slidenum">
              <a:rPr lang="en-US">
                <a:solidFill>
                  <a:schemeClr val="tx2"/>
                </a:solidFill>
              </a:rPr>
              <a:pPr>
                <a:spcAft>
                  <a:spcPts val="600"/>
                </a:spcAft>
              </a:pPr>
              <a:t>10</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6F6FF0DA-9F29-E815-84D6-864AEB0EBE6E}"/>
              </a:ext>
            </a:extLst>
          </p:cNvPr>
          <p:cNvGraphicFramePr>
            <a:graphicFrameLocks noGrp="1"/>
          </p:cNvGraphicFramePr>
          <p:nvPr>
            <p:ph idx="1"/>
            <p:extLst>
              <p:ext uri="{D42A27DB-BD31-4B8C-83A1-F6EECF244321}">
                <p14:modId xmlns:p14="http://schemas.microsoft.com/office/powerpoint/2010/main" val="321737012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7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994517-A53F-28E4-7ECB-D3817756303B}"/>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latin typeface="Arial"/>
                <a:cs typeface="Arial"/>
              </a:rPr>
              <a:t>Example of Strong IEP Goals</a:t>
            </a:r>
            <a:endParaRPr lang="en-US"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BCCFD69-D2E1-D7B7-D43F-914AE6F8EAE6}"/>
              </a:ext>
            </a:extLst>
          </p:cNvPr>
          <p:cNvSpPr>
            <a:spLocks noGrp="1"/>
          </p:cNvSpPr>
          <p:nvPr>
            <p:ph idx="1"/>
          </p:nvPr>
        </p:nvSpPr>
        <p:spPr>
          <a:xfrm>
            <a:off x="4742016" y="605896"/>
            <a:ext cx="6413663" cy="5646208"/>
          </a:xfrm>
        </p:spPr>
        <p:txBody>
          <a:bodyPr vert="horz" lIns="91440" tIns="45720" rIns="91440" bIns="45720" rtlCol="0" anchor="ctr">
            <a:normAutofit/>
          </a:bodyPr>
          <a:lstStyle/>
          <a:p>
            <a:pPr marL="0" indent="0">
              <a:buNone/>
            </a:pPr>
            <a:r>
              <a:rPr lang="en-US" dirty="0">
                <a:latin typeface="Calibri"/>
                <a:ea typeface="Calibri"/>
                <a:cs typeface="Calibri"/>
              </a:rPr>
              <a:t>“To search for three jobs that I would like to apply and check requirements and skills for the jobs. Then I will determine which skills I need to strengthen and discuss them with my case worker by October 2, 2024.”</a:t>
            </a:r>
            <a:endParaRPr lang="en-US" dirty="0"/>
          </a:p>
        </p:txBody>
      </p:sp>
      <p:sp>
        <p:nvSpPr>
          <p:cNvPr id="4" name="Slide Number Placeholder 3">
            <a:extLst>
              <a:ext uri="{FF2B5EF4-FFF2-40B4-BE49-F238E27FC236}">
                <a16:creationId xmlns:a16="http://schemas.microsoft.com/office/drawing/2014/main" id="{C190F7B6-5D4A-211D-1292-C22955236AD3}"/>
              </a:ext>
            </a:extLst>
          </p:cNvPr>
          <p:cNvSpPr>
            <a:spLocks noGrp="1"/>
          </p:cNvSpPr>
          <p:nvPr>
            <p:ph type="sldNum" sz="quarter" idx="12"/>
          </p:nvPr>
        </p:nvSpPr>
        <p:spPr>
          <a:xfrm>
            <a:off x="10123055" y="6459785"/>
            <a:ext cx="1089428" cy="365125"/>
          </a:xfrm>
        </p:spPr>
        <p:txBody>
          <a:bodyPr>
            <a:normAutofit/>
          </a:bodyPr>
          <a:lstStyle/>
          <a:p>
            <a:pPr>
              <a:spcAft>
                <a:spcPts val="600"/>
              </a:spcAft>
            </a:pPr>
            <a:fld id="{BEED455F-700D-BA4B-B3F6-B4E03929F5E0}" type="slidenum">
              <a:rPr lang="en-US">
                <a:solidFill>
                  <a:schemeClr val="tx2"/>
                </a:solidFill>
              </a:rPr>
              <a:pPr>
                <a:spcAft>
                  <a:spcPts val="600"/>
                </a:spcAft>
              </a:pPr>
              <a:t>11</a:t>
            </a:fld>
            <a:endParaRPr lang="en-US">
              <a:solidFill>
                <a:schemeClr val="tx2"/>
              </a:solidFill>
            </a:endParaRPr>
          </a:p>
        </p:txBody>
      </p:sp>
    </p:spTree>
    <p:extLst>
      <p:ext uri="{BB962C8B-B14F-4D97-AF65-F5344CB8AC3E}">
        <p14:creationId xmlns:p14="http://schemas.microsoft.com/office/powerpoint/2010/main" val="164155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241E1-E859-37D5-FB98-61DB920FD0A4}"/>
              </a:ext>
            </a:extLst>
          </p:cNvPr>
          <p:cNvSpPr>
            <a:spLocks noGrp="1"/>
          </p:cNvSpPr>
          <p:nvPr>
            <p:ph type="title"/>
          </p:nvPr>
        </p:nvSpPr>
        <p:spPr>
          <a:xfrm>
            <a:off x="8141110" y="639097"/>
            <a:ext cx="3401961" cy="3686015"/>
          </a:xfrm>
          <a:prstGeom prst="ellipse">
            <a:avLst/>
          </a:prstGeom>
        </p:spPr>
        <p:txBody>
          <a:bodyPr vert="horz" lIns="91440" tIns="45720" rIns="91440" bIns="45720" rtlCol="0" anchor="b">
            <a:normAutofit/>
          </a:bodyPr>
          <a:lstStyle/>
          <a:p>
            <a:r>
              <a:rPr lang="en-US" sz="4600">
                <a:solidFill>
                  <a:schemeClr val="tx1">
                    <a:lumMod val="85000"/>
                    <a:lumOff val="15000"/>
                  </a:schemeClr>
                </a:solidFill>
              </a:rPr>
              <a:t>Initial IEP and SMART Goals</a:t>
            </a:r>
          </a:p>
        </p:txBody>
      </p:sp>
      <p:pic>
        <p:nvPicPr>
          <p:cNvPr id="5" name="Picture 5" descr="Table&#10;&#10;Description automatically generated">
            <a:extLst>
              <a:ext uri="{FF2B5EF4-FFF2-40B4-BE49-F238E27FC236}">
                <a16:creationId xmlns:a16="http://schemas.microsoft.com/office/drawing/2014/main" id="{533D61CB-CD6E-B839-5C4F-FB62FA517454}"/>
              </a:ext>
            </a:extLst>
          </p:cNvPr>
          <p:cNvPicPr>
            <a:picLocks noGrp="1" noChangeAspect="1"/>
          </p:cNvPicPr>
          <p:nvPr>
            <p:ph idx="1"/>
          </p:nvPr>
        </p:nvPicPr>
        <p:blipFill>
          <a:blip r:embed="rId2"/>
          <a:stretch>
            <a:fillRect/>
          </a:stretch>
        </p:blipFill>
        <p:spPr>
          <a:xfrm>
            <a:off x="2131623" y="640081"/>
            <a:ext cx="3916969"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1F42B948-93C3-F62E-32AD-84110FEC509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BEED455F-700D-BA4B-B3F6-B4E03929F5E0}" type="slidenum">
              <a:rPr lang="en-US"/>
              <a:pPr defTabSz="914400">
                <a:spcAft>
                  <a:spcPts val="600"/>
                </a:spcAft>
              </a:pPr>
              <a:t>12</a:t>
            </a:fld>
            <a:endParaRPr lang="en-US"/>
          </a:p>
        </p:txBody>
      </p:sp>
    </p:spTree>
    <p:extLst>
      <p:ext uri="{BB962C8B-B14F-4D97-AF65-F5344CB8AC3E}">
        <p14:creationId xmlns:p14="http://schemas.microsoft.com/office/powerpoint/2010/main" val="71134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994517-A53F-28E4-7ECB-D3817756303B}"/>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600">
                <a:solidFill>
                  <a:srgbClr val="FFFFFF"/>
                </a:solidFill>
              </a:rPr>
              <a:t>Example of Vague Goals and Action Steps:</a:t>
            </a:r>
            <a:endParaRPr lang="en-US" sz="3600" dirty="0">
              <a:solidFill>
                <a:srgbClr val="FFFFFF"/>
              </a:solidFill>
            </a:endParaRPr>
          </a:p>
        </p:txBody>
      </p:sp>
      <p:sp>
        <p:nvSpPr>
          <p:cNvPr id="6" name="Rectangle 1">
            <a:extLst>
              <a:ext uri="{FF2B5EF4-FFF2-40B4-BE49-F238E27FC236}">
                <a16:creationId xmlns:a16="http://schemas.microsoft.com/office/drawing/2014/main" id="{029F5C0F-82E1-C262-ECAE-2E708B5A7856}"/>
              </a:ext>
            </a:extLst>
          </p:cNvPr>
          <p:cNvSpPr>
            <a:spLocks noChangeArrowheads="1"/>
          </p:cNvSpPr>
          <p:nvPr/>
        </p:nvSpPr>
        <p:spPr bwMode="auto">
          <a:xfrm>
            <a:off x="492371" y="2653800"/>
            <a:ext cx="3084844" cy="333551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hangingPunct="1">
              <a:lnSpc>
                <a:spcPct val="90000"/>
              </a:lnSpc>
              <a:spcBef>
                <a:spcPct val="0"/>
              </a:spcBef>
              <a:spcAft>
                <a:spcPts val="600"/>
              </a:spcAft>
              <a:buClr>
                <a:schemeClr val="accent1"/>
              </a:buClr>
              <a:buSzTx/>
              <a:buFont typeface="Calibri" panose="020F0502020204030204" pitchFamily="34" charset="0"/>
              <a:buNone/>
              <a:tabLst/>
            </a:pPr>
            <a:r>
              <a:rPr kumimoji="0" lang="en-US" altLang="en-US" sz="1500" b="1" i="0" u="none" strike="noStrike" cap="none" normalizeH="0" baseline="0">
                <a:ln>
                  <a:noFill/>
                </a:ln>
                <a:solidFill>
                  <a:srgbClr val="FFFFFF"/>
                </a:solidFill>
                <a:effectLst/>
                <a:latin typeface="+mn-lt"/>
              </a:rPr>
              <a:t>Initial IEP ACTION PLAN</a:t>
            </a:r>
            <a:r>
              <a:rPr kumimoji="0" lang="en-US" altLang="en-US" sz="1500" b="0" i="0" u="none" strike="noStrike" cap="none" normalizeH="0" baseline="0">
                <a:ln>
                  <a:noFill/>
                </a:ln>
                <a:solidFill>
                  <a:srgbClr val="FFFFFF"/>
                </a:solidFill>
                <a:effectLst/>
                <a:latin typeface="+mn-lt"/>
              </a:rPr>
              <a:t> </a:t>
            </a:r>
          </a:p>
          <a:p>
            <a:pPr marL="0" marR="0" lvl="0" indent="0" defTabSz="914400" eaLnBrk="1" fontAlgn="base" hangingPunct="1">
              <a:lnSpc>
                <a:spcPct val="90000"/>
              </a:lnSpc>
              <a:spcBef>
                <a:spcPct val="0"/>
              </a:spcBef>
              <a:spcAft>
                <a:spcPts val="600"/>
              </a:spcAft>
              <a:buClr>
                <a:schemeClr val="accent1"/>
              </a:buClr>
              <a:buSzTx/>
              <a:buFont typeface="Calibri" panose="020F0502020204030204" pitchFamily="34" charset="0"/>
              <a:buNone/>
              <a:tabLst/>
            </a:pPr>
            <a:endParaRPr kumimoji="0" lang="en-US" altLang="en-US" sz="1500" b="0" i="0" u="none" strike="noStrike" cap="none" normalizeH="0" baseline="0">
              <a:ln>
                <a:noFill/>
              </a:ln>
              <a:solidFill>
                <a:srgbClr val="FFFFFF"/>
              </a:solidFill>
              <a:effectLst/>
              <a:latin typeface="+mn-lt"/>
            </a:endParaRPr>
          </a:p>
        </p:txBody>
      </p:sp>
      <p:sp>
        <p:nvSpPr>
          <p:cNvPr id="22" name="Rectangle 21">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C190F7B6-5D4A-211D-1292-C22955236AD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BEED455F-700D-BA4B-B3F6-B4E03929F5E0}" type="slidenum">
              <a:rPr lang="en-US">
                <a:solidFill>
                  <a:schemeClr val="tx2"/>
                </a:solidFill>
              </a:rPr>
              <a:pPr defTabSz="914400">
                <a:spcAft>
                  <a:spcPts val="600"/>
                </a:spcAft>
              </a:pPr>
              <a:t>13</a:t>
            </a:fld>
            <a:endParaRPr lang="en-US">
              <a:solidFill>
                <a:schemeClr val="tx2"/>
              </a:solidFill>
            </a:endParaRPr>
          </a:p>
        </p:txBody>
      </p:sp>
      <p:graphicFrame>
        <p:nvGraphicFramePr>
          <p:cNvPr id="5" name="Content Placeholder 4">
            <a:extLst>
              <a:ext uri="{FF2B5EF4-FFF2-40B4-BE49-F238E27FC236}">
                <a16:creationId xmlns:a16="http://schemas.microsoft.com/office/drawing/2014/main" id="{48A3D769-53FC-4CF2-A250-A016BC769A60}"/>
              </a:ext>
            </a:extLst>
          </p:cNvPr>
          <p:cNvGraphicFramePr>
            <a:graphicFrameLocks noGrp="1"/>
          </p:cNvGraphicFramePr>
          <p:nvPr>
            <p:ph idx="1"/>
            <p:extLst>
              <p:ext uri="{D42A27DB-BD31-4B8C-83A1-F6EECF244321}">
                <p14:modId xmlns:p14="http://schemas.microsoft.com/office/powerpoint/2010/main" val="2694621365"/>
              </p:ext>
            </p:extLst>
          </p:nvPr>
        </p:nvGraphicFramePr>
        <p:xfrm>
          <a:off x="4742017" y="865898"/>
          <a:ext cx="6798083" cy="5126204"/>
        </p:xfrm>
        <a:graphic>
          <a:graphicData uri="http://schemas.openxmlformats.org/drawingml/2006/table">
            <a:tbl>
              <a:tblPr firstRow="1" bandRow="1">
                <a:noFill/>
              </a:tblPr>
              <a:tblGrid>
                <a:gridCol w="4740036">
                  <a:extLst>
                    <a:ext uri="{9D8B030D-6E8A-4147-A177-3AD203B41FA5}">
                      <a16:colId xmlns:a16="http://schemas.microsoft.com/office/drawing/2014/main" val="2923089105"/>
                    </a:ext>
                  </a:extLst>
                </a:gridCol>
                <a:gridCol w="2058047">
                  <a:extLst>
                    <a:ext uri="{9D8B030D-6E8A-4147-A177-3AD203B41FA5}">
                      <a16:colId xmlns:a16="http://schemas.microsoft.com/office/drawing/2014/main" val="3787566765"/>
                    </a:ext>
                  </a:extLst>
                </a:gridCol>
              </a:tblGrid>
              <a:tr h="524693">
                <a:tc>
                  <a:txBody>
                    <a:bodyPr/>
                    <a:lstStyle/>
                    <a:p>
                      <a:pPr algn="l" rtl="0" fontAlgn="base"/>
                      <a:r>
                        <a:rPr lang="en-US" sz="1500" b="1" i="0" cap="none" spc="0">
                          <a:solidFill>
                            <a:schemeClr val="tx1"/>
                          </a:solidFill>
                          <a:effectLst/>
                          <a:latin typeface="Arial" panose="020B0604020202020204" pitchFamily="34" charset="0"/>
                        </a:rPr>
                        <a:t>Goal:  Get a clerical job  </a:t>
                      </a:r>
                      <a:endParaRPr lang="en-US" sz="1500" b="1" i="0" cap="none" spc="0">
                        <a:solidFill>
                          <a:schemeClr val="tx1"/>
                        </a:solidFill>
                        <a:effectLst/>
                      </a:endParaRPr>
                    </a:p>
                  </a:txBody>
                  <a:tcPr marL="0" marR="69649" marT="27860" marB="208948" anchor="b">
                    <a:lnL w="12700" cmpd="sng">
                      <a:noFill/>
                    </a:lnL>
                    <a:lnR w="12700" cmpd="sng">
                      <a:noFill/>
                    </a:lnR>
                    <a:lnT w="28575" cap="flat" cmpd="sng" algn="ctr">
                      <a:solidFill>
                        <a:schemeClr val="tx1"/>
                      </a:solidFill>
                      <a:prstDash val="solid"/>
                    </a:lnT>
                    <a:lnB w="38100" cmpd="sng">
                      <a:noFill/>
                    </a:lnB>
                    <a:noFill/>
                  </a:tcPr>
                </a:tc>
                <a:tc>
                  <a:txBody>
                    <a:bodyPr/>
                    <a:lstStyle/>
                    <a:p>
                      <a:pPr algn="l" rtl="0" fontAlgn="base"/>
                      <a:r>
                        <a:rPr lang="en-US" sz="1500" b="1" i="0" cap="none" spc="0">
                          <a:solidFill>
                            <a:schemeClr val="tx1"/>
                          </a:solidFill>
                          <a:effectLst/>
                          <a:latin typeface="Arial" panose="020B0604020202020204" pitchFamily="34" charset="0"/>
                        </a:rPr>
                        <a:t>Timeframe:   </a:t>
                      </a:r>
                      <a:endParaRPr lang="en-US" sz="1500" b="1" i="0" cap="none" spc="0">
                        <a:solidFill>
                          <a:schemeClr val="tx1"/>
                        </a:solidFill>
                        <a:effectLst/>
                      </a:endParaRPr>
                    </a:p>
                  </a:txBody>
                  <a:tcPr marL="0" marR="69649" marT="27860" marB="208948" anchor="b">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87649422"/>
                  </a:ext>
                </a:extLst>
              </a:tr>
              <a:tr h="524693">
                <a:tc>
                  <a:txBody>
                    <a:bodyPr/>
                    <a:lstStyle/>
                    <a:p>
                      <a:pPr algn="l" rtl="0" fontAlgn="base"/>
                      <a:r>
                        <a:rPr lang="en-US" sz="1500" b="1" i="0" cap="none" spc="0">
                          <a:solidFill>
                            <a:schemeClr val="tx1"/>
                          </a:solidFill>
                          <a:effectLst/>
                          <a:latin typeface="Arial" panose="020B0604020202020204" pitchFamily="34" charset="0"/>
                        </a:rPr>
                        <a:t>Action Step 1:  </a:t>
                      </a:r>
                      <a:r>
                        <a:rPr lang="en-US" sz="1500" b="0" i="0" cap="none" spc="0">
                          <a:solidFill>
                            <a:schemeClr val="tx1"/>
                          </a:solidFill>
                          <a:effectLst/>
                          <a:latin typeface="Arial" panose="020B0604020202020204" pitchFamily="34" charset="0"/>
                        </a:rPr>
                        <a:t>Improve clerical and computer skills </a:t>
                      </a:r>
                      <a:endParaRPr lang="en-US" sz="1500" b="0" i="0" cap="none" spc="0">
                        <a:solidFill>
                          <a:schemeClr val="tx1"/>
                        </a:solidFill>
                        <a:effectLst/>
                      </a:endParaRPr>
                    </a:p>
                  </a:txBody>
                  <a:tcPr marL="0" marR="69649" marT="27860" marB="208948">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algn="l" rtl="0" fontAlgn="base"/>
                      <a:r>
                        <a:rPr lang="en-US" sz="1500" b="0" i="0" cap="none" spc="0">
                          <a:solidFill>
                            <a:schemeClr val="tx1"/>
                          </a:solidFill>
                          <a:effectLst/>
                          <a:latin typeface="Arial" panose="020B0604020202020204" pitchFamily="34" charset="0"/>
                        </a:rPr>
                        <a:t>6 months </a:t>
                      </a:r>
                      <a:endParaRPr lang="en-US" sz="1500" b="0" i="0" cap="none" spc="0">
                        <a:solidFill>
                          <a:schemeClr val="tx1"/>
                        </a:solidFill>
                        <a:effectLst/>
                      </a:endParaRPr>
                    </a:p>
                  </a:txBody>
                  <a:tcPr marL="0" marR="69649" marT="27860" marB="208948">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2898472631"/>
                  </a:ext>
                </a:extLst>
              </a:tr>
              <a:tr h="756858">
                <a:tc>
                  <a:txBody>
                    <a:bodyPr/>
                    <a:lstStyle/>
                    <a:p>
                      <a:pPr algn="l" rtl="0" fontAlgn="base"/>
                      <a:r>
                        <a:rPr lang="en-US" sz="1500" b="1" i="0" cap="none" spc="0">
                          <a:solidFill>
                            <a:schemeClr val="tx1"/>
                          </a:solidFill>
                          <a:effectLst/>
                          <a:latin typeface="Arial" panose="020B0604020202020204" pitchFamily="34" charset="0"/>
                        </a:rPr>
                        <a:t>Action Step 2:  </a:t>
                      </a:r>
                      <a:r>
                        <a:rPr lang="en-US" sz="1500" b="0" i="0" cap="none" spc="0">
                          <a:solidFill>
                            <a:schemeClr val="tx1"/>
                          </a:solidFill>
                          <a:effectLst/>
                          <a:latin typeface="Arial" panose="020B0604020202020204" pitchFamily="34" charset="0"/>
                        </a:rPr>
                        <a:t>Continue to train at host agency </a:t>
                      </a:r>
                      <a:endParaRPr lang="en-US" sz="1500" b="0" i="0" cap="none" spc="0">
                        <a:solidFill>
                          <a:schemeClr val="tx1"/>
                        </a:solidFill>
                        <a:effectLst/>
                      </a:endParaRPr>
                    </a:p>
                    <a:p>
                      <a:pPr algn="l" rtl="0" fontAlgn="base"/>
                      <a:r>
                        <a:rPr lang="en-US" sz="1500" b="0" i="0" cap="none" spc="0">
                          <a:solidFill>
                            <a:schemeClr val="tx1"/>
                          </a:solidFill>
                          <a:effectLst/>
                          <a:latin typeface="Arial" panose="020B0604020202020204" pitchFamily="34" charset="0"/>
                        </a:rPr>
                        <a:t> </a:t>
                      </a:r>
                      <a:endParaRPr lang="en-US" sz="1500" b="0" i="0" cap="none" spc="0">
                        <a:solidFill>
                          <a:schemeClr val="tx1"/>
                        </a:solidFill>
                        <a:effectLst/>
                      </a:endParaRPr>
                    </a:p>
                  </a:txBody>
                  <a:tcPr marL="0" marR="69649" marT="27860" marB="20894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rtl="0" fontAlgn="base"/>
                      <a:r>
                        <a:rPr lang="en-US" sz="1500" b="0" i="0" cap="none" spc="0">
                          <a:solidFill>
                            <a:schemeClr val="tx1"/>
                          </a:solidFill>
                          <a:effectLst/>
                          <a:latin typeface="Arial" panose="020B0604020202020204" pitchFamily="34" charset="0"/>
                        </a:rPr>
                        <a:t>On-going </a:t>
                      </a:r>
                      <a:endParaRPr lang="en-US" sz="1500" b="0" i="0" cap="none" spc="0">
                        <a:solidFill>
                          <a:schemeClr val="tx1"/>
                        </a:solidFill>
                        <a:effectLst/>
                      </a:endParaRPr>
                    </a:p>
                  </a:txBody>
                  <a:tcPr marL="0" marR="69649" marT="27860" marB="20894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709098298"/>
                  </a:ext>
                </a:extLst>
              </a:tr>
              <a:tr h="524693">
                <a:tc>
                  <a:txBody>
                    <a:bodyPr/>
                    <a:lstStyle/>
                    <a:p>
                      <a:pPr algn="l" rtl="0" fontAlgn="base"/>
                      <a:r>
                        <a:rPr lang="en-US" sz="1500" b="1" i="0" cap="none" spc="0">
                          <a:solidFill>
                            <a:schemeClr val="tx1"/>
                          </a:solidFill>
                          <a:effectLst/>
                          <a:highlight>
                            <a:srgbClr val="EEECE1"/>
                          </a:highlight>
                          <a:latin typeface="Arial" panose="020B0604020202020204" pitchFamily="34" charset="0"/>
                        </a:rPr>
                        <a:t>Goal:  </a:t>
                      </a:r>
                      <a:r>
                        <a:rPr lang="en-US" sz="1500" b="0" i="0" cap="none" spc="0">
                          <a:solidFill>
                            <a:schemeClr val="tx1"/>
                          </a:solidFill>
                          <a:effectLst/>
                          <a:highlight>
                            <a:srgbClr val="EEECE1"/>
                          </a:highlight>
                          <a:latin typeface="Arial" panose="020B0604020202020204" pitchFamily="34" charset="0"/>
                        </a:rPr>
                        <a:t>Obtain employment in customer service </a:t>
                      </a:r>
                      <a:endParaRPr lang="en-US" sz="1500" b="0" i="0" cap="none" spc="0">
                        <a:solidFill>
                          <a:schemeClr val="tx1"/>
                        </a:solidFill>
                        <a:effectLst/>
                        <a:highlight>
                          <a:srgbClr val="EEECE1"/>
                        </a:highlight>
                      </a:endParaRPr>
                    </a:p>
                  </a:txBody>
                  <a:tcPr marL="0" marR="69649" marT="27860" marB="208948" anchor="b">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l" rtl="0" fontAlgn="base"/>
                      <a:r>
                        <a:rPr lang="en-US" sz="1500" b="1" i="0" cap="none" spc="0">
                          <a:solidFill>
                            <a:schemeClr val="tx1"/>
                          </a:solidFill>
                          <a:effectLst/>
                          <a:highlight>
                            <a:srgbClr val="EEECE1"/>
                          </a:highlight>
                          <a:latin typeface="Arial" panose="020B0604020202020204" pitchFamily="34" charset="0"/>
                        </a:rPr>
                        <a:t>Timeframe:  </a:t>
                      </a:r>
                      <a:r>
                        <a:rPr lang="en-US" sz="1500" b="0" i="0" cap="none" spc="0">
                          <a:solidFill>
                            <a:schemeClr val="tx1"/>
                          </a:solidFill>
                          <a:effectLst/>
                          <a:highlight>
                            <a:srgbClr val="EEECE1"/>
                          </a:highlight>
                          <a:latin typeface="Arial" panose="020B0604020202020204" pitchFamily="34" charset="0"/>
                        </a:rPr>
                        <a:t>2 years </a:t>
                      </a:r>
                      <a:endParaRPr lang="en-US" sz="1500" b="0" i="0" cap="none" spc="0">
                        <a:solidFill>
                          <a:schemeClr val="tx1"/>
                        </a:solidFill>
                        <a:effectLst/>
                        <a:highlight>
                          <a:srgbClr val="EEECE1"/>
                        </a:highlight>
                      </a:endParaRPr>
                    </a:p>
                  </a:txBody>
                  <a:tcPr marL="0" marR="69649" marT="27860" marB="208948" anchor="b">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67410262"/>
                  </a:ext>
                </a:extLst>
              </a:tr>
              <a:tr h="756858">
                <a:tc>
                  <a:txBody>
                    <a:bodyPr/>
                    <a:lstStyle/>
                    <a:p>
                      <a:pPr algn="l" rtl="0" fontAlgn="base"/>
                      <a:r>
                        <a:rPr lang="en-US" sz="1500" b="1" i="0" cap="none" spc="0">
                          <a:solidFill>
                            <a:schemeClr val="tx1"/>
                          </a:solidFill>
                          <a:effectLst/>
                          <a:highlight>
                            <a:srgbClr val="EEECE1"/>
                          </a:highlight>
                          <a:latin typeface="Arial" panose="020B0604020202020204" pitchFamily="34" charset="0"/>
                        </a:rPr>
                        <a:t>Action Step 1: </a:t>
                      </a:r>
                      <a:r>
                        <a:rPr lang="en-US" sz="1500" b="0" i="0" cap="none" spc="0">
                          <a:solidFill>
                            <a:schemeClr val="tx1"/>
                          </a:solidFill>
                          <a:effectLst/>
                          <a:highlight>
                            <a:srgbClr val="EEECE1"/>
                          </a:highlight>
                          <a:latin typeface="Arial" panose="020B0604020202020204" pitchFamily="34" charset="0"/>
                        </a:rPr>
                        <a:t> Practice good customer service </a:t>
                      </a:r>
                      <a:endParaRPr lang="en-US" sz="1500" b="0" i="0" cap="none" spc="0">
                        <a:solidFill>
                          <a:schemeClr val="tx1"/>
                        </a:solidFill>
                        <a:effectLst/>
                        <a:highlight>
                          <a:srgbClr val="EEECE1"/>
                        </a:highlight>
                      </a:endParaRPr>
                    </a:p>
                    <a:p>
                      <a:pPr algn="l" rtl="0" fontAlgn="base"/>
                      <a:r>
                        <a:rPr lang="en-US" sz="1500" b="0" i="0" cap="none" spc="0">
                          <a:solidFill>
                            <a:schemeClr val="tx1"/>
                          </a:solidFill>
                          <a:effectLst/>
                          <a:highlight>
                            <a:srgbClr val="EEECE1"/>
                          </a:highlight>
                          <a:latin typeface="Arial" panose="020B0604020202020204" pitchFamily="34" charset="0"/>
                        </a:rPr>
                        <a:t> </a:t>
                      </a:r>
                      <a:endParaRPr lang="en-US" sz="1500" b="0" i="0" cap="none" spc="0">
                        <a:solidFill>
                          <a:schemeClr val="tx1"/>
                        </a:solidFill>
                        <a:effectLst/>
                        <a:highlight>
                          <a:srgbClr val="EEECE1"/>
                        </a:highlight>
                      </a:endParaRPr>
                    </a:p>
                  </a:txBody>
                  <a:tcPr marL="0" marR="69649" marT="27860" marB="20894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rtl="0" fontAlgn="base"/>
                      <a:r>
                        <a:rPr lang="en-US" sz="1500" b="0" i="0" cap="none" spc="0">
                          <a:solidFill>
                            <a:schemeClr val="tx1"/>
                          </a:solidFill>
                          <a:effectLst/>
                          <a:highlight>
                            <a:srgbClr val="EEECE1"/>
                          </a:highlight>
                          <a:latin typeface="Arial" panose="020B0604020202020204" pitchFamily="34" charset="0"/>
                        </a:rPr>
                        <a:t>Continuously </a:t>
                      </a:r>
                      <a:endParaRPr lang="en-US" sz="1500" b="0" i="0" cap="none" spc="0">
                        <a:solidFill>
                          <a:schemeClr val="tx1"/>
                        </a:solidFill>
                        <a:effectLst/>
                        <a:highlight>
                          <a:srgbClr val="EEECE1"/>
                        </a:highlight>
                      </a:endParaRPr>
                    </a:p>
                  </a:txBody>
                  <a:tcPr marL="0" marR="69649" marT="27860" marB="20894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598428290"/>
                  </a:ext>
                </a:extLst>
              </a:tr>
              <a:tr h="756858">
                <a:tc>
                  <a:txBody>
                    <a:bodyPr/>
                    <a:lstStyle/>
                    <a:p>
                      <a:pPr algn="l" rtl="0" fontAlgn="base"/>
                      <a:r>
                        <a:rPr lang="en-US" sz="1500" b="1" i="0" cap="none" spc="0">
                          <a:solidFill>
                            <a:schemeClr val="tx1"/>
                          </a:solidFill>
                          <a:effectLst/>
                          <a:highlight>
                            <a:srgbClr val="EEECE1"/>
                          </a:highlight>
                          <a:latin typeface="Arial" panose="020B0604020202020204" pitchFamily="34" charset="0"/>
                        </a:rPr>
                        <a:t>Action Step 2:  </a:t>
                      </a:r>
                      <a:r>
                        <a:rPr lang="en-US" sz="1500" b="0" i="0" cap="none" spc="0">
                          <a:solidFill>
                            <a:schemeClr val="tx1"/>
                          </a:solidFill>
                          <a:effectLst/>
                          <a:highlight>
                            <a:srgbClr val="EEECE1"/>
                          </a:highlight>
                          <a:latin typeface="Arial" panose="020B0604020202020204" pitchFamily="34" charset="0"/>
                        </a:rPr>
                        <a:t>Look for computer training </a:t>
                      </a:r>
                      <a:endParaRPr lang="en-US" sz="1500" b="0" i="0" cap="none" spc="0">
                        <a:solidFill>
                          <a:schemeClr val="tx1"/>
                        </a:solidFill>
                        <a:effectLst/>
                        <a:highlight>
                          <a:srgbClr val="EEECE1"/>
                        </a:highlight>
                      </a:endParaRPr>
                    </a:p>
                    <a:p>
                      <a:pPr algn="l" rtl="0" fontAlgn="base"/>
                      <a:r>
                        <a:rPr lang="en-US" sz="1500" b="0" i="0" cap="none" spc="0">
                          <a:solidFill>
                            <a:schemeClr val="tx1"/>
                          </a:solidFill>
                          <a:effectLst/>
                          <a:highlight>
                            <a:srgbClr val="EEECE1"/>
                          </a:highlight>
                          <a:latin typeface="Arial" panose="020B0604020202020204" pitchFamily="34" charset="0"/>
                        </a:rPr>
                        <a:t> </a:t>
                      </a:r>
                      <a:endParaRPr lang="en-US" sz="1500" b="0" i="0" cap="none" spc="0">
                        <a:solidFill>
                          <a:schemeClr val="tx1"/>
                        </a:solidFill>
                        <a:effectLst/>
                        <a:highlight>
                          <a:srgbClr val="EEECE1"/>
                        </a:highlight>
                      </a:endParaRPr>
                    </a:p>
                  </a:txBody>
                  <a:tcPr marL="0" marR="69649" marT="27860" marB="208948">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l" rtl="0" fontAlgn="base"/>
                      <a:r>
                        <a:rPr lang="en-US" sz="1500" b="0" i="0" cap="none" spc="0">
                          <a:solidFill>
                            <a:schemeClr val="tx1"/>
                          </a:solidFill>
                          <a:effectLst/>
                          <a:highlight>
                            <a:srgbClr val="EEECE1"/>
                          </a:highlight>
                          <a:latin typeface="Arial" panose="020B0604020202020204" pitchFamily="34" charset="0"/>
                        </a:rPr>
                        <a:t>2 months </a:t>
                      </a:r>
                      <a:endParaRPr lang="en-US" sz="1500" b="0" i="0" cap="none" spc="0">
                        <a:solidFill>
                          <a:schemeClr val="tx1"/>
                        </a:solidFill>
                        <a:effectLst/>
                        <a:highlight>
                          <a:srgbClr val="EEECE1"/>
                        </a:highlight>
                      </a:endParaRPr>
                    </a:p>
                  </a:txBody>
                  <a:tcPr marL="0" marR="69649" marT="27860" marB="208948">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344402080"/>
                  </a:ext>
                </a:extLst>
              </a:tr>
              <a:tr h="524693">
                <a:tc>
                  <a:txBody>
                    <a:bodyPr/>
                    <a:lstStyle/>
                    <a:p>
                      <a:pPr algn="l" rtl="0" fontAlgn="base"/>
                      <a:r>
                        <a:rPr lang="en-US" sz="1500" b="1" i="0" cap="none" spc="0">
                          <a:solidFill>
                            <a:schemeClr val="tx1"/>
                          </a:solidFill>
                          <a:effectLst/>
                          <a:latin typeface="Arial" panose="020B0604020202020204" pitchFamily="34" charset="0"/>
                        </a:rPr>
                        <a:t>Goal:  </a:t>
                      </a:r>
                      <a:r>
                        <a:rPr lang="en-US" sz="1500" b="0" i="0" cap="none" spc="0">
                          <a:solidFill>
                            <a:schemeClr val="tx1"/>
                          </a:solidFill>
                          <a:effectLst/>
                          <a:latin typeface="Arial" panose="020B0604020202020204" pitchFamily="34" charset="0"/>
                        </a:rPr>
                        <a:t>Work in food service </a:t>
                      </a:r>
                      <a:endParaRPr lang="en-US" sz="1500" b="0" i="0" cap="none" spc="0">
                        <a:solidFill>
                          <a:schemeClr val="tx1"/>
                        </a:solidFill>
                        <a:effectLst/>
                      </a:endParaRPr>
                    </a:p>
                  </a:txBody>
                  <a:tcPr marL="0" marR="69649" marT="27860" marB="20894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rtl="0" fontAlgn="base"/>
                      <a:r>
                        <a:rPr lang="en-US" sz="1500" b="0" i="0" cap="none" spc="0">
                          <a:solidFill>
                            <a:schemeClr val="tx1"/>
                          </a:solidFill>
                          <a:effectLst/>
                          <a:latin typeface="Arial" panose="020B0604020202020204" pitchFamily="34" charset="0"/>
                        </a:rPr>
                        <a:t> </a:t>
                      </a:r>
                    </a:p>
                  </a:txBody>
                  <a:tcPr marL="0" marR="69649" marT="27860" marB="208948">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22370606"/>
                  </a:ext>
                </a:extLst>
              </a:tr>
              <a:tr h="756858">
                <a:tc>
                  <a:txBody>
                    <a:bodyPr/>
                    <a:lstStyle/>
                    <a:p>
                      <a:pPr algn="l" rtl="0" fontAlgn="base"/>
                      <a:r>
                        <a:rPr lang="en-US" sz="1500" b="1" i="0" cap="none" spc="0">
                          <a:solidFill>
                            <a:schemeClr val="tx1"/>
                          </a:solidFill>
                          <a:effectLst/>
                          <a:latin typeface="Arial" panose="020B0604020202020204" pitchFamily="34" charset="0"/>
                        </a:rPr>
                        <a:t>Action Step 1:  </a:t>
                      </a:r>
                      <a:r>
                        <a:rPr lang="en-US" sz="1500" b="0" i="0" cap="none" spc="0">
                          <a:solidFill>
                            <a:schemeClr val="tx1"/>
                          </a:solidFill>
                          <a:effectLst/>
                          <a:latin typeface="Arial" panose="020B0604020202020204" pitchFamily="34" charset="0"/>
                        </a:rPr>
                        <a:t>Do job searches </a:t>
                      </a:r>
                      <a:endParaRPr lang="en-US" sz="1500" b="0" i="0" cap="none" spc="0">
                        <a:solidFill>
                          <a:schemeClr val="tx1"/>
                        </a:solidFill>
                        <a:effectLst/>
                      </a:endParaRPr>
                    </a:p>
                    <a:p>
                      <a:pPr algn="l" rtl="0" fontAlgn="base"/>
                      <a:r>
                        <a:rPr lang="en-US" sz="1500" b="0" i="0" cap="none" spc="0">
                          <a:solidFill>
                            <a:schemeClr val="tx1"/>
                          </a:solidFill>
                          <a:effectLst/>
                          <a:latin typeface="Arial" panose="020B0604020202020204" pitchFamily="34" charset="0"/>
                        </a:rPr>
                        <a:t> </a:t>
                      </a:r>
                      <a:endParaRPr lang="en-US" sz="1500" b="0" i="0" cap="none" spc="0">
                        <a:solidFill>
                          <a:schemeClr val="tx1"/>
                        </a:solidFill>
                        <a:effectLst/>
                      </a:endParaRPr>
                    </a:p>
                  </a:txBody>
                  <a:tcPr marL="0" marR="69649" marT="27860" marB="208948">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r>
                        <a:rPr lang="en-US" sz="1500" b="0" i="0" cap="none" spc="0">
                          <a:solidFill>
                            <a:schemeClr val="tx1"/>
                          </a:solidFill>
                          <a:effectLst/>
                          <a:latin typeface="Arial" panose="020B0604020202020204" pitchFamily="34" charset="0"/>
                        </a:rPr>
                        <a:t>Every pay period </a:t>
                      </a:r>
                      <a:endParaRPr lang="en-US" sz="1500" b="0" i="0" cap="none" spc="0">
                        <a:solidFill>
                          <a:schemeClr val="tx1"/>
                        </a:solidFill>
                        <a:effectLst/>
                      </a:endParaRPr>
                    </a:p>
                  </a:txBody>
                  <a:tcPr marL="0" marR="69649" marT="27860" marB="20894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6532959"/>
                  </a:ext>
                </a:extLst>
              </a:tr>
            </a:tbl>
          </a:graphicData>
        </a:graphic>
      </p:graphicFrame>
    </p:spTree>
    <p:extLst>
      <p:ext uri="{BB962C8B-B14F-4D97-AF65-F5344CB8AC3E}">
        <p14:creationId xmlns:p14="http://schemas.microsoft.com/office/powerpoint/2010/main" val="400423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994517-A53F-28E4-7ECB-D3817756303B}"/>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600" dirty="0">
                <a:solidFill>
                  <a:srgbClr val="FFFFFF"/>
                </a:solidFill>
              </a:rPr>
              <a:t>Example of Specific Goals and Action Steps:</a:t>
            </a:r>
          </a:p>
        </p:txBody>
      </p:sp>
      <p:sp>
        <p:nvSpPr>
          <p:cNvPr id="6" name="Rectangle 1">
            <a:extLst>
              <a:ext uri="{FF2B5EF4-FFF2-40B4-BE49-F238E27FC236}">
                <a16:creationId xmlns:a16="http://schemas.microsoft.com/office/drawing/2014/main" id="{029F5C0F-82E1-C262-ECAE-2E708B5A7856}"/>
              </a:ext>
            </a:extLst>
          </p:cNvPr>
          <p:cNvSpPr>
            <a:spLocks noChangeArrowheads="1"/>
          </p:cNvSpPr>
          <p:nvPr/>
        </p:nvSpPr>
        <p:spPr bwMode="auto">
          <a:xfrm>
            <a:off x="492371" y="2653800"/>
            <a:ext cx="3084844" cy="333551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hangingPunct="1">
              <a:lnSpc>
                <a:spcPct val="90000"/>
              </a:lnSpc>
              <a:spcBef>
                <a:spcPct val="0"/>
              </a:spcBef>
              <a:spcAft>
                <a:spcPts val="600"/>
              </a:spcAft>
              <a:buClr>
                <a:schemeClr val="accent1"/>
              </a:buClr>
              <a:buSzTx/>
              <a:buFont typeface="Calibri" panose="020F0502020204030204" pitchFamily="34" charset="0"/>
              <a:buNone/>
              <a:tabLst/>
            </a:pPr>
            <a:r>
              <a:rPr kumimoji="0" lang="en-US" altLang="en-US" sz="1500" b="1" i="0" u="none" strike="noStrike" cap="none" normalizeH="0" baseline="0">
                <a:ln>
                  <a:noFill/>
                </a:ln>
                <a:solidFill>
                  <a:srgbClr val="FFFFFF"/>
                </a:solidFill>
                <a:effectLst/>
                <a:latin typeface="+mn-lt"/>
              </a:rPr>
              <a:t>Initial IEP ACTION PLAN</a:t>
            </a:r>
            <a:r>
              <a:rPr kumimoji="0" lang="en-US" altLang="en-US" sz="1500" b="0" i="0" u="none" strike="noStrike" cap="none" normalizeH="0" baseline="0">
                <a:ln>
                  <a:noFill/>
                </a:ln>
                <a:solidFill>
                  <a:srgbClr val="FFFFFF"/>
                </a:solidFill>
                <a:effectLst/>
                <a:latin typeface="+mn-lt"/>
              </a:rPr>
              <a:t> </a:t>
            </a:r>
          </a:p>
          <a:p>
            <a:pPr marL="0" marR="0" lvl="0" indent="0" defTabSz="914400" eaLnBrk="1" fontAlgn="base" hangingPunct="1">
              <a:lnSpc>
                <a:spcPct val="90000"/>
              </a:lnSpc>
              <a:spcBef>
                <a:spcPct val="0"/>
              </a:spcBef>
              <a:spcAft>
                <a:spcPts val="600"/>
              </a:spcAft>
              <a:buClr>
                <a:schemeClr val="accent1"/>
              </a:buClr>
              <a:buSzTx/>
              <a:buFont typeface="Calibri" panose="020F0502020204030204" pitchFamily="34" charset="0"/>
              <a:buNone/>
              <a:tabLst/>
            </a:pPr>
            <a:endParaRPr kumimoji="0" lang="en-US" altLang="en-US" sz="1500" b="0" i="0" u="none" strike="noStrike" cap="none" normalizeH="0" baseline="0">
              <a:ln>
                <a:noFill/>
              </a:ln>
              <a:solidFill>
                <a:srgbClr val="FFFFFF"/>
              </a:solidFill>
              <a:effectLst/>
              <a:latin typeface="+mn-lt"/>
            </a:endParaRPr>
          </a:p>
        </p:txBody>
      </p:sp>
      <p:sp>
        <p:nvSpPr>
          <p:cNvPr id="31" name="Rectangle 3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C190F7B6-5D4A-211D-1292-C22955236AD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BEED455F-700D-BA4B-B3F6-B4E03929F5E0}" type="slidenum">
              <a:rPr lang="en-US">
                <a:solidFill>
                  <a:schemeClr val="tx2"/>
                </a:solidFill>
              </a:rPr>
              <a:pPr defTabSz="914400">
                <a:spcAft>
                  <a:spcPts val="600"/>
                </a:spcAft>
              </a:pPr>
              <a:t>14</a:t>
            </a:fld>
            <a:endParaRPr lang="en-US">
              <a:solidFill>
                <a:schemeClr val="tx2"/>
              </a:solidFill>
            </a:endParaRPr>
          </a:p>
        </p:txBody>
      </p:sp>
      <p:graphicFrame>
        <p:nvGraphicFramePr>
          <p:cNvPr id="8" name="Content Placeholder 7">
            <a:extLst>
              <a:ext uri="{FF2B5EF4-FFF2-40B4-BE49-F238E27FC236}">
                <a16:creationId xmlns:a16="http://schemas.microsoft.com/office/drawing/2014/main" id="{11D42746-5E3D-8D83-1338-B18F12129072}"/>
              </a:ext>
            </a:extLst>
          </p:cNvPr>
          <p:cNvGraphicFramePr>
            <a:graphicFrameLocks noGrp="1"/>
          </p:cNvGraphicFramePr>
          <p:nvPr>
            <p:ph idx="1"/>
            <p:extLst>
              <p:ext uri="{D42A27DB-BD31-4B8C-83A1-F6EECF244321}">
                <p14:modId xmlns:p14="http://schemas.microsoft.com/office/powerpoint/2010/main" val="3313760842"/>
              </p:ext>
            </p:extLst>
          </p:nvPr>
        </p:nvGraphicFramePr>
        <p:xfrm>
          <a:off x="4839321" y="640080"/>
          <a:ext cx="6603475" cy="5577845"/>
        </p:xfrm>
        <a:graphic>
          <a:graphicData uri="http://schemas.openxmlformats.org/drawingml/2006/table">
            <a:tbl>
              <a:tblPr/>
              <a:tblGrid>
                <a:gridCol w="4356508">
                  <a:extLst>
                    <a:ext uri="{9D8B030D-6E8A-4147-A177-3AD203B41FA5}">
                      <a16:colId xmlns:a16="http://schemas.microsoft.com/office/drawing/2014/main" val="917920036"/>
                    </a:ext>
                  </a:extLst>
                </a:gridCol>
                <a:gridCol w="2246967">
                  <a:extLst>
                    <a:ext uri="{9D8B030D-6E8A-4147-A177-3AD203B41FA5}">
                      <a16:colId xmlns:a16="http://schemas.microsoft.com/office/drawing/2014/main" val="3896097662"/>
                    </a:ext>
                  </a:extLst>
                </a:gridCol>
              </a:tblGrid>
              <a:tr h="366070">
                <a:tc>
                  <a:txBody>
                    <a:bodyPr/>
                    <a:lstStyle/>
                    <a:p>
                      <a:pPr algn="l" rtl="0" fontAlgn="base">
                        <a:spcBef>
                          <a:spcPts val="0"/>
                        </a:spcBef>
                        <a:spcAft>
                          <a:spcPts val="0"/>
                        </a:spcAft>
                      </a:pPr>
                      <a:r>
                        <a:rPr lang="en-US" sz="1400" b="1" i="0" u="none" strike="noStrike">
                          <a:effectLst/>
                          <a:latin typeface="Arial" panose="020B0604020202020204" pitchFamily="34" charset="0"/>
                        </a:rPr>
                        <a:t>Goal:  </a:t>
                      </a:r>
                      <a:r>
                        <a:rPr lang="en-US" sz="1400" b="0" i="0" u="none" strike="noStrike">
                          <a:effectLst/>
                          <a:latin typeface="Arial" panose="020B0604020202020204" pitchFamily="34" charset="0"/>
                        </a:rPr>
                        <a:t>Part-time employment as general office clerk </a:t>
                      </a:r>
                      <a:endParaRPr lang="en-US" sz="2200" b="0" i="0" u="none" strike="noStrike">
                        <a:effectLst/>
                        <a:latin typeface="Arial" panose="020B0604020202020204" pitchFamily="34" charset="0"/>
                      </a:endParaRPr>
                    </a:p>
                  </a:txBody>
                  <a:tcPr marL="113217" marR="113217" marT="56609" marB="5660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spcBef>
                          <a:spcPts val="0"/>
                        </a:spcBef>
                        <a:spcAft>
                          <a:spcPts val="0"/>
                        </a:spcAft>
                      </a:pPr>
                      <a:r>
                        <a:rPr lang="en-US" sz="1400" b="1" i="0" u="none" strike="noStrike">
                          <a:effectLst/>
                          <a:latin typeface="Arial" panose="020B0604020202020204" pitchFamily="34" charset="0"/>
                        </a:rPr>
                        <a:t>Timeframe:  </a:t>
                      </a:r>
                      <a:r>
                        <a:rPr lang="en-US" sz="1400" b="0" i="0" u="none" strike="noStrike">
                          <a:effectLst/>
                          <a:latin typeface="Arial" panose="020B0604020202020204" pitchFamily="34" charset="0"/>
                        </a:rPr>
                        <a:t>3/31/23 </a:t>
                      </a:r>
                      <a:endParaRPr lang="en-US" sz="2200" b="0" i="0" u="none" strike="noStrike">
                        <a:effectLst/>
                        <a:latin typeface="Arial" panose="020B0604020202020204" pitchFamily="34" charset="0"/>
                      </a:endParaRPr>
                    </a:p>
                  </a:txBody>
                  <a:tcPr marL="113217" marR="113217" marT="56609" marB="5660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596635"/>
                  </a:ext>
                </a:extLst>
              </a:tr>
              <a:tr h="573635">
                <a:tc>
                  <a:txBody>
                    <a:bodyPr/>
                    <a:lstStyle/>
                    <a:p>
                      <a:pPr algn="l" rtl="0" fontAlgn="base">
                        <a:spcBef>
                          <a:spcPts val="0"/>
                        </a:spcBef>
                        <a:spcAft>
                          <a:spcPts val="0"/>
                        </a:spcAft>
                      </a:pPr>
                      <a:r>
                        <a:rPr lang="en-US" sz="1400" b="1" i="0" u="none" strike="noStrike">
                          <a:effectLst/>
                          <a:latin typeface="Arial" panose="020B0604020202020204" pitchFamily="34" charset="0"/>
                        </a:rPr>
                        <a:t>Action Step 1:  </a:t>
                      </a:r>
                      <a:r>
                        <a:rPr lang="en-US" sz="1400" b="0" i="0" u="none" strike="noStrike">
                          <a:effectLst/>
                          <a:latin typeface="Arial" panose="020B0604020202020204" pitchFamily="34" charset="0"/>
                        </a:rPr>
                        <a:t>Enroll in Level II computer training class at library </a:t>
                      </a:r>
                      <a:endParaRPr lang="en-US" sz="2200" b="0" i="0" u="none" strike="noStrike">
                        <a:effectLs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spcBef>
                          <a:spcPts val="0"/>
                        </a:spcBef>
                        <a:spcAft>
                          <a:spcPts val="0"/>
                        </a:spcAft>
                      </a:pPr>
                      <a:r>
                        <a:rPr lang="en-US" sz="1400" b="0" i="0" u="none" strike="noStrike">
                          <a:effectLst/>
                          <a:latin typeface="Arial" panose="020B0604020202020204" pitchFamily="34" charset="0"/>
                        </a:rPr>
                        <a:t>12/21/22 </a:t>
                      </a:r>
                      <a:endParaRPr lang="en-US" sz="2200" b="0" i="0" u="none" strike="noStrike">
                        <a:effectLs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1060660"/>
                  </a:ext>
                </a:extLst>
              </a:tr>
              <a:tr h="781200">
                <a:tc>
                  <a:txBody>
                    <a:bodyPr/>
                    <a:lstStyle/>
                    <a:p>
                      <a:pPr algn="l" rtl="0" fontAlgn="base">
                        <a:spcBef>
                          <a:spcPts val="0"/>
                        </a:spcBef>
                        <a:spcAft>
                          <a:spcPts val="0"/>
                        </a:spcAft>
                      </a:pPr>
                      <a:r>
                        <a:rPr lang="en-US" sz="1400" b="1" i="0" u="none" strike="noStrike">
                          <a:effectLst/>
                          <a:latin typeface="Arial" panose="020B0604020202020204" pitchFamily="34" charset="0"/>
                        </a:rPr>
                        <a:t>Action Step 2:  </a:t>
                      </a:r>
                      <a:r>
                        <a:rPr lang="en-US" sz="1400" b="0" i="0" u="none" strike="noStrike">
                          <a:effectLst/>
                          <a:latin typeface="Arial" panose="020B0604020202020204" pitchFamily="34" charset="0"/>
                        </a:rPr>
                        <a:t>Participate in job club offered at One-Stop once per week </a:t>
                      </a:r>
                      <a:endParaRPr lang="en-US" sz="2200" b="0" i="0" u="none" strike="noStrike">
                        <a:effectLst/>
                        <a:latin typeface="Arial" panose="020B0604020202020204" pitchFamily="34" charset="0"/>
                      </a:endParaRPr>
                    </a:p>
                    <a:p>
                      <a:pPr algn="l" rtl="0" fontAlgn="base">
                        <a:spcBef>
                          <a:spcPts val="0"/>
                        </a:spcBef>
                        <a:spcAft>
                          <a:spcPts val="0"/>
                        </a:spcAft>
                      </a:pPr>
                      <a:r>
                        <a:rPr lang="en-US" sz="1400" b="0" i="0" u="none" strike="noStrike">
                          <a:effectLst/>
                          <a:latin typeface="Arial" panose="020B0604020202020204" pitchFamily="34" charset="0"/>
                        </a:rPr>
                        <a:t> </a:t>
                      </a:r>
                      <a:endParaRPr lang="en-US" sz="2200" b="0" i="0" u="none" strike="noStrike">
                        <a:effectLs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spcBef>
                          <a:spcPts val="0"/>
                        </a:spcBef>
                        <a:spcAft>
                          <a:spcPts val="0"/>
                        </a:spcAft>
                      </a:pPr>
                      <a:r>
                        <a:rPr lang="en-US" sz="1400" b="0" i="0" u="none" strike="noStrike">
                          <a:effectLst/>
                          <a:latin typeface="Arial" panose="020B0604020202020204" pitchFamily="34" charset="0"/>
                        </a:rPr>
                        <a:t>3/31/23 </a:t>
                      </a:r>
                      <a:endParaRPr lang="en-US" sz="2200" b="0" i="0" u="none" strike="noStrike">
                        <a:effectLs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7266212"/>
                  </a:ext>
                </a:extLst>
              </a:tr>
              <a:tr h="366070">
                <a:tc>
                  <a:txBody>
                    <a:bodyPr/>
                    <a:lstStyle/>
                    <a:p>
                      <a:pPr algn="l" rtl="0" fontAlgn="base">
                        <a:spcBef>
                          <a:spcPts val="0"/>
                        </a:spcBef>
                        <a:spcAft>
                          <a:spcPts val="0"/>
                        </a:spcAft>
                      </a:pPr>
                      <a:r>
                        <a:rPr lang="en-US" sz="1400" b="1" i="0" u="none" strike="noStrike">
                          <a:effectLst/>
                          <a:highlight>
                            <a:srgbClr val="EEECE1"/>
                          </a:highlight>
                          <a:latin typeface="Arial" panose="020B0604020202020204" pitchFamily="34" charset="0"/>
                        </a:rPr>
                        <a:t>Goal:  </a:t>
                      </a:r>
                      <a:r>
                        <a:rPr lang="en-US" sz="1400" b="0" i="0" u="none" strike="noStrike">
                          <a:effectLst/>
                          <a:highlight>
                            <a:srgbClr val="EEECE1"/>
                          </a:highlight>
                          <a:latin typeface="Arial" panose="020B0604020202020204" pitchFamily="34" charset="0"/>
                        </a:rPr>
                        <a:t>Employment at a bank customer call center </a:t>
                      </a:r>
                      <a:endParaRPr lang="en-US" sz="2200" b="0" i="0" u="none" strike="noStrike">
                        <a:effectLst/>
                        <a:highlight>
                          <a:srgbClr val="EEECE1"/>
                        </a:highlight>
                        <a:latin typeface="Arial" panose="020B0604020202020204" pitchFamily="34" charset="0"/>
                      </a:endParaRPr>
                    </a:p>
                  </a:txBody>
                  <a:tcPr marL="113217" marR="113217" marT="56609" marB="5660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CE1"/>
                    </a:solidFill>
                  </a:tcPr>
                </a:tc>
                <a:tc>
                  <a:txBody>
                    <a:bodyPr/>
                    <a:lstStyle/>
                    <a:p>
                      <a:pPr algn="l" rtl="0" fontAlgn="base">
                        <a:spcBef>
                          <a:spcPts val="0"/>
                        </a:spcBef>
                        <a:spcAft>
                          <a:spcPts val="0"/>
                        </a:spcAft>
                      </a:pPr>
                      <a:r>
                        <a:rPr lang="en-US" sz="1400" b="1" i="0" u="none" strike="noStrike">
                          <a:effectLst/>
                          <a:highlight>
                            <a:srgbClr val="EEECE1"/>
                          </a:highlight>
                          <a:latin typeface="Arial" panose="020B0604020202020204" pitchFamily="34" charset="0"/>
                        </a:rPr>
                        <a:t>Timeframe:  </a:t>
                      </a:r>
                      <a:r>
                        <a:rPr lang="en-US" sz="1400" b="0" i="0" u="none" strike="noStrike">
                          <a:effectLst/>
                          <a:highlight>
                            <a:srgbClr val="EEECE1"/>
                          </a:highlight>
                          <a:latin typeface="Arial" panose="020B0604020202020204" pitchFamily="34" charset="0"/>
                        </a:rPr>
                        <a:t>3/31/23 </a:t>
                      </a:r>
                      <a:endParaRPr lang="en-US" sz="2200" b="0" i="0" u="none" strike="noStrike">
                        <a:effectLst/>
                        <a:highlight>
                          <a:srgbClr val="EEECE1"/>
                        </a:highlight>
                        <a:latin typeface="Arial" panose="020B0604020202020204" pitchFamily="34" charset="0"/>
                      </a:endParaRPr>
                    </a:p>
                  </a:txBody>
                  <a:tcPr marL="113217" marR="113217" marT="56609" marB="5660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936230202"/>
                  </a:ext>
                </a:extLst>
              </a:tr>
              <a:tr h="781200">
                <a:tc>
                  <a:txBody>
                    <a:bodyPr/>
                    <a:lstStyle/>
                    <a:p>
                      <a:pPr algn="l" rtl="0" fontAlgn="base">
                        <a:spcBef>
                          <a:spcPts val="0"/>
                        </a:spcBef>
                        <a:spcAft>
                          <a:spcPts val="0"/>
                        </a:spcAft>
                      </a:pPr>
                      <a:r>
                        <a:rPr lang="en-US" sz="1400" b="1" i="0" u="none" strike="noStrike">
                          <a:effectLst/>
                          <a:highlight>
                            <a:srgbClr val="EEECE1"/>
                          </a:highlight>
                          <a:latin typeface="Arial" panose="020B0604020202020204" pitchFamily="34" charset="0"/>
                        </a:rPr>
                        <a:t>Action Step 1: </a:t>
                      </a:r>
                      <a:r>
                        <a:rPr lang="en-US" sz="1400" b="0" i="0" u="none" strike="noStrike">
                          <a:effectLst/>
                          <a:highlight>
                            <a:srgbClr val="EEECE1"/>
                          </a:highlight>
                          <a:latin typeface="Arial" panose="020B0604020202020204" pitchFamily="34" charset="0"/>
                        </a:rPr>
                        <a:t> Learn multi-line phone system at host agency </a:t>
                      </a:r>
                      <a:endParaRPr lang="en-US" sz="2200" b="0" i="0" u="none" strike="noStrike">
                        <a:effectLst/>
                        <a:highlight>
                          <a:srgbClr val="EEECE1"/>
                        </a:highlight>
                        <a:latin typeface="Arial" panose="020B0604020202020204" pitchFamily="34" charset="0"/>
                      </a:endParaRPr>
                    </a:p>
                    <a:p>
                      <a:pPr algn="l" rtl="0" fontAlgn="base">
                        <a:spcBef>
                          <a:spcPts val="0"/>
                        </a:spcBef>
                        <a:spcAft>
                          <a:spcPts val="0"/>
                        </a:spcAft>
                      </a:pPr>
                      <a:r>
                        <a:rPr lang="en-US" sz="1400" b="0" i="0" u="none" strike="noStrike">
                          <a:effectLst/>
                          <a:highlight>
                            <a:srgbClr val="EEECE1"/>
                          </a:highlight>
                          <a:latin typeface="Arial" panose="020B0604020202020204" pitchFamily="34" charset="0"/>
                        </a:rPr>
                        <a:t> </a:t>
                      </a:r>
                      <a:endParaRPr lang="en-US" sz="2200" b="0" i="0" u="none" strike="noStrike">
                        <a:effectLst/>
                        <a:highlight>
                          <a:srgbClr val="EEECE1"/>
                        </a:highligh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CE1"/>
                    </a:solidFill>
                  </a:tcPr>
                </a:tc>
                <a:tc>
                  <a:txBody>
                    <a:bodyPr/>
                    <a:lstStyle/>
                    <a:p>
                      <a:pPr algn="l" rtl="0" fontAlgn="base">
                        <a:spcBef>
                          <a:spcPts val="0"/>
                        </a:spcBef>
                        <a:spcAft>
                          <a:spcPts val="0"/>
                        </a:spcAft>
                      </a:pPr>
                      <a:r>
                        <a:rPr lang="en-US" sz="1400" b="0" i="0" u="none" strike="noStrike">
                          <a:effectLst/>
                          <a:highlight>
                            <a:srgbClr val="EEECE1"/>
                          </a:highlight>
                          <a:latin typeface="Arial" panose="020B0604020202020204" pitchFamily="34" charset="0"/>
                        </a:rPr>
                        <a:t>1/31/23 </a:t>
                      </a:r>
                      <a:endParaRPr lang="en-US" sz="2200" b="0" i="0" u="none" strike="noStrike">
                        <a:effectLst/>
                        <a:highlight>
                          <a:srgbClr val="EEECE1"/>
                        </a:highligh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858840299"/>
                  </a:ext>
                </a:extLst>
              </a:tr>
              <a:tr h="781200">
                <a:tc>
                  <a:txBody>
                    <a:bodyPr/>
                    <a:lstStyle/>
                    <a:p>
                      <a:pPr algn="l" rtl="0" fontAlgn="base">
                        <a:spcBef>
                          <a:spcPts val="0"/>
                        </a:spcBef>
                        <a:spcAft>
                          <a:spcPts val="0"/>
                        </a:spcAft>
                      </a:pPr>
                      <a:r>
                        <a:rPr lang="en-US" sz="1400" b="1" i="0" u="none" strike="noStrike">
                          <a:effectLst/>
                          <a:highlight>
                            <a:srgbClr val="EEECE1"/>
                          </a:highlight>
                          <a:latin typeface="Arial" panose="020B0604020202020204" pitchFamily="34" charset="0"/>
                        </a:rPr>
                        <a:t>Action Step 2:  </a:t>
                      </a:r>
                      <a:r>
                        <a:rPr lang="en-US" sz="1400" b="0" i="0" u="none" strike="noStrike">
                          <a:effectLst/>
                          <a:highlight>
                            <a:srgbClr val="EEECE1"/>
                          </a:highlight>
                          <a:latin typeface="Arial" panose="020B0604020202020204" pitchFamily="34" charset="0"/>
                        </a:rPr>
                        <a:t>Register and attend customer service training at (</a:t>
                      </a:r>
                      <a:r>
                        <a:rPr lang="en-US" sz="1400" b="0" i="1" u="none" strike="noStrike">
                          <a:effectLst/>
                          <a:highlight>
                            <a:srgbClr val="EEECE1"/>
                          </a:highlight>
                          <a:latin typeface="Arial" panose="020B0604020202020204" pitchFamily="34" charset="0"/>
                        </a:rPr>
                        <a:t>fill in location)</a:t>
                      </a:r>
                      <a:r>
                        <a:rPr lang="en-US" sz="1400" b="0" i="0" u="none" strike="noStrike">
                          <a:effectLst/>
                          <a:highlight>
                            <a:srgbClr val="EEECE1"/>
                          </a:highlight>
                          <a:latin typeface="Arial" panose="020B0604020202020204" pitchFamily="34" charset="0"/>
                        </a:rPr>
                        <a:t> </a:t>
                      </a:r>
                      <a:endParaRPr lang="en-US" sz="2200" b="0" i="0" u="none" strike="noStrike">
                        <a:effectLst/>
                        <a:highlight>
                          <a:srgbClr val="EEECE1"/>
                        </a:highlight>
                        <a:latin typeface="Arial" panose="020B0604020202020204" pitchFamily="34" charset="0"/>
                      </a:endParaRPr>
                    </a:p>
                    <a:p>
                      <a:pPr algn="l" rtl="0" fontAlgn="base">
                        <a:spcBef>
                          <a:spcPts val="0"/>
                        </a:spcBef>
                        <a:spcAft>
                          <a:spcPts val="0"/>
                        </a:spcAft>
                      </a:pPr>
                      <a:r>
                        <a:rPr lang="en-US" sz="1400" b="0" i="0" u="none" strike="noStrike">
                          <a:effectLst/>
                          <a:highlight>
                            <a:srgbClr val="EEECE1"/>
                          </a:highlight>
                          <a:latin typeface="Arial" panose="020B0604020202020204" pitchFamily="34" charset="0"/>
                        </a:rPr>
                        <a:t> </a:t>
                      </a:r>
                      <a:endParaRPr lang="en-US" sz="2200" b="0" i="0" u="none" strike="noStrike">
                        <a:effectLst/>
                        <a:highlight>
                          <a:srgbClr val="EEECE1"/>
                        </a:highligh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CE1"/>
                    </a:solidFill>
                  </a:tcPr>
                </a:tc>
                <a:tc>
                  <a:txBody>
                    <a:bodyPr/>
                    <a:lstStyle/>
                    <a:p>
                      <a:pPr algn="l" rtl="0" fontAlgn="base">
                        <a:spcBef>
                          <a:spcPts val="0"/>
                        </a:spcBef>
                        <a:spcAft>
                          <a:spcPts val="0"/>
                        </a:spcAft>
                      </a:pPr>
                      <a:r>
                        <a:rPr lang="en-US" sz="1400" b="0" i="0" u="none" strike="noStrike">
                          <a:effectLst/>
                          <a:highlight>
                            <a:srgbClr val="EEECE1"/>
                          </a:highlight>
                          <a:latin typeface="Arial" panose="020B0604020202020204" pitchFamily="34" charset="0"/>
                        </a:rPr>
                        <a:t>2/15/23 </a:t>
                      </a:r>
                      <a:endParaRPr lang="en-US" sz="2200" b="0" i="0" u="none" strike="noStrike">
                        <a:effectLst/>
                        <a:highlight>
                          <a:srgbClr val="EEECE1"/>
                        </a:highligh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788988733"/>
                  </a:ext>
                </a:extLst>
              </a:tr>
              <a:tr h="366070">
                <a:tc>
                  <a:txBody>
                    <a:bodyPr/>
                    <a:lstStyle/>
                    <a:p>
                      <a:pPr algn="l" rtl="0" fontAlgn="base">
                        <a:spcBef>
                          <a:spcPts val="0"/>
                        </a:spcBef>
                        <a:spcAft>
                          <a:spcPts val="0"/>
                        </a:spcAft>
                      </a:pPr>
                      <a:r>
                        <a:rPr lang="en-US" sz="1400" b="1" i="0" u="none" strike="noStrike">
                          <a:effectLst/>
                          <a:latin typeface="Arial" panose="020B0604020202020204" pitchFamily="34" charset="0"/>
                        </a:rPr>
                        <a:t>Goal:</a:t>
                      </a:r>
                      <a:r>
                        <a:rPr lang="en-US" sz="1400" b="0" i="0" u="none" strike="noStrike">
                          <a:effectLst/>
                          <a:latin typeface="Arial" panose="020B0604020202020204" pitchFamily="34" charset="0"/>
                        </a:rPr>
                        <a:t> Obtain part-time employment in a bakery </a:t>
                      </a:r>
                      <a:endParaRPr lang="en-US" sz="2200" b="0" i="0" u="none" strike="noStrike">
                        <a:effectLs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spcBef>
                          <a:spcPts val="0"/>
                        </a:spcBef>
                        <a:spcAft>
                          <a:spcPts val="0"/>
                        </a:spcAft>
                      </a:pPr>
                      <a:r>
                        <a:rPr lang="en-US" sz="1400" b="1" i="0" u="none" strike="noStrike">
                          <a:effectLst/>
                          <a:latin typeface="Arial" panose="020B0604020202020204" pitchFamily="34" charset="0"/>
                        </a:rPr>
                        <a:t>Timeframe:   </a:t>
                      </a:r>
                      <a:r>
                        <a:rPr lang="en-US" sz="1400" b="0" i="0" u="none" strike="noStrike">
                          <a:effectLst/>
                          <a:latin typeface="Arial" panose="020B0604020202020204" pitchFamily="34" charset="0"/>
                        </a:rPr>
                        <a:t>4/1/23 </a:t>
                      </a:r>
                      <a:endParaRPr lang="en-US" sz="2200" b="0" i="0" u="none" strike="noStrike">
                        <a:effectLs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4697090"/>
                  </a:ext>
                </a:extLst>
              </a:tr>
              <a:tr h="781200">
                <a:tc>
                  <a:txBody>
                    <a:bodyPr/>
                    <a:lstStyle/>
                    <a:p>
                      <a:pPr algn="l" rtl="0" fontAlgn="base">
                        <a:spcBef>
                          <a:spcPts val="0"/>
                        </a:spcBef>
                        <a:spcAft>
                          <a:spcPts val="0"/>
                        </a:spcAft>
                      </a:pPr>
                      <a:r>
                        <a:rPr lang="en-US" sz="1400" b="1" i="0" u="none" strike="noStrike">
                          <a:effectLst/>
                          <a:latin typeface="Arial" panose="020B0604020202020204" pitchFamily="34" charset="0"/>
                        </a:rPr>
                        <a:t>Action Step 1:  </a:t>
                      </a:r>
                      <a:r>
                        <a:rPr lang="en-US" sz="1400" b="0" i="0" u="none" strike="noStrike">
                          <a:effectLst/>
                          <a:latin typeface="Arial" panose="020B0604020202020204" pitchFamily="34" charset="0"/>
                        </a:rPr>
                        <a:t>Identify and research list of local bakeries, requirements of positions </a:t>
                      </a:r>
                      <a:endParaRPr lang="en-US" sz="2200" b="0" i="0" u="none" strike="noStrike">
                        <a:effectLst/>
                        <a:latin typeface="Arial" panose="020B0604020202020204" pitchFamily="34" charset="0"/>
                      </a:endParaRPr>
                    </a:p>
                    <a:p>
                      <a:pPr algn="l" rtl="0" fontAlgn="base">
                        <a:spcBef>
                          <a:spcPts val="0"/>
                        </a:spcBef>
                        <a:spcAft>
                          <a:spcPts val="0"/>
                        </a:spcAft>
                      </a:pPr>
                      <a:r>
                        <a:rPr lang="en-US" sz="1400" b="0" i="0" u="none" strike="noStrike">
                          <a:effectLst/>
                          <a:latin typeface="Arial" panose="020B0604020202020204" pitchFamily="34" charset="0"/>
                        </a:rPr>
                        <a:t> </a:t>
                      </a:r>
                      <a:endParaRPr lang="en-US" sz="2200" b="0" i="0" u="none" strike="noStrike">
                        <a:effectLs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spcBef>
                          <a:spcPts val="0"/>
                        </a:spcBef>
                        <a:spcAft>
                          <a:spcPts val="0"/>
                        </a:spcAft>
                      </a:pPr>
                      <a:r>
                        <a:rPr lang="en-US" sz="1400" b="0" i="0" u="none" strike="noStrike">
                          <a:effectLst/>
                          <a:latin typeface="Arial" panose="020B0604020202020204" pitchFamily="34" charset="0"/>
                        </a:rPr>
                        <a:t>12/1/22 </a:t>
                      </a:r>
                      <a:endParaRPr lang="en-US" sz="2200" b="0" i="0" u="none" strike="noStrike">
                        <a:effectLs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3112835"/>
                  </a:ext>
                </a:extLst>
              </a:tr>
              <a:tr h="781200">
                <a:tc>
                  <a:txBody>
                    <a:bodyPr/>
                    <a:lstStyle/>
                    <a:p>
                      <a:pPr algn="l" rtl="0" fontAlgn="base">
                        <a:spcBef>
                          <a:spcPts val="0"/>
                        </a:spcBef>
                        <a:spcAft>
                          <a:spcPts val="0"/>
                        </a:spcAft>
                      </a:pPr>
                      <a:r>
                        <a:rPr lang="en-US" sz="1400" b="1" i="0" u="none" strike="noStrike">
                          <a:effectLst/>
                          <a:latin typeface="Arial" panose="020B0604020202020204" pitchFamily="34" charset="0"/>
                        </a:rPr>
                        <a:t>Action Step 2:  </a:t>
                      </a:r>
                      <a:r>
                        <a:rPr lang="en-US" sz="1400" b="0" i="0" u="none" strike="noStrike">
                          <a:effectLst/>
                          <a:latin typeface="Arial" panose="020B0604020202020204" pitchFamily="34" charset="0"/>
                        </a:rPr>
                        <a:t>Meet with case manager once per week to review job searches and apply for positions </a:t>
                      </a:r>
                      <a:endParaRPr lang="en-US" sz="2200" b="0" i="0" u="none" strike="noStrike">
                        <a:effectLst/>
                        <a:latin typeface="Arial" panose="020B0604020202020204" pitchFamily="34" charset="0"/>
                      </a:endParaRPr>
                    </a:p>
                    <a:p>
                      <a:pPr algn="l" rtl="0" fontAlgn="base">
                        <a:spcBef>
                          <a:spcPts val="0"/>
                        </a:spcBef>
                        <a:spcAft>
                          <a:spcPts val="0"/>
                        </a:spcAft>
                      </a:pPr>
                      <a:r>
                        <a:rPr lang="en-US" sz="1400" b="0" i="0" u="none" strike="noStrike">
                          <a:effectLst/>
                          <a:latin typeface="Arial" panose="020B0604020202020204" pitchFamily="34" charset="0"/>
                        </a:rPr>
                        <a:t> </a:t>
                      </a:r>
                      <a:endParaRPr lang="en-US" sz="2200" b="0" i="0" u="none" strike="noStrike">
                        <a:effectLs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spcBef>
                          <a:spcPts val="0"/>
                        </a:spcBef>
                        <a:spcAft>
                          <a:spcPts val="0"/>
                        </a:spcAft>
                      </a:pPr>
                      <a:r>
                        <a:rPr lang="en-US" sz="1400" b="0" i="0" u="none" strike="noStrike" dirty="0">
                          <a:effectLst/>
                          <a:latin typeface="Arial" panose="020B0604020202020204" pitchFamily="34" charset="0"/>
                        </a:rPr>
                        <a:t>3/31/23 </a:t>
                      </a:r>
                      <a:endParaRPr lang="en-US" sz="2200" b="0" i="0" u="none" strike="noStrike" dirty="0">
                        <a:effectLst/>
                        <a:latin typeface="Arial" panose="020B0604020202020204" pitchFamily="34" charset="0"/>
                      </a:endParaRPr>
                    </a:p>
                  </a:txBody>
                  <a:tcPr marL="113217" marR="113217" marT="56609" marB="566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629121"/>
                  </a:ext>
                </a:extLst>
              </a:tr>
            </a:tbl>
          </a:graphicData>
        </a:graphic>
      </p:graphicFrame>
    </p:spTree>
    <p:extLst>
      <p:ext uri="{BB962C8B-B14F-4D97-AF65-F5344CB8AC3E}">
        <p14:creationId xmlns:p14="http://schemas.microsoft.com/office/powerpoint/2010/main" val="232120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994517-A53F-28E4-7ECB-D3817756303B}"/>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dirty="0">
                <a:solidFill>
                  <a:srgbClr val="FFFFFF"/>
                </a:solidFill>
              </a:rPr>
              <a:t>Example of Specific Job Readiness/ Employment Action Steps</a:t>
            </a:r>
          </a:p>
        </p:txBody>
      </p:sp>
      <p:sp>
        <p:nvSpPr>
          <p:cNvPr id="40" name="Rectangle 3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268273D7-EFDA-645B-84A7-817AE56AC628}"/>
              </a:ext>
            </a:extLst>
          </p:cNvPr>
          <p:cNvSpPr>
            <a:spLocks noGrp="1"/>
          </p:cNvSpPr>
          <p:nvPr>
            <p:ph idx="1"/>
          </p:nvPr>
        </p:nvSpPr>
        <p:spPr>
          <a:xfrm>
            <a:off x="4742016" y="605896"/>
            <a:ext cx="6413663" cy="5646208"/>
          </a:xfrm>
        </p:spPr>
        <p:txBody>
          <a:bodyPr anchor="ctr">
            <a:normAutofit/>
          </a:bodyPr>
          <a:lstStyle/>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Record professional message on home answering machine and/or cell phone </a:t>
            </a:r>
          </a:p>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Create email account with professional email address </a:t>
            </a:r>
          </a:p>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Remove unprofessional content from online profile </a:t>
            </a:r>
          </a:p>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Review the “O*Net” online occupation guide for the position you are interested in and identify all of the tasks, related to the job, that you are currently capable of and have some experience doing.  </a:t>
            </a:r>
          </a:p>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Review the “O*Net” online occupation guide for the position you are interested in and identify all of the tasks and/or skills, related to the job, that you need to learn and/or practice in order to become proficient enough to be successful in your desired  position.  </a:t>
            </a:r>
          </a:p>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Provide updated resume to Project Director for review </a:t>
            </a:r>
          </a:p>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Contact One Stop for assistance </a:t>
            </a:r>
          </a:p>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Meet with SCSEP staff for assistance finding food resources</a:t>
            </a:r>
          </a:p>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Utilize O*NET information </a:t>
            </a:r>
          </a:p>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Practice interviewing (mock interviews) at </a:t>
            </a:r>
            <a:r>
              <a:rPr lang="en-US" sz="1300" b="0" i="1" u="sng" dirty="0">
                <a:effectLst/>
                <a:highlight>
                  <a:srgbClr val="FFFFFF"/>
                </a:highlight>
                <a:latin typeface="Arial" panose="020B0604020202020204" pitchFamily="34" charset="0"/>
              </a:rPr>
              <a:t>fill in location</a:t>
            </a:r>
            <a:r>
              <a:rPr lang="en-US" sz="1300" b="0" i="1" dirty="0">
                <a:effectLst/>
                <a:highlight>
                  <a:srgbClr val="FFFFFF"/>
                </a:highlight>
                <a:latin typeface="Arial" panose="020B0604020202020204" pitchFamily="34" charset="0"/>
              </a:rPr>
              <a:t>, </a:t>
            </a:r>
            <a:r>
              <a:rPr lang="en-US" sz="1300" b="0" i="1" u="sng" dirty="0">
                <a:effectLst/>
                <a:highlight>
                  <a:srgbClr val="FFFFFF"/>
                </a:highlight>
                <a:latin typeface="Arial" panose="020B0604020202020204" pitchFamily="34" charset="0"/>
              </a:rPr>
              <a:t>fill in frequency</a:t>
            </a:r>
            <a:r>
              <a:rPr lang="en-US" sz="1300" b="0" i="0" dirty="0">
                <a:effectLst/>
                <a:highlight>
                  <a:srgbClr val="FFFFFF"/>
                </a:highlight>
                <a:latin typeface="Arial" panose="020B0604020202020204" pitchFamily="34" charset="0"/>
              </a:rPr>
              <a:t> </a:t>
            </a:r>
          </a:p>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Develop a 20 second elevator speech that you can use to introduce yourself to prospective employers </a:t>
            </a:r>
          </a:p>
          <a:p>
            <a:pPr rtl="0" fontAlgn="base">
              <a:buFont typeface="Arial" panose="020B0604020202020204" pitchFamily="34" charset="0"/>
              <a:buChar char="•"/>
            </a:pPr>
            <a:r>
              <a:rPr lang="en-US" sz="1300" b="0" i="0" dirty="0">
                <a:effectLst/>
                <a:highlight>
                  <a:srgbClr val="FFFFFF"/>
                </a:highlight>
                <a:latin typeface="Arial" panose="020B0604020202020204" pitchFamily="34" charset="0"/>
              </a:rPr>
              <a:t>Develop a list of 5 people you can call and/or meet with to practice your elevator speech and to discuss your employment prospects. Include names, phone numbers, and email addresses. </a:t>
            </a:r>
          </a:p>
          <a:p>
            <a:endParaRPr lang="en-US" sz="1300" dirty="0"/>
          </a:p>
        </p:txBody>
      </p:sp>
      <p:sp>
        <p:nvSpPr>
          <p:cNvPr id="4" name="Slide Number Placeholder 3">
            <a:extLst>
              <a:ext uri="{FF2B5EF4-FFF2-40B4-BE49-F238E27FC236}">
                <a16:creationId xmlns:a16="http://schemas.microsoft.com/office/drawing/2014/main" id="{C190F7B6-5D4A-211D-1292-C22955236AD3}"/>
              </a:ext>
            </a:extLst>
          </p:cNvPr>
          <p:cNvSpPr>
            <a:spLocks noGrp="1"/>
          </p:cNvSpPr>
          <p:nvPr>
            <p:ph type="sldNum" sz="quarter" idx="12"/>
          </p:nvPr>
        </p:nvSpPr>
        <p:spPr>
          <a:xfrm>
            <a:off x="10123055" y="6459785"/>
            <a:ext cx="1089428" cy="365125"/>
          </a:xfrm>
        </p:spPr>
        <p:txBody>
          <a:bodyPr vert="horz" lIns="91440" tIns="45720" rIns="91440" bIns="45720" rtlCol="0">
            <a:normAutofit/>
          </a:bodyPr>
          <a:lstStyle/>
          <a:p>
            <a:pPr defTabSz="914400">
              <a:spcAft>
                <a:spcPts val="600"/>
              </a:spcAft>
            </a:pPr>
            <a:fld id="{BEED455F-700D-BA4B-B3F6-B4E03929F5E0}" type="slidenum">
              <a:rPr lang="en-US">
                <a:solidFill>
                  <a:schemeClr val="tx2"/>
                </a:solidFill>
              </a:rPr>
              <a:pPr defTabSz="914400">
                <a:spcAft>
                  <a:spcPts val="600"/>
                </a:spcAft>
              </a:pPr>
              <a:t>15</a:t>
            </a:fld>
            <a:endParaRPr lang="en-US">
              <a:solidFill>
                <a:schemeClr val="tx2"/>
              </a:solidFill>
            </a:endParaRPr>
          </a:p>
        </p:txBody>
      </p:sp>
      <p:sp>
        <p:nvSpPr>
          <p:cNvPr id="6" name="Rectangle 1">
            <a:extLst>
              <a:ext uri="{FF2B5EF4-FFF2-40B4-BE49-F238E27FC236}">
                <a16:creationId xmlns:a16="http://schemas.microsoft.com/office/drawing/2014/main" id="{029F5C0F-82E1-C262-ECAE-2E708B5A7856}"/>
              </a:ext>
            </a:extLst>
          </p:cNvPr>
          <p:cNvSpPr>
            <a:spLocks noChangeArrowheads="1"/>
          </p:cNvSpPr>
          <p:nvPr/>
        </p:nvSpPr>
        <p:spPr bwMode="auto">
          <a:xfrm>
            <a:off x="492371" y="2653800"/>
            <a:ext cx="3084844" cy="333551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hangingPunct="1">
              <a:lnSpc>
                <a:spcPct val="90000"/>
              </a:lnSpc>
              <a:spcBef>
                <a:spcPct val="0"/>
              </a:spcBef>
              <a:spcAft>
                <a:spcPts val="600"/>
              </a:spcAft>
              <a:buClr>
                <a:schemeClr val="accent1"/>
              </a:buClr>
              <a:buSzTx/>
              <a:buFont typeface="Calibri" panose="020F0502020204030204" pitchFamily="34" charset="0"/>
              <a:buNone/>
              <a:tabLst/>
            </a:pPr>
            <a:r>
              <a:rPr kumimoji="0" lang="en-US" altLang="en-US" sz="1500" b="0" i="0" u="none" strike="noStrike" cap="none" normalizeH="0" baseline="0" dirty="0">
                <a:ln>
                  <a:noFill/>
                </a:ln>
                <a:solidFill>
                  <a:srgbClr val="FFFFFF"/>
                </a:solidFill>
                <a:effectLst/>
                <a:latin typeface="+mn-lt"/>
              </a:rPr>
              <a:t> </a:t>
            </a:r>
          </a:p>
          <a:p>
            <a:pPr marL="0" marR="0" lvl="0" indent="0" defTabSz="914400" eaLnBrk="1" fontAlgn="base" hangingPunct="1">
              <a:lnSpc>
                <a:spcPct val="90000"/>
              </a:lnSpc>
              <a:spcBef>
                <a:spcPct val="0"/>
              </a:spcBef>
              <a:spcAft>
                <a:spcPts val="600"/>
              </a:spcAft>
              <a:buClr>
                <a:schemeClr val="accent1"/>
              </a:buClr>
              <a:buSzTx/>
              <a:buFont typeface="Calibri" panose="020F0502020204030204" pitchFamily="34" charset="0"/>
              <a:buNone/>
              <a:tabLst/>
            </a:pPr>
            <a:endParaRPr kumimoji="0" lang="en-US" altLang="en-US" sz="1500" b="0" i="0" u="none" strike="noStrike" cap="none" normalizeH="0" baseline="0" dirty="0">
              <a:ln>
                <a:noFill/>
              </a:ln>
              <a:solidFill>
                <a:srgbClr val="FFFFFF"/>
              </a:solidFill>
              <a:effectLst/>
              <a:latin typeface="+mn-lt"/>
            </a:endParaRPr>
          </a:p>
        </p:txBody>
      </p:sp>
    </p:spTree>
    <p:extLst>
      <p:ext uri="{BB962C8B-B14F-4D97-AF65-F5344CB8AC3E}">
        <p14:creationId xmlns:p14="http://schemas.microsoft.com/office/powerpoint/2010/main" val="59440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994517-A53F-28E4-7ECB-D3817756303B}"/>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dirty="0">
                <a:solidFill>
                  <a:srgbClr val="FFFFFF"/>
                </a:solidFill>
              </a:rPr>
              <a:t>Example of Specific Training and/or Supportive Services Action Steps</a:t>
            </a:r>
          </a:p>
        </p:txBody>
      </p:sp>
      <p:sp>
        <p:nvSpPr>
          <p:cNvPr id="40" name="Rectangle 3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268273D7-EFDA-645B-84A7-817AE56AC628}"/>
              </a:ext>
            </a:extLst>
          </p:cNvPr>
          <p:cNvSpPr>
            <a:spLocks noGrp="1"/>
          </p:cNvSpPr>
          <p:nvPr>
            <p:ph idx="1"/>
          </p:nvPr>
        </p:nvSpPr>
        <p:spPr>
          <a:xfrm>
            <a:off x="4742016" y="342900"/>
            <a:ext cx="6413663" cy="5909204"/>
          </a:xfrm>
        </p:spPr>
        <p:txBody>
          <a:bodyPr anchor="ctr">
            <a:normAutofit fontScale="85000" lnSpcReduction="10000"/>
          </a:bodyPr>
          <a:lstStyle/>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Locate a </a:t>
            </a:r>
            <a:r>
              <a:rPr lang="en-US" sz="1800" b="0" i="1" u="sng" dirty="0">
                <a:solidFill>
                  <a:srgbClr val="000000"/>
                </a:solidFill>
                <a:effectLst/>
                <a:highlight>
                  <a:srgbClr val="FFFFFF"/>
                </a:highlight>
                <a:latin typeface="Arial" panose="020B0604020202020204" pitchFamily="34" charset="0"/>
              </a:rPr>
              <a:t>fill-in type of  </a:t>
            </a:r>
            <a:r>
              <a:rPr lang="en-US" sz="1800" b="0" i="0" dirty="0">
                <a:solidFill>
                  <a:srgbClr val="000000"/>
                </a:solidFill>
                <a:effectLst/>
                <a:highlight>
                  <a:srgbClr val="FFFFFF"/>
                </a:highlight>
                <a:latin typeface="Arial" panose="020B0604020202020204" pitchFamily="34" charset="0"/>
              </a:rPr>
              <a:t>training program (</a:t>
            </a:r>
            <a:r>
              <a:rPr lang="en-US" sz="1800" b="0" i="1" dirty="0">
                <a:solidFill>
                  <a:srgbClr val="000000"/>
                </a:solidFill>
                <a:effectLst/>
                <a:highlight>
                  <a:srgbClr val="FFFFFF"/>
                </a:highlight>
                <a:latin typeface="Arial" panose="020B0604020202020204" pitchFamily="34" charset="0"/>
              </a:rPr>
              <a:t>i.e. computer, Excel, GED, </a:t>
            </a:r>
            <a:r>
              <a:rPr lang="en-US" sz="1800" b="0" i="1" dirty="0" err="1">
                <a:solidFill>
                  <a:srgbClr val="000000"/>
                </a:solidFill>
                <a:effectLst/>
                <a:highlight>
                  <a:srgbClr val="FFFFFF"/>
                </a:highlight>
                <a:latin typeface="Arial" panose="020B0604020202020204" pitchFamily="34" charset="0"/>
              </a:rPr>
              <a:t>etc</a:t>
            </a:r>
            <a:r>
              <a:rPr lang="en-US" sz="1800" b="0" i="1" dirty="0">
                <a:solidFill>
                  <a:srgbClr val="000000"/>
                </a:solidFill>
                <a:effectLst/>
                <a:highlight>
                  <a:srgbClr val="FFFFFF"/>
                </a:highlight>
                <a:latin typeface="Arial" panose="020B0604020202020204" pitchFamily="34" charset="0"/>
              </a:rPr>
              <a:t>)</a:t>
            </a:r>
            <a:r>
              <a:rPr lang="en-US" sz="1800" b="0" i="0" dirty="0">
                <a:solidFill>
                  <a:srgbClr val="000000"/>
                </a:solidFill>
                <a:effectLst/>
                <a:highlight>
                  <a:srgbClr val="FFFFFF"/>
                </a:highligh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Obtain certification in </a:t>
            </a:r>
            <a:r>
              <a:rPr lang="en-US" sz="1800" b="0" i="1" u="sng" dirty="0">
                <a:solidFill>
                  <a:srgbClr val="000000"/>
                </a:solidFill>
                <a:effectLst/>
                <a:highlight>
                  <a:srgbClr val="FFFFFF"/>
                </a:highlight>
                <a:latin typeface="Arial" panose="020B0604020202020204" pitchFamily="34" charset="0"/>
              </a:rPr>
              <a:t>fill in type</a:t>
            </a:r>
            <a:r>
              <a:rPr lang="en-US" sz="1800" b="0" i="0" dirty="0">
                <a:solidFill>
                  <a:srgbClr val="000000"/>
                </a:solidFill>
                <a:effectLst/>
                <a:highlight>
                  <a:srgbClr val="FFFFFF"/>
                </a:highlight>
                <a:latin typeface="Arial" panose="020B0604020202020204" pitchFamily="34" charset="0"/>
              </a:rPr>
              <a:t> at </a:t>
            </a:r>
            <a:r>
              <a:rPr lang="en-US" sz="1800" b="0" i="1" u="sng" dirty="0">
                <a:solidFill>
                  <a:srgbClr val="000000"/>
                </a:solidFill>
                <a:effectLst/>
                <a:highlight>
                  <a:srgbClr val="FFFFFF"/>
                </a:highlight>
                <a:latin typeface="Arial" panose="020B0604020202020204" pitchFamily="34" charset="0"/>
              </a:rPr>
              <a:t>fill in location</a:t>
            </a:r>
            <a:r>
              <a:rPr lang="en-US" sz="1800" b="0" i="1" dirty="0">
                <a:solidFill>
                  <a:srgbClr val="000000"/>
                </a:solidFill>
                <a:effectLst/>
                <a:highlight>
                  <a:srgbClr val="FFFFFF"/>
                </a:highlight>
                <a:latin typeface="Arial" panose="020B0604020202020204" pitchFamily="34" charset="0"/>
              </a:rPr>
              <a:t> (i.e. community college, </a:t>
            </a:r>
            <a:r>
              <a:rPr lang="en-US" sz="1800" b="0" i="1" dirty="0" err="1">
                <a:solidFill>
                  <a:srgbClr val="000000"/>
                </a:solidFill>
                <a:effectLst/>
                <a:highlight>
                  <a:srgbClr val="FFFFFF"/>
                </a:highlight>
                <a:latin typeface="Arial" panose="020B0604020202020204" pitchFamily="34" charset="0"/>
              </a:rPr>
              <a:t>etc</a:t>
            </a:r>
            <a:r>
              <a:rPr lang="en-US" sz="1800" b="0" i="1" dirty="0">
                <a:solidFill>
                  <a:srgbClr val="000000"/>
                </a:solidFill>
                <a:effectLst/>
                <a:highlight>
                  <a:srgbClr val="FFFFFF"/>
                </a:highlight>
                <a:latin typeface="Arial" panose="020B0604020202020204" pitchFamily="34" charset="0"/>
              </a:rPr>
              <a:t>)</a:t>
            </a:r>
            <a:r>
              <a:rPr lang="en-US" sz="1800" b="0" i="0" dirty="0">
                <a:solidFill>
                  <a:srgbClr val="000000"/>
                </a:solidFill>
                <a:effectLst/>
                <a:highlight>
                  <a:srgbClr val="FFFFFF"/>
                </a:highligh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Register for </a:t>
            </a:r>
            <a:r>
              <a:rPr lang="en-US" sz="1800" b="0" i="1" u="sng" dirty="0">
                <a:solidFill>
                  <a:srgbClr val="000000"/>
                </a:solidFill>
                <a:effectLst/>
                <a:highlight>
                  <a:srgbClr val="FFFFFF"/>
                </a:highlight>
                <a:latin typeface="Arial" panose="020B0604020202020204" pitchFamily="34" charset="0"/>
              </a:rPr>
              <a:t>fill-in type of </a:t>
            </a:r>
            <a:r>
              <a:rPr lang="en-US" sz="1800" b="0" i="0" dirty="0">
                <a:solidFill>
                  <a:srgbClr val="000000"/>
                </a:solidFill>
                <a:effectLst/>
                <a:highlight>
                  <a:srgbClr val="FFFFFF"/>
                </a:highlight>
                <a:latin typeface="Arial" panose="020B0604020202020204" pitchFamily="34" charset="0"/>
              </a:rPr>
              <a:t>class(es) (</a:t>
            </a:r>
            <a:r>
              <a:rPr lang="en-US" sz="1800" b="0" i="1" dirty="0">
                <a:solidFill>
                  <a:srgbClr val="000000"/>
                </a:solidFill>
                <a:effectLst/>
                <a:highlight>
                  <a:srgbClr val="FFFFFF"/>
                </a:highlight>
                <a:latin typeface="Arial" panose="020B0604020202020204" pitchFamily="34" charset="0"/>
              </a:rPr>
              <a:t>i.e. ESL, GED, </a:t>
            </a:r>
            <a:r>
              <a:rPr lang="en-US" sz="1800" b="0" i="1" dirty="0" err="1">
                <a:solidFill>
                  <a:srgbClr val="000000"/>
                </a:solidFill>
                <a:effectLst/>
                <a:highlight>
                  <a:srgbClr val="FFFFFF"/>
                </a:highlight>
                <a:latin typeface="Arial" panose="020B0604020202020204" pitchFamily="34" charset="0"/>
              </a:rPr>
              <a:t>etc</a:t>
            </a:r>
            <a:r>
              <a:rPr lang="en-US" sz="1800" b="0" i="1" dirty="0">
                <a:solidFill>
                  <a:srgbClr val="000000"/>
                </a:solidFill>
                <a:effectLst/>
                <a:highlight>
                  <a:srgbClr val="FFFFFF"/>
                </a:highlight>
                <a:latin typeface="Arial" panose="020B0604020202020204" pitchFamily="34" charset="0"/>
              </a:rPr>
              <a:t>)</a:t>
            </a:r>
            <a:r>
              <a:rPr lang="en-US" sz="1800" b="0" i="0" dirty="0">
                <a:solidFill>
                  <a:srgbClr val="000000"/>
                </a:solidFill>
                <a:effectLst/>
                <a:highlight>
                  <a:srgbClr val="FFFFFF"/>
                </a:highligh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Start attending </a:t>
            </a:r>
            <a:r>
              <a:rPr lang="en-US" sz="1800" b="0" i="1" u="sng" dirty="0">
                <a:solidFill>
                  <a:srgbClr val="000000"/>
                </a:solidFill>
                <a:effectLst/>
                <a:highlight>
                  <a:srgbClr val="FFFFFF"/>
                </a:highlight>
                <a:latin typeface="Arial" panose="020B0604020202020204" pitchFamily="34" charset="0"/>
              </a:rPr>
              <a:t>fill-in type of</a:t>
            </a:r>
            <a:r>
              <a:rPr lang="en-US" sz="1800" b="0" i="0" dirty="0">
                <a:solidFill>
                  <a:srgbClr val="000000"/>
                </a:solidFill>
                <a:effectLst/>
                <a:highlight>
                  <a:srgbClr val="FFFFFF"/>
                </a:highlight>
                <a:latin typeface="Arial" panose="020B0604020202020204" pitchFamily="34" charset="0"/>
              </a:rPr>
              <a:t> class(es)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Complete </a:t>
            </a:r>
            <a:r>
              <a:rPr lang="en-US" sz="1800" b="0" i="1" u="sng" dirty="0">
                <a:solidFill>
                  <a:srgbClr val="000000"/>
                </a:solidFill>
                <a:effectLst/>
                <a:highlight>
                  <a:srgbClr val="FFFFFF"/>
                </a:highlight>
                <a:latin typeface="Arial" panose="020B0604020202020204" pitchFamily="34" charset="0"/>
              </a:rPr>
              <a:t>fill-in type of</a:t>
            </a:r>
            <a:r>
              <a:rPr lang="en-US" sz="1800" b="0" i="0" dirty="0">
                <a:solidFill>
                  <a:srgbClr val="000000"/>
                </a:solidFill>
                <a:effectLst/>
                <a:highlight>
                  <a:srgbClr val="FFFFFF"/>
                </a:highlight>
                <a:latin typeface="Arial" panose="020B0604020202020204" pitchFamily="34" charset="0"/>
              </a:rPr>
              <a:t> class(es)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Obtain certification in </a:t>
            </a:r>
            <a:r>
              <a:rPr lang="en-US" sz="1800" b="0" i="1" u="sng" dirty="0">
                <a:solidFill>
                  <a:srgbClr val="000000"/>
                </a:solidFill>
                <a:effectLst/>
                <a:highlight>
                  <a:srgbClr val="FFFFFF"/>
                </a:highlight>
                <a:latin typeface="Arial" panose="020B0604020202020204" pitchFamily="34" charset="0"/>
              </a:rPr>
              <a:t>fill in type</a:t>
            </a:r>
            <a:r>
              <a:rPr lang="en-US" sz="1800" b="0" i="0" dirty="0">
                <a:solidFill>
                  <a:srgbClr val="000000"/>
                </a:solidFill>
                <a:effectLst/>
                <a:highlight>
                  <a:srgbClr val="FFFFFF"/>
                </a:highligh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Locate a tutor to help you with your </a:t>
            </a:r>
            <a:r>
              <a:rPr lang="en-US" sz="1800" b="0" i="1" u="sng" dirty="0">
                <a:solidFill>
                  <a:srgbClr val="000000"/>
                </a:solidFill>
                <a:effectLst/>
                <a:highlight>
                  <a:srgbClr val="FFFFFF"/>
                </a:highlight>
                <a:latin typeface="Arial" panose="020B0604020202020204" pitchFamily="34" charset="0"/>
              </a:rPr>
              <a:t>fill-in name of study topic (</a:t>
            </a:r>
            <a:r>
              <a:rPr lang="en-US" sz="1800" b="0" i="1" u="sng" dirty="0" err="1">
                <a:solidFill>
                  <a:srgbClr val="000000"/>
                </a:solidFill>
                <a:effectLst/>
                <a:highlight>
                  <a:srgbClr val="FFFFFF"/>
                </a:highlight>
                <a:latin typeface="Arial" panose="020B0604020202020204" pitchFamily="34" charset="0"/>
              </a:rPr>
              <a:t>i.e</a:t>
            </a:r>
            <a:r>
              <a:rPr lang="en-US" sz="1800" b="0" i="1" u="sng" dirty="0">
                <a:solidFill>
                  <a:srgbClr val="000000"/>
                </a:solidFill>
                <a:effectLst/>
                <a:highlight>
                  <a:srgbClr val="FFFFFF"/>
                </a:highlight>
                <a:latin typeface="Arial" panose="020B0604020202020204" pitchFamily="34" charset="0"/>
              </a:rPr>
              <a:t>, math) </a:t>
            </a:r>
            <a:r>
              <a:rPr lang="en-US" sz="1800" b="0" i="0" dirty="0">
                <a:solidFill>
                  <a:srgbClr val="000000"/>
                </a:solidFill>
                <a:effectLst/>
                <a:highlight>
                  <a:srgbClr val="FFFFFF"/>
                </a:highligh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Meet with tutor and work together to determine how may sessions you’ll need to schedule with him or her over the next </a:t>
            </a:r>
            <a:r>
              <a:rPr lang="en-US" sz="1800" b="0" i="1" u="sng" dirty="0">
                <a:solidFill>
                  <a:srgbClr val="000000"/>
                </a:solidFill>
                <a:effectLst/>
                <a:highlight>
                  <a:srgbClr val="FFFFFF"/>
                </a:highlight>
                <a:latin typeface="Arial" panose="020B0604020202020204" pitchFamily="34" charset="0"/>
              </a:rPr>
              <a:t>fill-in number of weeks/months</a:t>
            </a:r>
            <a:r>
              <a:rPr lang="en-US" sz="1800" b="0" i="0" dirty="0">
                <a:solidFill>
                  <a:srgbClr val="000000"/>
                </a:solidFill>
                <a:effectLst/>
                <a:highlight>
                  <a:srgbClr val="FFFFFF"/>
                </a:highligh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Report back to your case manager how many </a:t>
            </a:r>
            <a:r>
              <a:rPr lang="en-US" sz="1800" b="0" i="1" u="sng" dirty="0">
                <a:solidFill>
                  <a:srgbClr val="000000"/>
                </a:solidFill>
                <a:effectLst/>
                <a:highlight>
                  <a:srgbClr val="FFFFFF"/>
                </a:highlight>
                <a:latin typeface="Arial" panose="020B0604020202020204" pitchFamily="34" charset="0"/>
              </a:rPr>
              <a:t>fill-in name of study topic (</a:t>
            </a:r>
            <a:r>
              <a:rPr lang="en-US" sz="1800" b="0" i="1" u="sng" dirty="0" err="1">
                <a:solidFill>
                  <a:srgbClr val="000000"/>
                </a:solidFill>
                <a:effectLst/>
                <a:highlight>
                  <a:srgbClr val="FFFFFF"/>
                </a:highlight>
                <a:latin typeface="Arial" panose="020B0604020202020204" pitchFamily="34" charset="0"/>
              </a:rPr>
              <a:t>i.e</a:t>
            </a:r>
            <a:r>
              <a:rPr lang="en-US" sz="1800" b="0" i="1" u="sng" dirty="0">
                <a:solidFill>
                  <a:srgbClr val="000000"/>
                </a:solidFill>
                <a:effectLst/>
                <a:highlight>
                  <a:srgbClr val="FFFFFF"/>
                </a:highlight>
                <a:latin typeface="Arial" panose="020B0604020202020204" pitchFamily="34" charset="0"/>
              </a:rPr>
              <a:t>, math) </a:t>
            </a:r>
            <a:r>
              <a:rPr lang="en-US" sz="1800" b="0" i="0" dirty="0">
                <a:solidFill>
                  <a:srgbClr val="000000"/>
                </a:solidFill>
                <a:effectLst/>
                <a:highlight>
                  <a:srgbClr val="FFFFFF"/>
                </a:highlight>
                <a:latin typeface="Arial" panose="020B0604020202020204" pitchFamily="34" charset="0"/>
              </a:rPr>
              <a:t>sessions you will need with the tutor and the length of each session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Schedule </a:t>
            </a:r>
            <a:r>
              <a:rPr lang="en-US" sz="1800" b="0" i="1" u="sng" dirty="0">
                <a:solidFill>
                  <a:srgbClr val="000000"/>
                </a:solidFill>
                <a:effectLst/>
                <a:highlight>
                  <a:srgbClr val="FFFFFF"/>
                </a:highlight>
                <a:latin typeface="Arial" panose="020B0604020202020204" pitchFamily="34" charset="0"/>
              </a:rPr>
              <a:t>fill-in name of study topic (</a:t>
            </a:r>
            <a:r>
              <a:rPr lang="en-US" sz="1800" b="0" i="1" u="sng" dirty="0" err="1">
                <a:solidFill>
                  <a:srgbClr val="000000"/>
                </a:solidFill>
                <a:effectLst/>
                <a:highlight>
                  <a:srgbClr val="FFFFFF"/>
                </a:highlight>
                <a:latin typeface="Arial" panose="020B0604020202020204" pitchFamily="34" charset="0"/>
              </a:rPr>
              <a:t>i.e</a:t>
            </a:r>
            <a:r>
              <a:rPr lang="en-US" sz="1800" b="0" i="1" u="sng" dirty="0">
                <a:solidFill>
                  <a:srgbClr val="000000"/>
                </a:solidFill>
                <a:effectLst/>
                <a:highlight>
                  <a:srgbClr val="FFFFFF"/>
                </a:highlight>
                <a:latin typeface="Arial" panose="020B0604020202020204" pitchFamily="34" charset="0"/>
              </a:rPr>
              <a:t>, math)</a:t>
            </a:r>
            <a:r>
              <a:rPr lang="en-US" sz="1800" b="0" i="0" dirty="0">
                <a:solidFill>
                  <a:srgbClr val="000000"/>
                </a:solidFill>
                <a:effectLst/>
                <a:highlight>
                  <a:srgbClr val="FFFFFF"/>
                </a:highlight>
                <a:latin typeface="Arial" panose="020B0604020202020204" pitchFamily="34" charset="0"/>
              </a:rPr>
              <a:t>sessions with your tutor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Complete </a:t>
            </a:r>
            <a:r>
              <a:rPr lang="en-US" sz="1800" b="0" i="1" u="sng" dirty="0">
                <a:solidFill>
                  <a:srgbClr val="000000"/>
                </a:solidFill>
                <a:effectLst/>
                <a:highlight>
                  <a:srgbClr val="FFFFFF"/>
                </a:highlight>
                <a:latin typeface="Arial" panose="020B0604020202020204" pitchFamily="34" charset="0"/>
              </a:rPr>
              <a:t>fill-in name of study topic (</a:t>
            </a:r>
            <a:r>
              <a:rPr lang="en-US" sz="1800" b="0" i="1" u="sng" dirty="0" err="1">
                <a:solidFill>
                  <a:srgbClr val="000000"/>
                </a:solidFill>
                <a:effectLst/>
                <a:highlight>
                  <a:srgbClr val="FFFFFF"/>
                </a:highlight>
                <a:latin typeface="Arial" panose="020B0604020202020204" pitchFamily="34" charset="0"/>
              </a:rPr>
              <a:t>i.e</a:t>
            </a:r>
            <a:r>
              <a:rPr lang="en-US" sz="1800" b="0" i="1" u="sng" dirty="0">
                <a:solidFill>
                  <a:srgbClr val="000000"/>
                </a:solidFill>
                <a:effectLst/>
                <a:highlight>
                  <a:srgbClr val="FFFFFF"/>
                </a:highlight>
                <a:latin typeface="Arial" panose="020B0604020202020204" pitchFamily="34" charset="0"/>
              </a:rPr>
              <a:t>, math)</a:t>
            </a:r>
            <a:r>
              <a:rPr lang="en-US" sz="1800" b="0" i="0" dirty="0">
                <a:solidFill>
                  <a:srgbClr val="000000"/>
                </a:solidFill>
                <a:effectLst/>
                <a:highlight>
                  <a:srgbClr val="FFFFFF"/>
                </a:highlight>
                <a:latin typeface="Arial" panose="020B0604020202020204" pitchFamily="34" charset="0"/>
              </a:rPr>
              <a:t>sessions with your tutor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Schedule an appointment with </a:t>
            </a:r>
            <a:r>
              <a:rPr lang="en-US" sz="1800" b="0" i="1" u="sng" dirty="0">
                <a:solidFill>
                  <a:srgbClr val="000000"/>
                </a:solidFill>
                <a:effectLst/>
                <a:highlight>
                  <a:srgbClr val="FFFFFF"/>
                </a:highlight>
                <a:latin typeface="Arial" panose="020B0604020202020204" pitchFamily="34" charset="0"/>
              </a:rPr>
              <a:t>fill-in agency name (Dress for Success, The Women’s Alliance, etc.)</a:t>
            </a:r>
            <a:r>
              <a:rPr lang="en-US" sz="1800" b="0" i="0" dirty="0">
                <a:solidFill>
                  <a:srgbClr val="000000"/>
                </a:solidFill>
                <a:effectLst/>
                <a:highlight>
                  <a:srgbClr val="FFFFFF"/>
                </a:highlight>
                <a:latin typeface="Arial" panose="020B0604020202020204" pitchFamily="34" charset="0"/>
              </a:rPr>
              <a:t> to secure an outfit to interview in </a:t>
            </a:r>
          </a:p>
          <a:p>
            <a:endParaRPr lang="en-US" sz="1300" dirty="0"/>
          </a:p>
        </p:txBody>
      </p:sp>
      <p:sp>
        <p:nvSpPr>
          <p:cNvPr id="4" name="Slide Number Placeholder 3">
            <a:extLst>
              <a:ext uri="{FF2B5EF4-FFF2-40B4-BE49-F238E27FC236}">
                <a16:creationId xmlns:a16="http://schemas.microsoft.com/office/drawing/2014/main" id="{C190F7B6-5D4A-211D-1292-C22955236AD3}"/>
              </a:ext>
            </a:extLst>
          </p:cNvPr>
          <p:cNvSpPr>
            <a:spLocks noGrp="1"/>
          </p:cNvSpPr>
          <p:nvPr>
            <p:ph type="sldNum" sz="quarter" idx="12"/>
          </p:nvPr>
        </p:nvSpPr>
        <p:spPr>
          <a:xfrm>
            <a:off x="10123055" y="6459785"/>
            <a:ext cx="1089428" cy="365125"/>
          </a:xfrm>
        </p:spPr>
        <p:txBody>
          <a:bodyPr vert="horz" lIns="91440" tIns="45720" rIns="91440" bIns="45720" rtlCol="0">
            <a:normAutofit/>
          </a:bodyPr>
          <a:lstStyle/>
          <a:p>
            <a:pPr defTabSz="914400">
              <a:spcAft>
                <a:spcPts val="600"/>
              </a:spcAft>
            </a:pPr>
            <a:fld id="{BEED455F-700D-BA4B-B3F6-B4E03929F5E0}" type="slidenum">
              <a:rPr lang="en-US">
                <a:solidFill>
                  <a:schemeClr val="tx2"/>
                </a:solidFill>
              </a:rPr>
              <a:pPr defTabSz="914400">
                <a:spcAft>
                  <a:spcPts val="600"/>
                </a:spcAft>
              </a:pPr>
              <a:t>16</a:t>
            </a:fld>
            <a:endParaRPr lang="en-US">
              <a:solidFill>
                <a:schemeClr val="tx2"/>
              </a:solidFill>
            </a:endParaRPr>
          </a:p>
        </p:txBody>
      </p:sp>
      <p:sp>
        <p:nvSpPr>
          <p:cNvPr id="6" name="Rectangle 1">
            <a:extLst>
              <a:ext uri="{FF2B5EF4-FFF2-40B4-BE49-F238E27FC236}">
                <a16:creationId xmlns:a16="http://schemas.microsoft.com/office/drawing/2014/main" id="{029F5C0F-82E1-C262-ECAE-2E708B5A7856}"/>
              </a:ext>
            </a:extLst>
          </p:cNvPr>
          <p:cNvSpPr>
            <a:spLocks noChangeArrowheads="1"/>
          </p:cNvSpPr>
          <p:nvPr/>
        </p:nvSpPr>
        <p:spPr bwMode="auto">
          <a:xfrm>
            <a:off x="492371" y="2653800"/>
            <a:ext cx="3084844" cy="333551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hangingPunct="1">
              <a:lnSpc>
                <a:spcPct val="90000"/>
              </a:lnSpc>
              <a:spcBef>
                <a:spcPct val="0"/>
              </a:spcBef>
              <a:spcAft>
                <a:spcPts val="600"/>
              </a:spcAft>
              <a:buClr>
                <a:schemeClr val="accent1"/>
              </a:buClr>
              <a:buSzTx/>
              <a:buFont typeface="Calibri" panose="020F0502020204030204" pitchFamily="34" charset="0"/>
              <a:buNone/>
              <a:tabLst/>
            </a:pPr>
            <a:r>
              <a:rPr kumimoji="0" lang="en-US" altLang="en-US" sz="1500" b="0" i="0" u="none" strike="noStrike" cap="none" normalizeH="0" baseline="0" dirty="0">
                <a:ln>
                  <a:noFill/>
                </a:ln>
                <a:solidFill>
                  <a:srgbClr val="FFFFFF"/>
                </a:solidFill>
                <a:effectLst/>
                <a:latin typeface="+mn-lt"/>
              </a:rPr>
              <a:t> </a:t>
            </a:r>
          </a:p>
          <a:p>
            <a:pPr marL="0" marR="0" lvl="0" indent="0" defTabSz="914400" eaLnBrk="1" fontAlgn="base" hangingPunct="1">
              <a:lnSpc>
                <a:spcPct val="90000"/>
              </a:lnSpc>
              <a:spcBef>
                <a:spcPct val="0"/>
              </a:spcBef>
              <a:spcAft>
                <a:spcPts val="600"/>
              </a:spcAft>
              <a:buClr>
                <a:schemeClr val="accent1"/>
              </a:buClr>
              <a:buSzTx/>
              <a:buFont typeface="Calibri" panose="020F0502020204030204" pitchFamily="34" charset="0"/>
              <a:buNone/>
              <a:tabLst/>
            </a:pPr>
            <a:endParaRPr kumimoji="0" lang="en-US" altLang="en-US" sz="1500" b="0" i="0" u="none" strike="noStrike" cap="none" normalizeH="0" baseline="0" dirty="0">
              <a:ln>
                <a:noFill/>
              </a:ln>
              <a:solidFill>
                <a:srgbClr val="FFFFFF"/>
              </a:solidFill>
              <a:effectLst/>
              <a:latin typeface="+mn-lt"/>
            </a:endParaRPr>
          </a:p>
        </p:txBody>
      </p:sp>
    </p:spTree>
    <p:extLst>
      <p:ext uri="{BB962C8B-B14F-4D97-AF65-F5344CB8AC3E}">
        <p14:creationId xmlns:p14="http://schemas.microsoft.com/office/powerpoint/2010/main" val="1664196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C4FE880-FB02-8F56-1FD6-84CC3F3D11FD}"/>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latin typeface="Arial"/>
                <a:cs typeface="Arial"/>
              </a:rPr>
              <a:t>Reassessment/IEP</a:t>
            </a:r>
            <a:endParaRPr lang="en-US">
              <a:solidFill>
                <a:srgbClr val="FFFFFF"/>
              </a:solidFill>
            </a:endParaRP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B40BEAB-A3DF-2746-1A96-595CA6AC9C3E}"/>
              </a:ext>
            </a:extLst>
          </p:cNvPr>
          <p:cNvSpPr>
            <a:spLocks noGrp="1"/>
          </p:cNvSpPr>
          <p:nvPr>
            <p:ph type="sldNum" sz="quarter" idx="12"/>
          </p:nvPr>
        </p:nvSpPr>
        <p:spPr>
          <a:xfrm>
            <a:off x="9900458" y="6459785"/>
            <a:ext cx="1312025" cy="365125"/>
          </a:xfrm>
        </p:spPr>
        <p:txBody>
          <a:bodyPr>
            <a:normAutofit/>
          </a:bodyPr>
          <a:lstStyle/>
          <a:p>
            <a:pPr>
              <a:spcAft>
                <a:spcPts val="600"/>
              </a:spcAft>
            </a:pPr>
            <a:fld id="{BEED455F-700D-BA4B-B3F6-B4E03929F5E0}" type="slidenum">
              <a:rPr lang="en-US" smtClean="0"/>
              <a:pPr>
                <a:spcAft>
                  <a:spcPts val="600"/>
                </a:spcAft>
              </a:pPr>
              <a:t>17</a:t>
            </a:fld>
            <a:endParaRPr lang="en-US"/>
          </a:p>
        </p:txBody>
      </p:sp>
      <p:graphicFrame>
        <p:nvGraphicFramePr>
          <p:cNvPr id="6" name="Content Placeholder 2">
            <a:extLst>
              <a:ext uri="{FF2B5EF4-FFF2-40B4-BE49-F238E27FC236}">
                <a16:creationId xmlns:a16="http://schemas.microsoft.com/office/drawing/2014/main" id="{B77F4346-742A-5AED-7635-4BD0F56E8AB7}"/>
              </a:ext>
            </a:extLst>
          </p:cNvPr>
          <p:cNvGraphicFramePr>
            <a:graphicFrameLocks noGrp="1"/>
          </p:cNvGraphicFramePr>
          <p:nvPr>
            <p:ph idx="1"/>
            <p:extLst>
              <p:ext uri="{D42A27DB-BD31-4B8C-83A1-F6EECF244321}">
                <p14:modId xmlns:p14="http://schemas.microsoft.com/office/powerpoint/2010/main" val="2525108670"/>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425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4A90FBC-6F78-F7E5-47D9-7957BED25D15}"/>
              </a:ext>
            </a:extLst>
          </p:cNvPr>
          <p:cNvSpPr>
            <a:spLocks noGrp="1"/>
          </p:cNvSpPr>
          <p:nvPr>
            <p:ph type="title"/>
          </p:nvPr>
        </p:nvSpPr>
        <p:spPr>
          <a:xfrm>
            <a:off x="492370" y="516835"/>
            <a:ext cx="3084844" cy="5772840"/>
          </a:xfrm>
        </p:spPr>
        <p:txBody>
          <a:bodyPr anchor="ctr">
            <a:normAutofit/>
          </a:bodyPr>
          <a:lstStyle/>
          <a:p>
            <a:r>
              <a:rPr lang="en-US" sz="2800">
                <a:solidFill>
                  <a:srgbClr val="FFFFFF"/>
                </a:solidFill>
                <a:latin typeface="Arial"/>
                <a:cs typeface="Arial"/>
              </a:rPr>
              <a:t>Key Opportunities: Re Assessement/IEP</a:t>
            </a:r>
            <a:endParaRPr lang="en-US" sz="2800">
              <a:solidFill>
                <a:srgbClr val="FFFFFF"/>
              </a:solidFill>
            </a:endParaRPr>
          </a:p>
        </p:txBody>
      </p:sp>
      <p:sp>
        <p:nvSpPr>
          <p:cNvPr id="15" name="Rectangle 14">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B100FD99-1DE9-3B17-B426-6299B67F5EA7}"/>
              </a:ext>
            </a:extLst>
          </p:cNvPr>
          <p:cNvSpPr>
            <a:spLocks noGrp="1"/>
          </p:cNvSpPr>
          <p:nvPr>
            <p:ph type="sldNum" sz="quarter" idx="12"/>
          </p:nvPr>
        </p:nvSpPr>
        <p:spPr>
          <a:xfrm>
            <a:off x="10123055" y="6459785"/>
            <a:ext cx="1089428" cy="365125"/>
          </a:xfrm>
        </p:spPr>
        <p:txBody>
          <a:bodyPr>
            <a:normAutofit/>
          </a:bodyPr>
          <a:lstStyle/>
          <a:p>
            <a:pPr>
              <a:spcAft>
                <a:spcPts val="600"/>
              </a:spcAft>
            </a:pPr>
            <a:fld id="{BEED455F-700D-BA4B-B3F6-B4E03929F5E0}" type="slidenum">
              <a:rPr lang="en-US">
                <a:solidFill>
                  <a:schemeClr val="tx2"/>
                </a:solidFill>
              </a:rPr>
              <a:pPr>
                <a:spcAft>
                  <a:spcPts val="600"/>
                </a:spcAft>
              </a:pPr>
              <a:t>18</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11F3790E-2DF6-D581-4A8A-8D99FDFD6EB7}"/>
              </a:ext>
            </a:extLst>
          </p:cNvPr>
          <p:cNvGraphicFramePr>
            <a:graphicFrameLocks noGrp="1"/>
          </p:cNvGraphicFramePr>
          <p:nvPr>
            <p:ph idx="1"/>
            <p:extLst>
              <p:ext uri="{D42A27DB-BD31-4B8C-83A1-F6EECF244321}">
                <p14:modId xmlns:p14="http://schemas.microsoft.com/office/powerpoint/2010/main" val="323610431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163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E8D4B-7AE0-0739-4984-5401A183E482}"/>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6200">
                <a:solidFill>
                  <a:schemeClr val="tx1">
                    <a:lumMod val="85000"/>
                    <a:lumOff val="15000"/>
                  </a:schemeClr>
                </a:solidFill>
              </a:rPr>
              <a:t>Reassessment/IEP</a:t>
            </a:r>
          </a:p>
        </p:txBody>
      </p:sp>
      <p:sp>
        <p:nvSpPr>
          <p:cNvPr id="18" name="Content Placeholder 8">
            <a:extLst>
              <a:ext uri="{FF2B5EF4-FFF2-40B4-BE49-F238E27FC236}">
                <a16:creationId xmlns:a16="http://schemas.microsoft.com/office/drawing/2014/main" id="{4C5D4AB8-5F56-FD45-2CC3-F18396589B66}"/>
              </a:ext>
            </a:extLst>
          </p:cNvPr>
          <p:cNvSpPr>
            <a:spLocks noGrp="1"/>
          </p:cNvSpPr>
          <p:nvPr>
            <p:ph idx="1"/>
          </p:nvPr>
        </p:nvSpPr>
        <p:spPr>
          <a:xfrm>
            <a:off x="5289753" y="4455621"/>
            <a:ext cx="6269347" cy="1238616"/>
          </a:xfrm>
        </p:spPr>
        <p:txBody>
          <a:bodyPr vert="horz" lIns="91440" tIns="45720" rIns="91440" bIns="45720" rtlCol="0">
            <a:normAutofit/>
          </a:bodyPr>
          <a:lstStyle/>
          <a:p>
            <a:pPr marL="0" indent="0">
              <a:buNone/>
            </a:pPr>
            <a:r>
              <a:rPr lang="en-US" sz="2400" cap="all" spc="200">
                <a:solidFill>
                  <a:schemeClr val="tx1">
                    <a:lumMod val="85000"/>
                    <a:lumOff val="15000"/>
                  </a:schemeClr>
                </a:solidFill>
                <a:latin typeface="+mj-lt"/>
              </a:rPr>
              <a:t>Record SMART Goals</a:t>
            </a:r>
          </a:p>
        </p:txBody>
      </p:sp>
      <p:pic>
        <p:nvPicPr>
          <p:cNvPr id="5" name="Picture 5" descr="Table&#10;&#10;Description automatically generated">
            <a:extLst>
              <a:ext uri="{FF2B5EF4-FFF2-40B4-BE49-F238E27FC236}">
                <a16:creationId xmlns:a16="http://schemas.microsoft.com/office/drawing/2014/main" id="{FE793EEA-8FD3-8075-DA35-BE702DE569D3}"/>
              </a:ext>
            </a:extLst>
          </p:cNvPr>
          <p:cNvPicPr>
            <a:picLocks noChangeAspect="1"/>
          </p:cNvPicPr>
          <p:nvPr/>
        </p:nvPicPr>
        <p:blipFill>
          <a:blip r:embed="rId2"/>
          <a:stretch>
            <a:fillRect/>
          </a:stretch>
        </p:blipFill>
        <p:spPr>
          <a:xfrm>
            <a:off x="657112" y="620720"/>
            <a:ext cx="3955088" cy="5086933"/>
          </a:xfrm>
          <a:prstGeom prst="rect">
            <a:avLst/>
          </a:prstGeom>
        </p:spPr>
      </p:pic>
      <p:cxnSp>
        <p:nvCxnSpPr>
          <p:cNvPr id="31" name="Straight Connector 30">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14D09DAE-CBD5-E2BF-B7BB-1E7C4905BB48}"/>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BEED455F-700D-BA4B-B3F6-B4E03929F5E0}" type="slidenum">
              <a:rPr lang="en-US" smtClean="0"/>
              <a:pPr defTabSz="914400">
                <a:spcAft>
                  <a:spcPts val="600"/>
                </a:spcAft>
              </a:pPr>
              <a:t>19</a:t>
            </a:fld>
            <a:endParaRPr lang="en-US"/>
          </a:p>
        </p:txBody>
      </p:sp>
    </p:spTree>
    <p:extLst>
      <p:ext uri="{BB962C8B-B14F-4D97-AF65-F5344CB8AC3E}">
        <p14:creationId xmlns:p14="http://schemas.microsoft.com/office/powerpoint/2010/main" val="58772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74F036-6A67-6F15-75F9-59FEC2959EC7}"/>
              </a:ext>
            </a:extLst>
          </p:cNvPr>
          <p:cNvSpPr>
            <a:spLocks noGrp="1"/>
          </p:cNvSpPr>
          <p:nvPr>
            <p:ph type="title"/>
          </p:nvPr>
        </p:nvSpPr>
        <p:spPr/>
        <p:txBody>
          <a:bodyPr>
            <a:normAutofit/>
          </a:bodyPr>
          <a:lstStyle/>
          <a:p>
            <a:r>
              <a:rPr lang="en-US" sz="4800" dirty="0"/>
              <a:t>Goal</a:t>
            </a:r>
          </a:p>
        </p:txBody>
      </p:sp>
      <p:graphicFrame>
        <p:nvGraphicFramePr>
          <p:cNvPr id="243" name="Content Placeholder 240">
            <a:extLst>
              <a:ext uri="{FF2B5EF4-FFF2-40B4-BE49-F238E27FC236}">
                <a16:creationId xmlns:a16="http://schemas.microsoft.com/office/drawing/2014/main" id="{CCD57227-AD8B-472E-AE3B-3E616DCBDE1F}"/>
              </a:ext>
            </a:extLst>
          </p:cNvPr>
          <p:cNvGraphicFramePr>
            <a:graphicFrameLocks noGrp="1"/>
          </p:cNvGraphicFramePr>
          <p:nvPr>
            <p:ph idx="1"/>
            <p:extLst>
              <p:ext uri="{D42A27DB-BD31-4B8C-83A1-F6EECF244321}">
                <p14:modId xmlns:p14="http://schemas.microsoft.com/office/powerpoint/2010/main" val="44854296"/>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a:extLst>
              <a:ext uri="{FF2B5EF4-FFF2-40B4-BE49-F238E27FC236}">
                <a16:creationId xmlns:a16="http://schemas.microsoft.com/office/drawing/2014/main" id="{6932BB00-EECC-05B7-5D96-57650A357E90}"/>
              </a:ext>
            </a:extLst>
          </p:cNvPr>
          <p:cNvSpPr>
            <a:spLocks noGrp="1"/>
          </p:cNvSpPr>
          <p:nvPr>
            <p:ph type="body" sz="half" idx="2"/>
          </p:nvPr>
        </p:nvSpPr>
        <p:spPr/>
        <p:txBody>
          <a:bodyPr>
            <a:normAutofit/>
          </a:bodyPr>
          <a:lstStyle/>
          <a:p>
            <a:r>
              <a:rPr lang="en-US" sz="2800" dirty="0"/>
              <a:t>Key Forms (Tools) for Job Seeker Success</a:t>
            </a:r>
          </a:p>
        </p:txBody>
      </p:sp>
      <p:sp>
        <p:nvSpPr>
          <p:cNvPr id="4" name="Slide Number Placeholder 3">
            <a:extLst>
              <a:ext uri="{FF2B5EF4-FFF2-40B4-BE49-F238E27FC236}">
                <a16:creationId xmlns:a16="http://schemas.microsoft.com/office/drawing/2014/main" id="{6625F6D0-5D2C-0B80-CAE8-43480FA9DE40}"/>
              </a:ext>
            </a:extLst>
          </p:cNvPr>
          <p:cNvSpPr>
            <a:spLocks noGrp="1"/>
          </p:cNvSpPr>
          <p:nvPr>
            <p:ph type="sldNum" sz="quarter" idx="12"/>
          </p:nvPr>
        </p:nvSpPr>
        <p:spPr/>
        <p:txBody>
          <a:bodyPr>
            <a:normAutofit/>
          </a:bodyPr>
          <a:lstStyle/>
          <a:p>
            <a:pPr>
              <a:spcAft>
                <a:spcPts val="600"/>
              </a:spcAft>
            </a:pPr>
            <a:fld id="{BEED455F-700D-BA4B-B3F6-B4E03929F5E0}"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spTree>
    <p:extLst>
      <p:ext uri="{BB962C8B-B14F-4D97-AF65-F5344CB8AC3E}">
        <p14:creationId xmlns:p14="http://schemas.microsoft.com/office/powerpoint/2010/main" val="2551755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7BB9C3C-D6DC-BEE2-C006-F8E64EE14575}"/>
              </a:ext>
            </a:extLst>
          </p:cNvPr>
          <p:cNvSpPr>
            <a:spLocks noGrp="1"/>
          </p:cNvSpPr>
          <p:nvPr>
            <p:ph type="title"/>
          </p:nvPr>
        </p:nvSpPr>
        <p:spPr>
          <a:xfrm>
            <a:off x="492370" y="605896"/>
            <a:ext cx="3084844" cy="5646208"/>
          </a:xfrm>
        </p:spPr>
        <p:txBody>
          <a:bodyPr anchor="ctr">
            <a:normAutofit/>
          </a:bodyPr>
          <a:lstStyle/>
          <a:p>
            <a:r>
              <a:rPr lang="en-US" sz="3100">
                <a:solidFill>
                  <a:srgbClr val="FFFFFF"/>
                </a:solidFill>
                <a:latin typeface="Arial"/>
                <a:cs typeface="Arial"/>
              </a:rPr>
              <a:t>Transitional Assessment/IEP</a:t>
            </a:r>
            <a:endParaRPr lang="en-US" sz="31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3D06627-B231-2E54-FBBC-488A0D65D3F0}"/>
              </a:ext>
            </a:extLst>
          </p:cNvPr>
          <p:cNvSpPr>
            <a:spLocks noGrp="1"/>
          </p:cNvSpPr>
          <p:nvPr>
            <p:ph idx="1"/>
          </p:nvPr>
        </p:nvSpPr>
        <p:spPr>
          <a:xfrm>
            <a:off x="4742016" y="605896"/>
            <a:ext cx="6413663" cy="5646208"/>
          </a:xfrm>
        </p:spPr>
        <p:txBody>
          <a:bodyPr vert="horz" lIns="91440" tIns="45720" rIns="91440" bIns="45720" rtlCol="0" anchor="ctr">
            <a:normAutofit/>
          </a:bodyPr>
          <a:lstStyle/>
          <a:p>
            <a:endParaRPr lang="en-US"/>
          </a:p>
          <a:p>
            <a:pPr marL="0" indent="0">
              <a:buNone/>
            </a:pPr>
            <a:r>
              <a:rPr lang="en-US">
                <a:latin typeface="Arial"/>
                <a:cs typeface="Arial"/>
              </a:rPr>
              <a:t>The Transition Assessment/IEP differs from the typical SCSEP assessment in that it may include the job seeker's finances. The goal of this review is to help the job seeker determine if they will have sufficient financial resources when they leave the program. </a:t>
            </a:r>
          </a:p>
        </p:txBody>
      </p:sp>
      <p:sp>
        <p:nvSpPr>
          <p:cNvPr id="4" name="Slide Number Placeholder 3">
            <a:extLst>
              <a:ext uri="{FF2B5EF4-FFF2-40B4-BE49-F238E27FC236}">
                <a16:creationId xmlns:a16="http://schemas.microsoft.com/office/drawing/2014/main" id="{0E28B307-3407-B809-38E6-9BF9CBEAFF0B}"/>
              </a:ext>
            </a:extLst>
          </p:cNvPr>
          <p:cNvSpPr>
            <a:spLocks noGrp="1"/>
          </p:cNvSpPr>
          <p:nvPr>
            <p:ph type="sldNum" sz="quarter" idx="12"/>
          </p:nvPr>
        </p:nvSpPr>
        <p:spPr>
          <a:xfrm>
            <a:off x="10123055" y="6459785"/>
            <a:ext cx="1089428" cy="365125"/>
          </a:xfrm>
        </p:spPr>
        <p:txBody>
          <a:bodyPr>
            <a:normAutofit/>
          </a:bodyPr>
          <a:lstStyle/>
          <a:p>
            <a:pPr>
              <a:spcAft>
                <a:spcPts val="600"/>
              </a:spcAft>
            </a:pPr>
            <a:fld id="{BEED455F-700D-BA4B-B3F6-B4E03929F5E0}" type="slidenum">
              <a:rPr lang="en-US">
                <a:solidFill>
                  <a:schemeClr val="tx2"/>
                </a:solidFill>
              </a:rPr>
              <a:pPr>
                <a:spcAft>
                  <a:spcPts val="600"/>
                </a:spcAft>
              </a:pPr>
              <a:t>20</a:t>
            </a:fld>
            <a:endParaRPr lang="en-US">
              <a:solidFill>
                <a:schemeClr val="tx2"/>
              </a:solidFill>
            </a:endParaRPr>
          </a:p>
        </p:txBody>
      </p:sp>
    </p:spTree>
    <p:extLst>
      <p:ext uri="{BB962C8B-B14F-4D97-AF65-F5344CB8AC3E}">
        <p14:creationId xmlns:p14="http://schemas.microsoft.com/office/powerpoint/2010/main" val="356347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2CD521E-795E-14AB-F612-8C4418028ED4}"/>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latin typeface="Arial"/>
                <a:cs typeface="Arial"/>
              </a:rPr>
              <a:t>Transitional IEP Completion Schedule</a:t>
            </a:r>
            <a:endParaRPr lang="en-US"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E097246-6080-22C0-38CD-92BE18E5C3AF}"/>
              </a:ext>
            </a:extLst>
          </p:cNvPr>
          <p:cNvSpPr>
            <a:spLocks noGrp="1"/>
          </p:cNvSpPr>
          <p:nvPr>
            <p:ph idx="1"/>
          </p:nvPr>
        </p:nvSpPr>
        <p:spPr>
          <a:xfrm>
            <a:off x="4742016" y="605896"/>
            <a:ext cx="6413663" cy="5646208"/>
          </a:xfrm>
        </p:spPr>
        <p:txBody>
          <a:bodyPr vert="horz" lIns="91440" tIns="45720" rIns="91440" bIns="45720" rtlCol="0" anchor="ctr">
            <a:normAutofit/>
          </a:bodyPr>
          <a:lstStyle/>
          <a:p>
            <a:pPr marL="0" indent="0">
              <a:buNone/>
            </a:pPr>
            <a:r>
              <a:rPr lang="en-US" dirty="0">
                <a:latin typeface="Arial"/>
                <a:cs typeface="Arial"/>
              </a:rPr>
              <a:t>The Transitional Assessment and IEP needs to be created 12 months before the participant’s four-year Individual Durational Limit date and updated three times:</a:t>
            </a:r>
            <a:endParaRPr lang="en-US"/>
          </a:p>
          <a:p>
            <a:pPr lvl="1"/>
            <a:r>
              <a:rPr lang="en-US" dirty="0">
                <a:latin typeface="Arial"/>
                <a:cs typeface="Arial"/>
              </a:rPr>
              <a:t>6 months after the initial Transitional Assessment and IEP.</a:t>
            </a:r>
          </a:p>
          <a:p>
            <a:pPr lvl="1"/>
            <a:r>
              <a:rPr lang="en-US" dirty="0">
                <a:latin typeface="Arial"/>
                <a:cs typeface="Arial"/>
              </a:rPr>
              <a:t>90 days before the Individual Durational Limit exit date.</a:t>
            </a:r>
            <a:endParaRPr lang="en-US" dirty="0"/>
          </a:p>
          <a:p>
            <a:pPr lvl="1"/>
            <a:r>
              <a:rPr lang="en-US" dirty="0">
                <a:latin typeface="Arial"/>
                <a:cs typeface="Arial"/>
              </a:rPr>
              <a:t>30 days before the Individual Durational Limit exit date.</a:t>
            </a:r>
            <a:endParaRPr lang="en-US" dirty="0"/>
          </a:p>
          <a:p>
            <a:pPr lvl="1"/>
            <a:endParaRPr lang="en-US" dirty="0"/>
          </a:p>
          <a:p>
            <a:pPr lvl="1"/>
            <a:endParaRPr lang="en-US" dirty="0"/>
          </a:p>
          <a:p>
            <a:pPr lvl="1"/>
            <a:r>
              <a:rPr lang="en-US">
                <a:latin typeface="Arial"/>
                <a:cs typeface="Calibri"/>
              </a:rPr>
              <a:t>A job seeker may refuse to participate in this process, in that case, you </a:t>
            </a:r>
            <a:r>
              <a:rPr lang="en-US" b="1" u="sng">
                <a:latin typeface="Arial"/>
                <a:cs typeface="Calibri"/>
              </a:rPr>
              <a:t>must</a:t>
            </a:r>
            <a:r>
              <a:rPr lang="en-US">
                <a:latin typeface="Arial"/>
                <a:cs typeface="Calibri"/>
              </a:rPr>
              <a:t> document the refusal via a case note on the transitional assessment form.</a:t>
            </a:r>
            <a:endParaRPr lang="en-US" dirty="0">
              <a:latin typeface="Arial"/>
            </a:endParaRPr>
          </a:p>
        </p:txBody>
      </p:sp>
      <p:sp>
        <p:nvSpPr>
          <p:cNvPr id="4" name="Slide Number Placeholder 3">
            <a:extLst>
              <a:ext uri="{FF2B5EF4-FFF2-40B4-BE49-F238E27FC236}">
                <a16:creationId xmlns:a16="http://schemas.microsoft.com/office/drawing/2014/main" id="{8F5D86C1-6C95-69C4-5DD0-2AABF9D6D4B6}"/>
              </a:ext>
            </a:extLst>
          </p:cNvPr>
          <p:cNvSpPr>
            <a:spLocks noGrp="1"/>
          </p:cNvSpPr>
          <p:nvPr>
            <p:ph type="sldNum" sz="quarter" idx="12"/>
          </p:nvPr>
        </p:nvSpPr>
        <p:spPr>
          <a:xfrm>
            <a:off x="10123055" y="6459785"/>
            <a:ext cx="1089428" cy="365125"/>
          </a:xfrm>
        </p:spPr>
        <p:txBody>
          <a:bodyPr>
            <a:normAutofit/>
          </a:bodyPr>
          <a:lstStyle/>
          <a:p>
            <a:pPr>
              <a:spcAft>
                <a:spcPts val="600"/>
              </a:spcAft>
            </a:pPr>
            <a:fld id="{BEED455F-700D-BA4B-B3F6-B4E03929F5E0}" type="slidenum">
              <a:rPr lang="en-US">
                <a:solidFill>
                  <a:schemeClr val="tx2"/>
                </a:solidFill>
              </a:rPr>
              <a:pPr>
                <a:spcAft>
                  <a:spcPts val="600"/>
                </a:spcAft>
              </a:pPr>
              <a:t>21</a:t>
            </a:fld>
            <a:endParaRPr lang="en-US">
              <a:solidFill>
                <a:schemeClr val="tx2"/>
              </a:solidFill>
            </a:endParaRPr>
          </a:p>
        </p:txBody>
      </p:sp>
    </p:spTree>
    <p:extLst>
      <p:ext uri="{BB962C8B-B14F-4D97-AF65-F5344CB8AC3E}">
        <p14:creationId xmlns:p14="http://schemas.microsoft.com/office/powerpoint/2010/main" val="113701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89DF-B6E2-D794-B39A-8D5F9DA598E9}"/>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Transitional Assessment </a:t>
            </a:r>
          </a:p>
        </p:txBody>
      </p:sp>
      <p:pic>
        <p:nvPicPr>
          <p:cNvPr id="5" name="Picture 5" descr="Graphical user interface, text, email&#10;&#10;Description automatically generated">
            <a:extLst>
              <a:ext uri="{FF2B5EF4-FFF2-40B4-BE49-F238E27FC236}">
                <a16:creationId xmlns:a16="http://schemas.microsoft.com/office/drawing/2014/main" id="{5E05002D-9620-C7B0-759F-AB500B527DC4}"/>
              </a:ext>
            </a:extLst>
          </p:cNvPr>
          <p:cNvPicPr>
            <a:picLocks noGrp="1" noChangeAspect="1"/>
          </p:cNvPicPr>
          <p:nvPr>
            <p:ph idx="1"/>
          </p:nvPr>
        </p:nvPicPr>
        <p:blipFill>
          <a:blip r:embed="rId2"/>
          <a:stretch>
            <a:fillRect/>
          </a:stretch>
        </p:blipFill>
        <p:spPr>
          <a:xfrm>
            <a:off x="4038600" y="1019260"/>
            <a:ext cx="7188199" cy="4816091"/>
          </a:xfrm>
          <a:prstGeom prst="rect">
            <a:avLst/>
          </a:prstGeom>
        </p:spPr>
      </p:pic>
      <p:sp>
        <p:nvSpPr>
          <p:cNvPr id="4" name="Slide Number Placeholder 3">
            <a:extLst>
              <a:ext uri="{FF2B5EF4-FFF2-40B4-BE49-F238E27FC236}">
                <a16:creationId xmlns:a16="http://schemas.microsoft.com/office/drawing/2014/main" id="{AC7DD5B4-F819-F2C0-E0FB-F3A097085623}"/>
              </a:ext>
            </a:extLst>
          </p:cNvPr>
          <p:cNvSpPr>
            <a:spLocks noGrp="1"/>
          </p:cNvSpPr>
          <p:nvPr>
            <p:ph type="sldNum" sz="quarter" idx="12"/>
          </p:nvPr>
        </p:nvSpPr>
        <p:spPr>
          <a:xfrm>
            <a:off x="9679020" y="6356350"/>
            <a:ext cx="1674779" cy="365125"/>
          </a:xfrm>
        </p:spPr>
        <p:txBody>
          <a:bodyPr vert="horz" lIns="91440" tIns="45720" rIns="91440" bIns="45720" rtlCol="0" anchor="ctr">
            <a:normAutofit/>
          </a:bodyPr>
          <a:lstStyle/>
          <a:p>
            <a:pPr>
              <a:spcAft>
                <a:spcPts val="600"/>
              </a:spcAft>
            </a:pPr>
            <a:fld id="{BEED455F-700D-BA4B-B3F6-B4E03929F5E0}" type="slidenum">
              <a:rPr lang="en-US" smtClean="0">
                <a:latin typeface="+mn-lt"/>
                <a:cs typeface="+mn-cs"/>
              </a:rPr>
              <a:pPr>
                <a:spcAft>
                  <a:spcPts val="600"/>
                </a:spcAft>
              </a:pPr>
              <a:t>22</a:t>
            </a:fld>
            <a:endParaRPr lang="en-US">
              <a:latin typeface="+mn-lt"/>
              <a:cs typeface="+mn-cs"/>
            </a:endParaRPr>
          </a:p>
        </p:txBody>
      </p:sp>
    </p:spTree>
    <p:extLst>
      <p:ext uri="{BB962C8B-B14F-4D97-AF65-F5344CB8AC3E}">
        <p14:creationId xmlns:p14="http://schemas.microsoft.com/office/powerpoint/2010/main" val="552493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0C3F-0A2C-179C-468E-0535A0986334}"/>
              </a:ext>
            </a:extLst>
          </p:cNvPr>
          <p:cNvSpPr>
            <a:spLocks noGrp="1"/>
          </p:cNvSpPr>
          <p:nvPr>
            <p:ph type="body" sz="quarter" idx="10"/>
          </p:nvPr>
        </p:nvSpPr>
        <p:spPr/>
        <p:txBody>
          <a:bodyPr>
            <a:normAutofit/>
          </a:bodyPr>
          <a:lstStyle/>
          <a:p>
            <a:r>
              <a:rPr lang="en-US" sz="6000" dirty="0"/>
              <a:t>Questions???</a:t>
            </a:r>
          </a:p>
          <a:p>
            <a:r>
              <a:rPr lang="en-US" sz="6000" dirty="0">
                <a:solidFill>
                  <a:srgbClr val="FF0000"/>
                </a:solidFill>
              </a:rPr>
              <a:t>Break</a:t>
            </a:r>
          </a:p>
        </p:txBody>
      </p:sp>
    </p:spTree>
    <p:extLst>
      <p:ext uri="{BB962C8B-B14F-4D97-AF65-F5344CB8AC3E}">
        <p14:creationId xmlns:p14="http://schemas.microsoft.com/office/powerpoint/2010/main" val="166611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DF6D-F645-DDBC-5F81-6DC0B15D8B73}"/>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latin typeface="Arial"/>
                <a:cs typeface="Arial"/>
              </a:rPr>
              <a:t>Key Forms </a:t>
            </a:r>
            <a:endParaRPr lang="en-US" sz="4000" dirty="0">
              <a:solidFill>
                <a:srgbClr val="FFFFFF"/>
              </a:solidFill>
            </a:endParaRPr>
          </a:p>
        </p:txBody>
      </p:sp>
      <p:sp>
        <p:nvSpPr>
          <p:cNvPr id="4" name="Slide Number Placeholder 3">
            <a:extLst>
              <a:ext uri="{FF2B5EF4-FFF2-40B4-BE49-F238E27FC236}">
                <a16:creationId xmlns:a16="http://schemas.microsoft.com/office/drawing/2014/main" id="{64B7D1C7-CBFC-3394-5796-823ECD5B33FC}"/>
              </a:ext>
            </a:extLst>
          </p:cNvPr>
          <p:cNvSpPr>
            <a:spLocks noGrp="1"/>
          </p:cNvSpPr>
          <p:nvPr>
            <p:ph type="sldNum" sz="quarter" idx="12"/>
          </p:nvPr>
        </p:nvSpPr>
        <p:spPr>
          <a:xfrm>
            <a:off x="11704320" y="6455664"/>
            <a:ext cx="448056" cy="365125"/>
          </a:xfrm>
        </p:spPr>
        <p:txBody>
          <a:bodyPr>
            <a:normAutofit/>
          </a:bodyPr>
          <a:lstStyle/>
          <a:p>
            <a:pPr>
              <a:spcAft>
                <a:spcPts val="600"/>
              </a:spcAft>
            </a:pPr>
            <a:fld id="{BEED455F-700D-BA4B-B3F6-B4E03929F5E0}"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5D47930F-21BD-2247-0AB8-BE08B980C4AB}"/>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99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BDC3-D77C-E95E-4DD0-4C6450702F2F}"/>
              </a:ext>
            </a:extLst>
          </p:cNvPr>
          <p:cNvSpPr>
            <a:spLocks noGrp="1"/>
          </p:cNvSpPr>
          <p:nvPr>
            <p:ph type="title"/>
          </p:nvPr>
        </p:nvSpPr>
        <p:spPr/>
        <p:txBody>
          <a:bodyPr anchor="b">
            <a:normAutofit/>
          </a:bodyPr>
          <a:lstStyle/>
          <a:p>
            <a:pPr algn="r"/>
            <a:r>
              <a:rPr lang="en-US" sz="3700" b="0" dirty="0">
                <a:solidFill>
                  <a:srgbClr val="FFFFFF"/>
                </a:solidFill>
                <a:latin typeface="Arial"/>
                <a:cs typeface="Arial"/>
              </a:rPr>
              <a:t> Assessments and Individual Employment Plans</a:t>
            </a:r>
            <a:endParaRPr lang="en-US" sz="3700" dirty="0">
              <a:solidFill>
                <a:srgbClr val="FFFFFF"/>
              </a:solidFill>
              <a:latin typeface="Arial"/>
              <a:cs typeface="Arial"/>
            </a:endParaRPr>
          </a:p>
        </p:txBody>
      </p:sp>
      <p:graphicFrame>
        <p:nvGraphicFramePr>
          <p:cNvPr id="7" name="Content Placeholder 2">
            <a:extLst>
              <a:ext uri="{FF2B5EF4-FFF2-40B4-BE49-F238E27FC236}">
                <a16:creationId xmlns:a16="http://schemas.microsoft.com/office/drawing/2014/main" id="{39F00E7F-C167-1932-8477-848B4824DCC8}"/>
              </a:ext>
            </a:extLst>
          </p:cNvPr>
          <p:cNvGraphicFramePr>
            <a:graphicFrameLocks noGrp="1"/>
          </p:cNvGraphicFramePr>
          <p:nvPr>
            <p:ph idx="1"/>
            <p:extLst>
              <p:ext uri="{D42A27DB-BD31-4B8C-83A1-F6EECF244321}">
                <p14:modId xmlns:p14="http://schemas.microsoft.com/office/powerpoint/2010/main" val="3056225441"/>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89CFA85-199D-C6AD-B68F-30408D93CE6B}"/>
              </a:ext>
            </a:extLst>
          </p:cNvPr>
          <p:cNvSpPr>
            <a:spLocks noGrp="1"/>
          </p:cNvSpPr>
          <p:nvPr>
            <p:ph type="sldNum" sz="quarter" idx="12"/>
          </p:nvPr>
        </p:nvSpPr>
        <p:spPr/>
        <p:txBody>
          <a:bodyPr>
            <a:normAutofit/>
          </a:bodyPr>
          <a:lstStyle/>
          <a:p>
            <a:pPr>
              <a:spcAft>
                <a:spcPts val="600"/>
              </a:spcAft>
            </a:pPr>
            <a:fld id="{BEED455F-700D-BA4B-B3F6-B4E03929F5E0}"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spTree>
    <p:extLst>
      <p:ext uri="{BB962C8B-B14F-4D97-AF65-F5344CB8AC3E}">
        <p14:creationId xmlns:p14="http://schemas.microsoft.com/office/powerpoint/2010/main" val="136483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B206245-484A-C377-B325-3C082344BF29}"/>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latin typeface="Arial"/>
                <a:cs typeface="Arial"/>
              </a:rPr>
              <a:t>Initial Assessment</a:t>
            </a:r>
            <a:endParaRPr lang="en-US"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BBAA800-7980-E850-7EE5-A4472B3A32BE}"/>
              </a:ext>
            </a:extLst>
          </p:cNvPr>
          <p:cNvSpPr>
            <a:spLocks noGrp="1"/>
          </p:cNvSpPr>
          <p:nvPr>
            <p:ph idx="1"/>
          </p:nvPr>
        </p:nvSpPr>
        <p:spPr>
          <a:xfrm>
            <a:off x="4742016" y="605896"/>
            <a:ext cx="6413663" cy="5646208"/>
          </a:xfrm>
        </p:spPr>
        <p:txBody>
          <a:bodyPr vert="horz" lIns="91440" tIns="45720" rIns="91440" bIns="45720" rtlCol="0" anchor="ctr">
            <a:normAutofit/>
          </a:bodyPr>
          <a:lstStyle/>
          <a:p>
            <a:r>
              <a:rPr lang="en-US" dirty="0">
                <a:latin typeface="Arial"/>
                <a:cs typeface="Arial"/>
              </a:rPr>
              <a:t>Project Staff are required to conduct an Initial Assessment for each job seeker at the time of enrollment and prior to placement in a Community Service Assignment (CSA).</a:t>
            </a:r>
            <a:endParaRPr lang="en-US" dirty="0">
              <a:latin typeface="Calibri"/>
              <a:cs typeface="Calibri"/>
            </a:endParaRPr>
          </a:p>
          <a:p>
            <a:r>
              <a:rPr lang="en-US" dirty="0">
                <a:latin typeface="Arial"/>
                <a:cs typeface="Arial"/>
              </a:rPr>
              <a:t>The Initial Assessment helps build the job seeker's IEP. It includes: </a:t>
            </a:r>
          </a:p>
          <a:p>
            <a:pPr lvl="1"/>
            <a:r>
              <a:rPr lang="en-US" dirty="0">
                <a:latin typeface="Arial"/>
                <a:cs typeface="Arial"/>
              </a:rPr>
              <a:t>Work history, education and training history</a:t>
            </a:r>
          </a:p>
          <a:p>
            <a:pPr lvl="1"/>
            <a:r>
              <a:rPr lang="en-US" dirty="0">
                <a:latin typeface="Arial"/>
                <a:cs typeface="Arial"/>
              </a:rPr>
              <a:t>Occupational preferences and Supportive Services needed</a:t>
            </a:r>
          </a:p>
          <a:p>
            <a:pPr lvl="1"/>
            <a:r>
              <a:rPr lang="en-US" dirty="0">
                <a:latin typeface="Arial"/>
                <a:cs typeface="Arial"/>
              </a:rPr>
              <a:t>Training needs and aptitude assessments</a:t>
            </a:r>
          </a:p>
          <a:p>
            <a:pPr lvl="1"/>
            <a:r>
              <a:rPr lang="en-US" dirty="0">
                <a:latin typeface="Arial"/>
                <a:cs typeface="Arial"/>
              </a:rPr>
              <a:t>Job readiness</a:t>
            </a:r>
          </a:p>
          <a:p>
            <a:pPr lvl="1"/>
            <a:r>
              <a:rPr lang="en-US" dirty="0">
                <a:latin typeface="Arial"/>
                <a:cs typeface="Arial"/>
              </a:rPr>
              <a:t>Supportive Services</a:t>
            </a:r>
          </a:p>
          <a:p>
            <a:pPr marL="457200" lvl="1" indent="0">
              <a:buNone/>
            </a:pPr>
            <a:endParaRPr lang="en-US" dirty="0">
              <a:latin typeface="Arial"/>
              <a:cs typeface="Arial"/>
            </a:endParaRPr>
          </a:p>
          <a:p>
            <a:pPr lvl="2"/>
            <a:endParaRPr lang="en-US" dirty="0">
              <a:latin typeface="Calibri"/>
              <a:ea typeface="Calibri"/>
              <a:cs typeface="Calibri"/>
            </a:endParaRPr>
          </a:p>
          <a:p>
            <a:pPr lvl="1"/>
            <a:endParaRPr lang="en-US" dirty="0"/>
          </a:p>
          <a:p>
            <a:endParaRPr lang="en-US" dirty="0"/>
          </a:p>
        </p:txBody>
      </p:sp>
      <p:sp>
        <p:nvSpPr>
          <p:cNvPr id="4" name="Slide Number Placeholder 3">
            <a:extLst>
              <a:ext uri="{FF2B5EF4-FFF2-40B4-BE49-F238E27FC236}">
                <a16:creationId xmlns:a16="http://schemas.microsoft.com/office/drawing/2014/main" id="{72E6CD3F-2F47-DADF-0E12-F979D17185DC}"/>
              </a:ext>
            </a:extLst>
          </p:cNvPr>
          <p:cNvSpPr>
            <a:spLocks noGrp="1"/>
          </p:cNvSpPr>
          <p:nvPr>
            <p:ph type="sldNum" sz="quarter" idx="12"/>
          </p:nvPr>
        </p:nvSpPr>
        <p:spPr>
          <a:xfrm>
            <a:off x="10123055" y="6459785"/>
            <a:ext cx="1089428" cy="365125"/>
          </a:xfrm>
        </p:spPr>
        <p:txBody>
          <a:bodyPr>
            <a:normAutofit/>
          </a:bodyPr>
          <a:lstStyle/>
          <a:p>
            <a:pPr>
              <a:spcAft>
                <a:spcPts val="600"/>
              </a:spcAft>
            </a:pPr>
            <a:fld id="{BEED455F-700D-BA4B-B3F6-B4E03929F5E0}" type="slidenum">
              <a:rPr lang="en-US">
                <a:solidFill>
                  <a:schemeClr val="tx2"/>
                </a:solidFill>
              </a:rPr>
              <a:pPr>
                <a:spcAft>
                  <a:spcPts val="600"/>
                </a:spcAft>
              </a:pPr>
              <a:t>5</a:t>
            </a:fld>
            <a:endParaRPr lang="en-US">
              <a:solidFill>
                <a:schemeClr val="tx2"/>
              </a:solidFill>
            </a:endParaRPr>
          </a:p>
        </p:txBody>
      </p:sp>
    </p:spTree>
    <p:extLst>
      <p:ext uri="{BB962C8B-B14F-4D97-AF65-F5344CB8AC3E}">
        <p14:creationId xmlns:p14="http://schemas.microsoft.com/office/powerpoint/2010/main" val="203850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2865-04F2-2F29-E91D-5B870D6EAF94}"/>
              </a:ext>
            </a:extLst>
          </p:cNvPr>
          <p:cNvSpPr>
            <a:spLocks noGrp="1"/>
          </p:cNvSpPr>
          <p:nvPr>
            <p:ph type="title"/>
          </p:nvPr>
        </p:nvSpPr>
        <p:spPr>
          <a:xfrm>
            <a:off x="1097280" y="286603"/>
            <a:ext cx="10058400" cy="1450757"/>
          </a:xfrm>
        </p:spPr>
        <p:txBody>
          <a:bodyPr>
            <a:normAutofit/>
          </a:bodyPr>
          <a:lstStyle/>
          <a:p>
            <a:r>
              <a:rPr lang="en-US" dirty="0">
                <a:latin typeface="Arial"/>
                <a:cs typeface="Arial"/>
              </a:rPr>
              <a:t>     Developing a Strong Assessment</a:t>
            </a:r>
            <a:endParaRPr lang="en-US" dirty="0"/>
          </a:p>
        </p:txBody>
      </p:sp>
      <p:sp>
        <p:nvSpPr>
          <p:cNvPr id="4" name="Slide Number Placeholder 3">
            <a:extLst>
              <a:ext uri="{FF2B5EF4-FFF2-40B4-BE49-F238E27FC236}">
                <a16:creationId xmlns:a16="http://schemas.microsoft.com/office/drawing/2014/main" id="{A166E277-966F-14E2-333C-F5BD060F2E4F}"/>
              </a:ext>
            </a:extLst>
          </p:cNvPr>
          <p:cNvSpPr>
            <a:spLocks noGrp="1"/>
          </p:cNvSpPr>
          <p:nvPr>
            <p:ph type="sldNum" sz="quarter" idx="12"/>
          </p:nvPr>
        </p:nvSpPr>
        <p:spPr>
          <a:xfrm>
            <a:off x="9900458" y="6459785"/>
            <a:ext cx="1312025" cy="365125"/>
          </a:xfrm>
        </p:spPr>
        <p:txBody>
          <a:bodyPr>
            <a:normAutofit/>
          </a:bodyPr>
          <a:lstStyle/>
          <a:p>
            <a:pPr>
              <a:spcAft>
                <a:spcPts val="600"/>
              </a:spcAft>
            </a:pPr>
            <a:fld id="{BEED455F-700D-BA4B-B3F6-B4E03929F5E0}" type="slidenum">
              <a:rPr lang="en-US"/>
              <a:pPr>
                <a:spcAft>
                  <a:spcPts val="600"/>
                </a:spcAft>
              </a:pPr>
              <a:t>6</a:t>
            </a:fld>
            <a:endParaRPr lang="en-US"/>
          </a:p>
        </p:txBody>
      </p:sp>
      <p:graphicFrame>
        <p:nvGraphicFramePr>
          <p:cNvPr id="6" name="Content Placeholder 2">
            <a:extLst>
              <a:ext uri="{FF2B5EF4-FFF2-40B4-BE49-F238E27FC236}">
                <a16:creationId xmlns:a16="http://schemas.microsoft.com/office/drawing/2014/main" id="{E2869CAF-E94A-E1B5-D241-FF7F03788A4E}"/>
              </a:ext>
            </a:extLst>
          </p:cNvPr>
          <p:cNvGraphicFramePr>
            <a:graphicFrameLocks noGrp="1"/>
          </p:cNvGraphicFramePr>
          <p:nvPr>
            <p:ph idx="1"/>
            <p:extLst>
              <p:ext uri="{D42A27DB-BD31-4B8C-83A1-F6EECF244321}">
                <p14:modId xmlns:p14="http://schemas.microsoft.com/office/powerpoint/2010/main" val="268671872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53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 text, application&#10;&#10;Description automatically generated">
            <a:extLst>
              <a:ext uri="{FF2B5EF4-FFF2-40B4-BE49-F238E27FC236}">
                <a16:creationId xmlns:a16="http://schemas.microsoft.com/office/drawing/2014/main" id="{B0C9EF88-7803-AAD8-8D56-7F4F8D0F5E28}"/>
              </a:ext>
            </a:extLst>
          </p:cNvPr>
          <p:cNvPicPr>
            <a:picLocks noChangeAspect="1"/>
          </p:cNvPicPr>
          <p:nvPr/>
        </p:nvPicPr>
        <p:blipFill rotWithShape="1">
          <a:blip r:embed="rId2"/>
          <a:srcRect b="10731"/>
          <a:stretch/>
        </p:blipFill>
        <p:spPr>
          <a:xfrm>
            <a:off x="633999" y="1354268"/>
            <a:ext cx="6909801" cy="3886032"/>
          </a:xfrm>
          <a:prstGeom prst="rect">
            <a:avLst/>
          </a:prstGeom>
        </p:spPr>
      </p:pic>
      <p:cxnSp>
        <p:nvCxnSpPr>
          <p:cNvPr id="21" name="Straight Connector 2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29175373-7F46-3B9F-E1DB-5D1D679AAFF8}"/>
              </a:ext>
            </a:extLst>
          </p:cNvPr>
          <p:cNvSpPr>
            <a:spLocks noGrp="1"/>
          </p:cNvSpPr>
          <p:nvPr>
            <p:ph idx="1"/>
          </p:nvPr>
        </p:nvSpPr>
        <p:spPr>
          <a:xfrm>
            <a:off x="7859485" y="2198914"/>
            <a:ext cx="3690257" cy="3670180"/>
          </a:xfrm>
        </p:spPr>
        <p:txBody>
          <a:bodyPr>
            <a:normAutofit/>
          </a:bodyPr>
          <a:lstStyle/>
          <a:p>
            <a:pPr marL="0" indent="0">
              <a:buNone/>
            </a:pPr>
            <a:r>
              <a:rPr lang="en-US" dirty="0">
                <a:latin typeface="Arial"/>
                <a:cs typeface="Arial"/>
              </a:rPr>
              <a:t> </a:t>
            </a:r>
            <a:r>
              <a:rPr lang="en-US">
                <a:latin typeface="Arial"/>
                <a:cs typeface="Arial"/>
              </a:rPr>
              <a:t>Supportive Services</a:t>
            </a:r>
            <a:endParaRPr lang="en-US"/>
          </a:p>
        </p:txBody>
      </p:sp>
      <p:sp>
        <p:nvSpPr>
          <p:cNvPr id="23" name="Rectangle 2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FC4B901-558C-11DA-7CAD-82B1166BDF00}"/>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a:spcAft>
                <a:spcPts val="600"/>
              </a:spcAft>
            </a:pPr>
            <a:fld id="{BEED455F-700D-BA4B-B3F6-B4E03929F5E0}" type="slidenum">
              <a:rPr lang="en-US">
                <a:latin typeface="+mn-lt"/>
                <a:cs typeface="+mn-cs"/>
              </a:rPr>
              <a:pPr>
                <a:spcAft>
                  <a:spcPts val="600"/>
                </a:spcAft>
              </a:pPr>
              <a:t>7</a:t>
            </a:fld>
            <a:endParaRPr lang="en-US">
              <a:latin typeface="+mn-lt"/>
              <a:cs typeface="+mn-cs"/>
            </a:endParaRPr>
          </a:p>
        </p:txBody>
      </p:sp>
    </p:spTree>
    <p:extLst>
      <p:ext uri="{BB962C8B-B14F-4D97-AF65-F5344CB8AC3E}">
        <p14:creationId xmlns:p14="http://schemas.microsoft.com/office/powerpoint/2010/main" val="159701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2F95214-A8A8-C05F-4D4F-1B2251C386D6}"/>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latin typeface="Arial"/>
                <a:cs typeface="Arial"/>
              </a:rPr>
              <a:t>Initial Individual Employment Plan </a:t>
            </a:r>
            <a:endParaRPr lang="en-US"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B3FF07A-831C-6040-157F-66417014C812}"/>
              </a:ext>
            </a:extLst>
          </p:cNvPr>
          <p:cNvSpPr>
            <a:spLocks noGrp="1"/>
          </p:cNvSpPr>
          <p:nvPr>
            <p:ph idx="1"/>
          </p:nvPr>
        </p:nvSpPr>
        <p:spPr>
          <a:xfrm>
            <a:off x="4742016" y="605896"/>
            <a:ext cx="6413663" cy="5646208"/>
          </a:xfrm>
        </p:spPr>
        <p:txBody>
          <a:bodyPr vert="horz" lIns="91440" tIns="45720" rIns="91440" bIns="45720" rtlCol="0" anchor="ctr">
            <a:normAutofit/>
          </a:bodyPr>
          <a:lstStyle/>
          <a:p>
            <a:pPr marL="0" indent="0">
              <a:buNone/>
            </a:pPr>
            <a:r>
              <a:rPr lang="en-US">
                <a:latin typeface="Arial"/>
                <a:cs typeface="Arial"/>
              </a:rPr>
              <a:t>The IEP should reflect the job seeker's needs and interests and helps to outline initial training and employment goals. </a:t>
            </a:r>
          </a:p>
          <a:p>
            <a:endParaRPr lang="en-US">
              <a:latin typeface="Arial"/>
              <a:cs typeface="Arial"/>
            </a:endParaRPr>
          </a:p>
          <a:p>
            <a:pPr marL="0" indent="0">
              <a:buNone/>
            </a:pPr>
            <a:endParaRPr lang="en-US" b="1">
              <a:latin typeface="Calibri"/>
              <a:ea typeface="Calibri"/>
              <a:cs typeface="Calibri"/>
            </a:endParaRPr>
          </a:p>
          <a:p>
            <a:endParaRPr lang="en-US">
              <a:latin typeface="Calibri"/>
              <a:cs typeface="Calibri"/>
            </a:endParaRPr>
          </a:p>
          <a:p>
            <a:endParaRPr lang="en-US"/>
          </a:p>
        </p:txBody>
      </p:sp>
      <p:sp>
        <p:nvSpPr>
          <p:cNvPr id="4" name="Slide Number Placeholder 3">
            <a:extLst>
              <a:ext uri="{FF2B5EF4-FFF2-40B4-BE49-F238E27FC236}">
                <a16:creationId xmlns:a16="http://schemas.microsoft.com/office/drawing/2014/main" id="{B5D39598-FABA-7308-2F3A-2F9C6B22FBA2}"/>
              </a:ext>
            </a:extLst>
          </p:cNvPr>
          <p:cNvSpPr>
            <a:spLocks noGrp="1"/>
          </p:cNvSpPr>
          <p:nvPr>
            <p:ph type="sldNum" sz="quarter" idx="12"/>
          </p:nvPr>
        </p:nvSpPr>
        <p:spPr>
          <a:xfrm>
            <a:off x="10123055" y="6459785"/>
            <a:ext cx="1089428" cy="365125"/>
          </a:xfrm>
        </p:spPr>
        <p:txBody>
          <a:bodyPr>
            <a:normAutofit/>
          </a:bodyPr>
          <a:lstStyle/>
          <a:p>
            <a:pPr>
              <a:spcAft>
                <a:spcPts val="600"/>
              </a:spcAft>
            </a:pPr>
            <a:fld id="{BEED455F-700D-BA4B-B3F6-B4E03929F5E0}" type="slidenum">
              <a:rPr lang="en-US">
                <a:solidFill>
                  <a:schemeClr val="tx2"/>
                </a:solidFill>
              </a:rPr>
              <a:pPr>
                <a:spcAft>
                  <a:spcPts val="600"/>
                </a:spcAft>
              </a:pPr>
              <a:t>8</a:t>
            </a:fld>
            <a:endParaRPr lang="en-US">
              <a:solidFill>
                <a:schemeClr val="tx2"/>
              </a:solidFill>
            </a:endParaRPr>
          </a:p>
        </p:txBody>
      </p:sp>
    </p:spTree>
    <p:extLst>
      <p:ext uri="{BB962C8B-B14F-4D97-AF65-F5344CB8AC3E}">
        <p14:creationId xmlns:p14="http://schemas.microsoft.com/office/powerpoint/2010/main" val="65084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42329-19FF-4D62-3222-F51447DA0740}"/>
              </a:ext>
            </a:extLst>
          </p:cNvPr>
          <p:cNvSpPr>
            <a:spLocks noGrp="1"/>
          </p:cNvSpPr>
          <p:nvPr>
            <p:ph type="title"/>
          </p:nvPr>
        </p:nvSpPr>
        <p:spPr>
          <a:xfrm>
            <a:off x="8141110" y="639097"/>
            <a:ext cx="3401961" cy="3686015"/>
          </a:xfrm>
          <a:prstGeom prst="ellipse">
            <a:avLst/>
          </a:prstGeom>
        </p:spPr>
        <p:txBody>
          <a:bodyPr vert="horz" lIns="91440" tIns="45720" rIns="91440" bIns="45720" rtlCol="0" anchor="b">
            <a:normAutofit/>
          </a:bodyPr>
          <a:lstStyle/>
          <a:p>
            <a:r>
              <a:rPr lang="en-US" sz="4600">
                <a:solidFill>
                  <a:schemeClr val="tx1">
                    <a:lumMod val="85000"/>
                    <a:lumOff val="15000"/>
                  </a:schemeClr>
                </a:solidFill>
              </a:rPr>
              <a:t>IEP Short Term Goals</a:t>
            </a:r>
          </a:p>
        </p:txBody>
      </p:sp>
      <p:pic>
        <p:nvPicPr>
          <p:cNvPr id="5" name="Picture 5" descr="Table&#10;&#10;Description automatically generated">
            <a:extLst>
              <a:ext uri="{FF2B5EF4-FFF2-40B4-BE49-F238E27FC236}">
                <a16:creationId xmlns:a16="http://schemas.microsoft.com/office/drawing/2014/main" id="{54059B3F-651C-CA62-256C-E8E64DF8D3A8}"/>
              </a:ext>
            </a:extLst>
          </p:cNvPr>
          <p:cNvPicPr>
            <a:picLocks noGrp="1" noChangeAspect="1"/>
          </p:cNvPicPr>
          <p:nvPr>
            <p:ph idx="1"/>
          </p:nvPr>
        </p:nvPicPr>
        <p:blipFill>
          <a:blip r:embed="rId2"/>
          <a:stretch>
            <a:fillRect/>
          </a:stretch>
        </p:blipFill>
        <p:spPr>
          <a:xfrm>
            <a:off x="633999" y="842926"/>
            <a:ext cx="6912217" cy="4648465"/>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448EABE5-9EF5-7CDD-607C-C7102CAE2BA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BEED455F-700D-BA4B-B3F6-B4E03929F5E0}" type="slidenum">
              <a:rPr lang="en-US"/>
              <a:pPr defTabSz="914400">
                <a:spcAft>
                  <a:spcPts val="600"/>
                </a:spcAft>
              </a:pPr>
              <a:t>9</a:t>
            </a:fld>
            <a:endParaRPr lang="en-US"/>
          </a:p>
        </p:txBody>
      </p:sp>
    </p:spTree>
    <p:extLst>
      <p:ext uri="{BB962C8B-B14F-4D97-AF65-F5344CB8AC3E}">
        <p14:creationId xmlns:p14="http://schemas.microsoft.com/office/powerpoint/2010/main" val="409591482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d46c058-239c-49e6-9ab3-aff88b77444e">
      <UserInfo>
        <DisplayName>Ann Manby</DisplayName>
        <AccountId>111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D903CAE8AD3045BF89F398D17719BB" ma:contentTypeVersion="14" ma:contentTypeDescription="Create a new document." ma:contentTypeScope="" ma:versionID="a1caddc40021cf14a909be36b06962d1">
  <xsd:schema xmlns:xsd="http://www.w3.org/2001/XMLSchema" xmlns:xs="http://www.w3.org/2001/XMLSchema" xmlns:p="http://schemas.microsoft.com/office/2006/metadata/properties" xmlns:ns2="195da388-4f1f-499a-b8f1-0cc267dad8f1" xmlns:ns3="8d46c058-239c-49e6-9ab3-aff88b77444e" targetNamespace="http://schemas.microsoft.com/office/2006/metadata/properties" ma:root="true" ma:fieldsID="ea91ef673c082b52e679b83d06f7a176" ns2:_="" ns3:_="">
    <xsd:import namespace="195da388-4f1f-499a-b8f1-0cc267dad8f1"/>
    <xsd:import namespace="8d46c058-239c-49e6-9ab3-aff88b7744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da388-4f1f-499a-b8f1-0cc267dad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6c058-239c-49e6-9ab3-aff88b7744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B2A16D-AD88-42CD-92C3-5EF2C48ACAE5}">
  <ds:schemaRefs>
    <ds:schemaRef ds:uri="http://purl.org/dc/terms/"/>
    <ds:schemaRef ds:uri="http://www.w3.org/XML/1998/namespace"/>
    <ds:schemaRef ds:uri="http://schemas.openxmlformats.org/package/2006/metadata/core-properties"/>
    <ds:schemaRef ds:uri="a54d5155-a253-48ca-a27f-cc8e5bd5a440"/>
    <ds:schemaRef ds:uri="http://schemas.microsoft.com/office/2006/documentManagement/types"/>
    <ds:schemaRef ds:uri="http://schemas.microsoft.com/office/2006/metadata/properties"/>
    <ds:schemaRef ds:uri="http://schemas.microsoft.com/office/infopath/2007/PartnerControls"/>
    <ds:schemaRef ds:uri="43008792-8227-459c-b42e-b7d423412fed"/>
    <ds:schemaRef ds:uri="http://purl.org/dc/dcmitype/"/>
    <ds:schemaRef ds:uri="http://purl.org/dc/elements/1.1/"/>
    <ds:schemaRef ds:uri="8d46c058-239c-49e6-9ab3-aff88b77444e"/>
  </ds:schemaRefs>
</ds:datastoreItem>
</file>

<file path=customXml/itemProps2.xml><?xml version="1.0" encoding="utf-8"?>
<ds:datastoreItem xmlns:ds="http://schemas.openxmlformats.org/officeDocument/2006/customXml" ds:itemID="{8EE66493-D0E2-478B-BBA2-999B839F2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da388-4f1f-499a-b8f1-0cc267dad8f1"/>
    <ds:schemaRef ds:uri="8d46c058-239c-49e6-9ab3-aff88b7744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427634-BC1D-4E0A-937D-895F0DDEB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850</TotalTime>
  <Words>1397</Words>
  <Application>Microsoft Office PowerPoint</Application>
  <PresentationFormat>Widescreen</PresentationFormat>
  <Paragraphs>178</Paragraphs>
  <Slides>23</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Montserrat Medium</vt:lpstr>
      <vt:lpstr>Retrospect</vt:lpstr>
      <vt:lpstr>PowerPoint Presentation</vt:lpstr>
      <vt:lpstr>Goal</vt:lpstr>
      <vt:lpstr>Key Forms </vt:lpstr>
      <vt:lpstr> Assessments and Individual Employment Plans</vt:lpstr>
      <vt:lpstr>Initial Assessment</vt:lpstr>
      <vt:lpstr>     Developing a Strong Assessment</vt:lpstr>
      <vt:lpstr>PowerPoint Presentation</vt:lpstr>
      <vt:lpstr>Initial Individual Employment Plan </vt:lpstr>
      <vt:lpstr>IEP Short Term Goals</vt:lpstr>
      <vt:lpstr> SMART Goals </vt:lpstr>
      <vt:lpstr>Example of Strong IEP Goals</vt:lpstr>
      <vt:lpstr>Initial IEP and SMART Goals</vt:lpstr>
      <vt:lpstr>Example of Vague Goals and Action Steps:</vt:lpstr>
      <vt:lpstr>Example of Specific Goals and Action Steps:</vt:lpstr>
      <vt:lpstr>Example of Specific Job Readiness/ Employment Action Steps</vt:lpstr>
      <vt:lpstr>Example of Specific Training and/or Supportive Services Action Steps</vt:lpstr>
      <vt:lpstr>Reassessment/IEP</vt:lpstr>
      <vt:lpstr>Key Opportunities: Re Assessement/IEP</vt:lpstr>
      <vt:lpstr>Reassessment/IEP</vt:lpstr>
      <vt:lpstr>Transitional Assessment/IEP</vt:lpstr>
      <vt:lpstr>Transitional IEP Completion Schedule</vt:lpstr>
      <vt:lpstr>Transitional Assessment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Santelli</dc:creator>
  <cp:lastModifiedBy>Sue Chapman</cp:lastModifiedBy>
  <cp:revision>28</cp:revision>
  <dcterms:created xsi:type="dcterms:W3CDTF">2023-10-24T13:10:55Z</dcterms:created>
  <dcterms:modified xsi:type="dcterms:W3CDTF">2024-12-04T16:05:05Z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0x010100F1D903CAE8AD3045BF89F398D17719BB</vt:lpwstr>
  </property>
  <property fmtid="{D5CDD505-2E9C-101B-9397-08002B2CF9AE}" pid="3" name="MediaServiceImageTags">
    <vt:lpwstr/>
  </property>
</Properties>
</file>