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6" r:id="rId7"/>
  </p:sldMasterIdLst>
  <p:notesMasterIdLst>
    <p:notesMasterId r:id="rId24"/>
  </p:notesMasterIdLst>
  <p:sldIdLst>
    <p:sldId id="278" r:id="rId8"/>
    <p:sldId id="279" r:id="rId9"/>
    <p:sldId id="283" r:id="rId10"/>
    <p:sldId id="284" r:id="rId11"/>
    <p:sldId id="361" r:id="rId12"/>
    <p:sldId id="363" r:id="rId13"/>
    <p:sldId id="554" r:id="rId14"/>
    <p:sldId id="551" r:id="rId15"/>
    <p:sldId id="553" r:id="rId16"/>
    <p:sldId id="552" r:id="rId17"/>
    <p:sldId id="557" r:id="rId18"/>
    <p:sldId id="561" r:id="rId19"/>
    <p:sldId id="356" r:id="rId20"/>
    <p:sldId id="555" r:id="rId21"/>
    <p:sldId id="556" r:id="rId22"/>
    <p:sldId id="5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6B3D27-71A3-12F2-6E5C-165E77A5904B}" name="Janet Ray" initials="JR" userId="S::jray@workforceinclusion.org::1eb41eb5-84b5-4c21-9b1d-34f3a5eaf797" providerId="AD"/>
  <p188:author id="{227A5865-01B3-720B-EAA1-3AC7196FD80F}" name="Suzy Mead" initials="SM" userId="S::smead@workforceinclusion.org::638332fb-7174-49b0-b005-3366ae8c01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68707-884D-49AE-83C4-86B55FBC2E0F}" v="2" dt="2024-06-20T16:22:21.471"/>
    <p1510:client id="{F5998E8A-F3DA-9111-27E6-FD9408652619}" v="21" dt="2024-06-20T16:21:21.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110B6-CBC5-4425-8FE5-994554A12587}"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D75129E4-C3DC-4349-9BE9-927664E4DFF6}">
      <dgm:prSet custT="1"/>
      <dgm:spPr>
        <a:xfrm>
          <a:off x="2691541" y="587032"/>
          <a:ext cx="2444055" cy="1466433"/>
        </a:xfrm>
      </dgm:spPr>
      <dgm:t>
        <a:bodyPr/>
        <a:lstStyle/>
        <a:p>
          <a:pPr>
            <a:buNone/>
          </a:pPr>
          <a:r>
            <a:rPr lang="en-US" sz="1600" dirty="0">
              <a:latin typeface="Montserrat"/>
              <a:ea typeface="+mn-ea"/>
              <a:cs typeface="+mn-cs"/>
            </a:rPr>
            <a:t>Cameras on!</a:t>
          </a:r>
        </a:p>
      </dgm:t>
    </dgm:pt>
    <dgm:pt modelId="{E8217229-49C2-409C-AC65-8F07B3FCF6C6}" type="parTrans" cxnId="{63796A79-8666-4478-8CB7-A65E02AE5A92}">
      <dgm:prSet/>
      <dgm:spPr/>
      <dgm:t>
        <a:bodyPr/>
        <a:lstStyle/>
        <a:p>
          <a:endParaRPr lang="en-US" sz="1600">
            <a:latin typeface="Montserrat" panose="00000500000000000000" pitchFamily="2" charset="0"/>
          </a:endParaRPr>
        </a:p>
      </dgm:t>
    </dgm:pt>
    <dgm:pt modelId="{9DE3067D-D891-4142-8BD9-C714256CD2EE}" type="sibTrans" cxnId="{63796A79-8666-4478-8CB7-A65E02AE5A92}">
      <dgm:prSet/>
      <dgm:spPr/>
      <dgm:t>
        <a:bodyPr/>
        <a:lstStyle/>
        <a:p>
          <a:endParaRPr lang="en-US" sz="1600">
            <a:latin typeface="Montserrat" panose="00000500000000000000" pitchFamily="2" charset="0"/>
          </a:endParaRPr>
        </a:p>
      </dgm:t>
    </dgm:pt>
    <dgm:pt modelId="{D0062A3E-DC15-429C-85A1-ABAB876124EC}">
      <dgm:prSet custT="1"/>
      <dgm:spPr>
        <a:xfrm>
          <a:off x="5380002" y="587032"/>
          <a:ext cx="2444055" cy="1466433"/>
        </a:xfrm>
      </dgm:spPr>
      <dgm:t>
        <a:bodyPr/>
        <a:lstStyle/>
        <a:p>
          <a:pPr>
            <a:buNone/>
          </a:pPr>
          <a:r>
            <a:rPr lang="en-US" sz="1600" dirty="0">
              <a:latin typeface="Montserrat"/>
              <a:ea typeface="+mn-ea"/>
              <a:cs typeface="+mn-cs"/>
            </a:rPr>
            <a:t>Please mute your microphone unless you are preparing to speak</a:t>
          </a:r>
        </a:p>
      </dgm:t>
    </dgm:pt>
    <dgm:pt modelId="{79E1739F-1D9B-4046-8E78-B55EDFD9FD85}" type="parTrans" cxnId="{5163B783-0E9B-43EE-8CFC-A8652B5B6E1D}">
      <dgm:prSet/>
      <dgm:spPr/>
      <dgm:t>
        <a:bodyPr/>
        <a:lstStyle/>
        <a:p>
          <a:endParaRPr lang="en-US" sz="1600">
            <a:latin typeface="Montserrat" panose="00000500000000000000" pitchFamily="2" charset="0"/>
          </a:endParaRPr>
        </a:p>
      </dgm:t>
    </dgm:pt>
    <dgm:pt modelId="{D69D6C6D-317E-4AC2-9395-32EA58A958E1}" type="sibTrans" cxnId="{5163B783-0E9B-43EE-8CFC-A8652B5B6E1D}">
      <dgm:prSet/>
      <dgm:spPr/>
      <dgm:t>
        <a:bodyPr/>
        <a:lstStyle/>
        <a:p>
          <a:endParaRPr lang="en-US" sz="1600">
            <a:latin typeface="Montserrat" panose="00000500000000000000" pitchFamily="2" charset="0"/>
          </a:endParaRPr>
        </a:p>
      </dgm:t>
    </dgm:pt>
    <dgm:pt modelId="{4C3E19EE-A2AE-4E17-9CE7-A825FEC11F25}">
      <dgm:prSet custT="1"/>
      <dgm:spPr>
        <a:xfrm>
          <a:off x="8068463" y="587032"/>
          <a:ext cx="2444055" cy="1466433"/>
        </a:xfrm>
      </dgm:spPr>
      <dgm:t>
        <a:bodyPr/>
        <a:lstStyle/>
        <a:p>
          <a:pPr rtl="0">
            <a:buNone/>
          </a:pPr>
          <a:r>
            <a:rPr lang="en-US" sz="1600" dirty="0">
              <a:latin typeface="Montserrat"/>
              <a:ea typeface="+mn-ea"/>
              <a:cs typeface="+mn-cs"/>
            </a:rPr>
            <a:t>Please limit the use of the chat function during presentations </a:t>
          </a:r>
        </a:p>
      </dgm:t>
    </dgm:pt>
    <dgm:pt modelId="{5C10DF46-0A6F-436E-86C2-5AC7D46EACC2}" type="parTrans" cxnId="{E64DB933-E181-40BF-9397-A54876622B75}">
      <dgm:prSet/>
      <dgm:spPr/>
      <dgm:t>
        <a:bodyPr/>
        <a:lstStyle/>
        <a:p>
          <a:endParaRPr lang="en-US" sz="1600">
            <a:latin typeface="Montserrat" panose="00000500000000000000" pitchFamily="2" charset="0"/>
          </a:endParaRPr>
        </a:p>
      </dgm:t>
    </dgm:pt>
    <dgm:pt modelId="{6E349E7C-9B98-45BE-BE02-9B79BD19C038}" type="sibTrans" cxnId="{E64DB933-E181-40BF-9397-A54876622B75}">
      <dgm:prSet/>
      <dgm:spPr/>
      <dgm:t>
        <a:bodyPr/>
        <a:lstStyle/>
        <a:p>
          <a:endParaRPr lang="en-US" sz="1600">
            <a:latin typeface="Montserrat" panose="00000500000000000000" pitchFamily="2" charset="0"/>
          </a:endParaRPr>
        </a:p>
      </dgm:t>
    </dgm:pt>
    <dgm:pt modelId="{3A4151B6-A109-47A8-A3A1-990224D73377}">
      <dgm:prSet custT="1"/>
      <dgm:spPr>
        <a:xfrm>
          <a:off x="3080" y="2297871"/>
          <a:ext cx="2444055" cy="1466433"/>
        </a:xfrm>
      </dgm:spPr>
      <dgm:t>
        <a:bodyPr/>
        <a:lstStyle/>
        <a:p>
          <a:pPr>
            <a:buNone/>
          </a:pPr>
          <a:r>
            <a:rPr lang="en-US" sz="1600" dirty="0">
              <a:latin typeface="Montserrat"/>
              <a:ea typeface="+mn-ea"/>
              <a:cs typeface="+mn-cs"/>
            </a:rPr>
            <a:t>Be present and participate – try not to multitask</a:t>
          </a:r>
        </a:p>
      </dgm:t>
    </dgm:pt>
    <dgm:pt modelId="{8378B111-C932-4DD2-B0F1-BB163CC11216}" type="parTrans" cxnId="{7CAA5A05-1D16-433B-B207-5ED3927E7983}">
      <dgm:prSet/>
      <dgm:spPr/>
      <dgm:t>
        <a:bodyPr/>
        <a:lstStyle/>
        <a:p>
          <a:endParaRPr lang="en-US" sz="1600">
            <a:latin typeface="Montserrat" panose="00000500000000000000" pitchFamily="2" charset="0"/>
          </a:endParaRPr>
        </a:p>
      </dgm:t>
    </dgm:pt>
    <dgm:pt modelId="{158B879F-600D-4FCD-93F7-89A0D7C275E0}" type="sibTrans" cxnId="{7CAA5A05-1D16-433B-B207-5ED3927E7983}">
      <dgm:prSet/>
      <dgm:spPr/>
      <dgm:t>
        <a:bodyPr/>
        <a:lstStyle/>
        <a:p>
          <a:endParaRPr lang="en-US" sz="1600">
            <a:latin typeface="Montserrat" panose="00000500000000000000" pitchFamily="2" charset="0"/>
          </a:endParaRPr>
        </a:p>
      </dgm:t>
    </dgm:pt>
    <dgm:pt modelId="{98402958-731D-43D8-A0AE-9FD6E6E61255}">
      <dgm:prSet custT="1"/>
      <dgm:spPr>
        <a:xfrm>
          <a:off x="2691541" y="2297871"/>
          <a:ext cx="2444055" cy="1466433"/>
        </a:xfrm>
      </dgm:spPr>
      <dgm:t>
        <a:bodyPr/>
        <a:lstStyle/>
        <a:p>
          <a:pPr>
            <a:buNone/>
          </a:pPr>
          <a:r>
            <a:rPr lang="en-US" sz="1600" dirty="0">
              <a:latin typeface="Montserrat"/>
              <a:ea typeface="+mn-ea"/>
              <a:cs typeface="+mn-cs"/>
            </a:rPr>
            <a:t>Need a personal break? Take one, then come back to the training quickly</a:t>
          </a:r>
        </a:p>
      </dgm:t>
    </dgm:pt>
    <dgm:pt modelId="{B6762EAE-89FD-4402-86EC-1F5937B6CAC7}" type="parTrans" cxnId="{0A85B5F7-96D3-4BBF-BCED-6CC0574D5EEE}">
      <dgm:prSet/>
      <dgm:spPr/>
      <dgm:t>
        <a:bodyPr/>
        <a:lstStyle/>
        <a:p>
          <a:endParaRPr lang="en-US" sz="1600">
            <a:latin typeface="Montserrat" panose="00000500000000000000" pitchFamily="2" charset="0"/>
          </a:endParaRPr>
        </a:p>
      </dgm:t>
    </dgm:pt>
    <dgm:pt modelId="{73587909-F17D-4250-A14E-C0697E6E2DB6}" type="sibTrans" cxnId="{0A85B5F7-96D3-4BBF-BCED-6CC0574D5EEE}">
      <dgm:prSet/>
      <dgm:spPr/>
      <dgm:t>
        <a:bodyPr/>
        <a:lstStyle/>
        <a:p>
          <a:endParaRPr lang="en-US" sz="1600">
            <a:latin typeface="Montserrat" panose="00000500000000000000" pitchFamily="2" charset="0"/>
          </a:endParaRPr>
        </a:p>
      </dgm:t>
    </dgm:pt>
    <dgm:pt modelId="{00F6534F-6CED-4C31-9510-9DBC846E9FD7}">
      <dgm:prSet custT="1"/>
      <dgm:spPr>
        <a:xfrm>
          <a:off x="5380002" y="2297871"/>
          <a:ext cx="2444055" cy="1466433"/>
        </a:xfrm>
      </dgm:spPr>
      <dgm:t>
        <a:bodyPr/>
        <a:lstStyle/>
        <a:p>
          <a:pPr>
            <a:buNone/>
          </a:pPr>
          <a:r>
            <a:rPr lang="en-US" sz="1500" dirty="0">
              <a:latin typeface="Montserrat"/>
              <a:ea typeface="+mn-ea"/>
              <a:cs typeface="+mn-cs"/>
            </a:rPr>
            <a:t>Be flexible if we experience any technical difficulties – we’ll work to resolve them as quickly as possible</a:t>
          </a:r>
        </a:p>
      </dgm:t>
    </dgm:pt>
    <dgm:pt modelId="{F97CB69F-9D3C-4204-8BF9-BC23CA191CF9}" type="parTrans" cxnId="{6E7117BF-BC28-4BB4-A79A-FF5AEFB0E2A3}">
      <dgm:prSet/>
      <dgm:spPr/>
      <dgm:t>
        <a:bodyPr/>
        <a:lstStyle/>
        <a:p>
          <a:endParaRPr lang="en-US" sz="1600">
            <a:latin typeface="Montserrat" panose="00000500000000000000" pitchFamily="2" charset="0"/>
          </a:endParaRPr>
        </a:p>
      </dgm:t>
    </dgm:pt>
    <dgm:pt modelId="{DA3D00A1-29CF-4052-BBD6-FD159F338D99}" type="sibTrans" cxnId="{6E7117BF-BC28-4BB4-A79A-FF5AEFB0E2A3}">
      <dgm:prSet/>
      <dgm:spPr/>
      <dgm:t>
        <a:bodyPr/>
        <a:lstStyle/>
        <a:p>
          <a:endParaRPr lang="en-US" sz="1600">
            <a:latin typeface="Montserrat" panose="00000500000000000000" pitchFamily="2" charset="0"/>
          </a:endParaRPr>
        </a:p>
      </dgm:t>
    </dgm:pt>
    <dgm:pt modelId="{9C49B6AB-FB09-4FAB-9807-111FCE492B3B}">
      <dgm:prSet phldr="0"/>
      <dgm:spPr/>
      <dgm:t>
        <a:bodyPr/>
        <a:lstStyle/>
        <a:p>
          <a:pPr rtl="0"/>
          <a:r>
            <a:rPr lang="en-US" sz="1500" dirty="0">
              <a:solidFill>
                <a:srgbClr val="000000"/>
              </a:solidFill>
              <a:latin typeface="Montserrat"/>
              <a:ea typeface="+mn-ea"/>
              <a:cs typeface="Calibri"/>
            </a:rPr>
            <a:t>Give us feedback! Complete the Survey that automatically shows up in your browser once the training</a:t>
          </a:r>
          <a:r>
            <a:rPr lang="en-US" sz="1600" dirty="0">
              <a:solidFill>
                <a:srgbClr val="000000"/>
              </a:solidFill>
              <a:latin typeface="Montserrat"/>
              <a:ea typeface="+mn-ea"/>
              <a:cs typeface="Calibri"/>
            </a:rPr>
            <a:t> ends</a:t>
          </a:r>
          <a:endParaRPr lang="en-US" dirty="0">
            <a:latin typeface="Montserrat"/>
          </a:endParaRPr>
        </a:p>
      </dgm:t>
    </dgm:pt>
    <dgm:pt modelId="{2BB6F5A1-E96B-4C71-AFFF-9B98DA7CCCF8}" type="parTrans" cxnId="{C08F737B-4A52-4DA1-A9B9-A03A7744DE05}">
      <dgm:prSet/>
      <dgm:spPr/>
    </dgm:pt>
    <dgm:pt modelId="{17F42987-EF33-492D-821E-7A621E0FFD83}" type="sibTrans" cxnId="{C08F737B-4A52-4DA1-A9B9-A03A7744DE05}">
      <dgm:prSet/>
      <dgm:spPr/>
    </dgm:pt>
    <dgm:pt modelId="{7ECDD4A1-9DAD-431F-A5DB-4ED84320108C}" type="pres">
      <dgm:prSet presAssocID="{062110B6-CBC5-4425-8FE5-994554A12587}" presName="diagram" presStyleCnt="0">
        <dgm:presLayoutVars>
          <dgm:dir/>
          <dgm:resizeHandles val="exact"/>
        </dgm:presLayoutVars>
      </dgm:prSet>
      <dgm:spPr/>
    </dgm:pt>
    <dgm:pt modelId="{5A731EDD-626C-49C7-99F4-6FD2CE95880B}" type="pres">
      <dgm:prSet presAssocID="{D75129E4-C3DC-4349-9BE9-927664E4DFF6}" presName="node" presStyleLbl="node1" presStyleIdx="0" presStyleCnt="7" custLinFactNeighborX="-908" custLinFactNeighborY="-188">
        <dgm:presLayoutVars>
          <dgm:bulletEnabled val="1"/>
        </dgm:presLayoutVars>
      </dgm:prSet>
      <dgm:spPr>
        <a:prstGeom prst="rect">
          <a:avLst/>
        </a:prstGeom>
      </dgm:spPr>
    </dgm:pt>
    <dgm:pt modelId="{E76ADE92-6404-44C7-9B3A-E49105E33741}" type="pres">
      <dgm:prSet presAssocID="{9DE3067D-D891-4142-8BD9-C714256CD2EE}" presName="sibTrans" presStyleCnt="0"/>
      <dgm:spPr/>
    </dgm:pt>
    <dgm:pt modelId="{137D868B-E9B4-4A46-813B-33753F650291}" type="pres">
      <dgm:prSet presAssocID="{D0062A3E-DC15-429C-85A1-ABAB876124EC}" presName="node" presStyleLbl="node1" presStyleIdx="1" presStyleCnt="7">
        <dgm:presLayoutVars>
          <dgm:bulletEnabled val="1"/>
        </dgm:presLayoutVars>
      </dgm:prSet>
      <dgm:spPr>
        <a:prstGeom prst="rect">
          <a:avLst/>
        </a:prstGeom>
      </dgm:spPr>
    </dgm:pt>
    <dgm:pt modelId="{38C9FE57-980E-4D91-A6B5-6BEFE76FE5E3}" type="pres">
      <dgm:prSet presAssocID="{D69D6C6D-317E-4AC2-9395-32EA58A958E1}" presName="sibTrans" presStyleCnt="0"/>
      <dgm:spPr/>
    </dgm:pt>
    <dgm:pt modelId="{9CC415C4-9776-4016-9682-A830C13D3F6D}" type="pres">
      <dgm:prSet presAssocID="{4C3E19EE-A2AE-4E17-9CE7-A825FEC11F25}" presName="node" presStyleLbl="node1" presStyleIdx="2" presStyleCnt="7">
        <dgm:presLayoutVars>
          <dgm:bulletEnabled val="1"/>
        </dgm:presLayoutVars>
      </dgm:prSet>
      <dgm:spPr>
        <a:prstGeom prst="rect">
          <a:avLst/>
        </a:prstGeom>
      </dgm:spPr>
    </dgm:pt>
    <dgm:pt modelId="{EFEC4B46-665C-4B73-A6A8-4531725B527C}" type="pres">
      <dgm:prSet presAssocID="{6E349E7C-9B98-45BE-BE02-9B79BD19C038}" presName="sibTrans" presStyleCnt="0"/>
      <dgm:spPr/>
    </dgm:pt>
    <dgm:pt modelId="{63CE1712-357E-4DFB-BF20-6C0C61B389FE}" type="pres">
      <dgm:prSet presAssocID="{3A4151B6-A109-47A8-A3A1-990224D73377}" presName="node" presStyleLbl="node1" presStyleIdx="3" presStyleCnt="7">
        <dgm:presLayoutVars>
          <dgm:bulletEnabled val="1"/>
        </dgm:presLayoutVars>
      </dgm:prSet>
      <dgm:spPr>
        <a:prstGeom prst="rect">
          <a:avLst/>
        </a:prstGeom>
      </dgm:spPr>
    </dgm:pt>
    <dgm:pt modelId="{187E2428-9CB5-4E7B-84E4-3C63D7FC7454}" type="pres">
      <dgm:prSet presAssocID="{158B879F-600D-4FCD-93F7-89A0D7C275E0}" presName="sibTrans" presStyleCnt="0"/>
      <dgm:spPr/>
    </dgm:pt>
    <dgm:pt modelId="{3D117BC4-CDE8-41D5-955D-8B3B356C8081}" type="pres">
      <dgm:prSet presAssocID="{98402958-731D-43D8-A0AE-9FD6E6E61255}" presName="node" presStyleLbl="node1" presStyleIdx="4" presStyleCnt="7">
        <dgm:presLayoutVars>
          <dgm:bulletEnabled val="1"/>
        </dgm:presLayoutVars>
      </dgm:prSet>
      <dgm:spPr>
        <a:prstGeom prst="rect">
          <a:avLst/>
        </a:prstGeom>
      </dgm:spPr>
    </dgm:pt>
    <dgm:pt modelId="{D058DC8F-2D6F-4209-8B32-8A4EE56E1CF2}" type="pres">
      <dgm:prSet presAssocID="{73587909-F17D-4250-A14E-C0697E6E2DB6}" presName="sibTrans" presStyleCnt="0"/>
      <dgm:spPr/>
    </dgm:pt>
    <dgm:pt modelId="{E4AD3CE3-832D-4FD6-9912-1FDB92969CBC}" type="pres">
      <dgm:prSet presAssocID="{00F6534F-6CED-4C31-9510-9DBC846E9FD7}" presName="node" presStyleLbl="node1" presStyleIdx="5" presStyleCnt="7">
        <dgm:presLayoutVars>
          <dgm:bulletEnabled val="1"/>
        </dgm:presLayoutVars>
      </dgm:prSet>
      <dgm:spPr>
        <a:prstGeom prst="rect">
          <a:avLst/>
        </a:prstGeom>
      </dgm:spPr>
    </dgm:pt>
    <dgm:pt modelId="{5B976CC3-0CA7-4F7E-A397-210D75C83397}" type="pres">
      <dgm:prSet presAssocID="{DA3D00A1-29CF-4052-BBD6-FD159F338D99}" presName="sibTrans" presStyleCnt="0"/>
      <dgm:spPr/>
    </dgm:pt>
    <dgm:pt modelId="{D32D3E14-3C1D-4F94-8221-730E75D0023D}" type="pres">
      <dgm:prSet presAssocID="{9C49B6AB-FB09-4FAB-9807-111FCE492B3B}" presName="node" presStyleLbl="node1" presStyleIdx="6" presStyleCnt="7">
        <dgm:presLayoutVars>
          <dgm:bulletEnabled val="1"/>
        </dgm:presLayoutVars>
      </dgm:prSet>
      <dgm:spPr/>
    </dgm:pt>
  </dgm:ptLst>
  <dgm:cxnLst>
    <dgm:cxn modelId="{7CAA5A05-1D16-433B-B207-5ED3927E7983}" srcId="{062110B6-CBC5-4425-8FE5-994554A12587}" destId="{3A4151B6-A109-47A8-A3A1-990224D73377}" srcOrd="3" destOrd="0" parTransId="{8378B111-C932-4DD2-B0F1-BB163CC11216}" sibTransId="{158B879F-600D-4FCD-93F7-89A0D7C275E0}"/>
    <dgm:cxn modelId="{1B39AC20-E6A5-463C-BDF9-83C0C59023EC}" type="presOf" srcId="{D75129E4-C3DC-4349-9BE9-927664E4DFF6}" destId="{5A731EDD-626C-49C7-99F4-6FD2CE95880B}" srcOrd="0" destOrd="0" presId="urn:microsoft.com/office/officeart/2005/8/layout/default"/>
    <dgm:cxn modelId="{6335D62F-5604-4510-875F-515EE5B0A523}" type="presOf" srcId="{4C3E19EE-A2AE-4E17-9CE7-A825FEC11F25}" destId="{9CC415C4-9776-4016-9682-A830C13D3F6D}" srcOrd="0" destOrd="0" presId="urn:microsoft.com/office/officeart/2005/8/layout/default"/>
    <dgm:cxn modelId="{E64DB933-E181-40BF-9397-A54876622B75}" srcId="{062110B6-CBC5-4425-8FE5-994554A12587}" destId="{4C3E19EE-A2AE-4E17-9CE7-A825FEC11F25}" srcOrd="2" destOrd="0" parTransId="{5C10DF46-0A6F-436E-86C2-5AC7D46EACC2}" sibTransId="{6E349E7C-9B98-45BE-BE02-9B79BD19C038}"/>
    <dgm:cxn modelId="{4F5F2438-1095-42C1-B7B3-396D57CFE8B0}" type="presOf" srcId="{3A4151B6-A109-47A8-A3A1-990224D73377}" destId="{63CE1712-357E-4DFB-BF20-6C0C61B389FE}" srcOrd="0" destOrd="0" presId="urn:microsoft.com/office/officeart/2005/8/layout/default"/>
    <dgm:cxn modelId="{ADB63F38-02D9-4331-8F52-F48AA94264AF}" type="presOf" srcId="{98402958-731D-43D8-A0AE-9FD6E6E61255}" destId="{3D117BC4-CDE8-41D5-955D-8B3B356C8081}" srcOrd="0" destOrd="0" presId="urn:microsoft.com/office/officeart/2005/8/layout/default"/>
    <dgm:cxn modelId="{750B2144-DF16-4A45-B98C-4A23E6692E47}" type="presOf" srcId="{00F6534F-6CED-4C31-9510-9DBC846E9FD7}" destId="{E4AD3CE3-832D-4FD6-9912-1FDB92969CBC}" srcOrd="0" destOrd="0" presId="urn:microsoft.com/office/officeart/2005/8/layout/default"/>
    <dgm:cxn modelId="{83CCFC76-4204-4E64-989D-9CD669785F68}" type="presOf" srcId="{D0062A3E-DC15-429C-85A1-ABAB876124EC}" destId="{137D868B-E9B4-4A46-813B-33753F650291}" srcOrd="0" destOrd="0" presId="urn:microsoft.com/office/officeart/2005/8/layout/default"/>
    <dgm:cxn modelId="{63796A79-8666-4478-8CB7-A65E02AE5A92}" srcId="{062110B6-CBC5-4425-8FE5-994554A12587}" destId="{D75129E4-C3DC-4349-9BE9-927664E4DFF6}" srcOrd="0" destOrd="0" parTransId="{E8217229-49C2-409C-AC65-8F07B3FCF6C6}" sibTransId="{9DE3067D-D891-4142-8BD9-C714256CD2EE}"/>
    <dgm:cxn modelId="{43BB267B-5C8F-4046-B172-FE58FCC3D53D}" type="presOf" srcId="{062110B6-CBC5-4425-8FE5-994554A12587}" destId="{7ECDD4A1-9DAD-431F-A5DB-4ED84320108C}" srcOrd="0" destOrd="0" presId="urn:microsoft.com/office/officeart/2005/8/layout/default"/>
    <dgm:cxn modelId="{C08F737B-4A52-4DA1-A9B9-A03A7744DE05}" srcId="{062110B6-CBC5-4425-8FE5-994554A12587}" destId="{9C49B6AB-FB09-4FAB-9807-111FCE492B3B}" srcOrd="6" destOrd="0" parTransId="{2BB6F5A1-E96B-4C71-AFFF-9B98DA7CCCF8}" sibTransId="{17F42987-EF33-492D-821E-7A621E0FFD83}"/>
    <dgm:cxn modelId="{5163B783-0E9B-43EE-8CFC-A8652B5B6E1D}" srcId="{062110B6-CBC5-4425-8FE5-994554A12587}" destId="{D0062A3E-DC15-429C-85A1-ABAB876124EC}" srcOrd="1" destOrd="0" parTransId="{79E1739F-1D9B-4046-8E78-B55EDFD9FD85}" sibTransId="{D69D6C6D-317E-4AC2-9395-32EA58A958E1}"/>
    <dgm:cxn modelId="{6E7117BF-BC28-4BB4-A79A-FF5AEFB0E2A3}" srcId="{062110B6-CBC5-4425-8FE5-994554A12587}" destId="{00F6534F-6CED-4C31-9510-9DBC846E9FD7}" srcOrd="5" destOrd="0" parTransId="{F97CB69F-9D3C-4204-8BF9-BC23CA191CF9}" sibTransId="{DA3D00A1-29CF-4052-BBD6-FD159F338D99}"/>
    <dgm:cxn modelId="{EB0F9EE5-3521-424B-B565-56DC7A98C7EA}" type="presOf" srcId="{9C49B6AB-FB09-4FAB-9807-111FCE492B3B}" destId="{D32D3E14-3C1D-4F94-8221-730E75D0023D}" srcOrd="0" destOrd="0" presId="urn:microsoft.com/office/officeart/2005/8/layout/default"/>
    <dgm:cxn modelId="{0A85B5F7-96D3-4BBF-BCED-6CC0574D5EEE}" srcId="{062110B6-CBC5-4425-8FE5-994554A12587}" destId="{98402958-731D-43D8-A0AE-9FD6E6E61255}" srcOrd="4" destOrd="0" parTransId="{B6762EAE-89FD-4402-86EC-1F5937B6CAC7}" sibTransId="{73587909-F17D-4250-A14E-C0697E6E2DB6}"/>
    <dgm:cxn modelId="{2B2BFE8B-0590-4231-BA32-82B26E517D48}" type="presParOf" srcId="{7ECDD4A1-9DAD-431F-A5DB-4ED84320108C}" destId="{5A731EDD-626C-49C7-99F4-6FD2CE95880B}" srcOrd="0" destOrd="0" presId="urn:microsoft.com/office/officeart/2005/8/layout/default"/>
    <dgm:cxn modelId="{950D1C30-4591-4AFF-9BEE-41E1E8502824}" type="presParOf" srcId="{7ECDD4A1-9DAD-431F-A5DB-4ED84320108C}" destId="{E76ADE92-6404-44C7-9B3A-E49105E33741}" srcOrd="1" destOrd="0" presId="urn:microsoft.com/office/officeart/2005/8/layout/default"/>
    <dgm:cxn modelId="{24BB946B-74FD-4C06-BD51-E54D1AC9EA5D}" type="presParOf" srcId="{7ECDD4A1-9DAD-431F-A5DB-4ED84320108C}" destId="{137D868B-E9B4-4A46-813B-33753F650291}" srcOrd="2" destOrd="0" presId="urn:microsoft.com/office/officeart/2005/8/layout/default"/>
    <dgm:cxn modelId="{5D63D4A0-1B86-4B7B-8E89-CF30785480C3}" type="presParOf" srcId="{7ECDD4A1-9DAD-431F-A5DB-4ED84320108C}" destId="{38C9FE57-980E-4D91-A6B5-6BEFE76FE5E3}" srcOrd="3" destOrd="0" presId="urn:microsoft.com/office/officeart/2005/8/layout/default"/>
    <dgm:cxn modelId="{ECA0C083-10F1-4AB2-B246-2B2665CCDBEB}" type="presParOf" srcId="{7ECDD4A1-9DAD-431F-A5DB-4ED84320108C}" destId="{9CC415C4-9776-4016-9682-A830C13D3F6D}" srcOrd="4" destOrd="0" presId="urn:microsoft.com/office/officeart/2005/8/layout/default"/>
    <dgm:cxn modelId="{D2159A39-46A0-4920-9BFC-068D9B5863A6}" type="presParOf" srcId="{7ECDD4A1-9DAD-431F-A5DB-4ED84320108C}" destId="{EFEC4B46-665C-4B73-A6A8-4531725B527C}" srcOrd="5" destOrd="0" presId="urn:microsoft.com/office/officeart/2005/8/layout/default"/>
    <dgm:cxn modelId="{3128F0B1-8DE0-4961-890C-7D1ECFF46E6E}" type="presParOf" srcId="{7ECDD4A1-9DAD-431F-A5DB-4ED84320108C}" destId="{63CE1712-357E-4DFB-BF20-6C0C61B389FE}" srcOrd="6" destOrd="0" presId="urn:microsoft.com/office/officeart/2005/8/layout/default"/>
    <dgm:cxn modelId="{C198F8BD-5497-48B6-8B94-AD7F386FE7B2}" type="presParOf" srcId="{7ECDD4A1-9DAD-431F-A5DB-4ED84320108C}" destId="{187E2428-9CB5-4E7B-84E4-3C63D7FC7454}" srcOrd="7" destOrd="0" presId="urn:microsoft.com/office/officeart/2005/8/layout/default"/>
    <dgm:cxn modelId="{9479C974-2F59-45A8-BB8B-0A855B50CA9F}" type="presParOf" srcId="{7ECDD4A1-9DAD-431F-A5DB-4ED84320108C}" destId="{3D117BC4-CDE8-41D5-955D-8B3B356C8081}" srcOrd="8" destOrd="0" presId="urn:microsoft.com/office/officeart/2005/8/layout/default"/>
    <dgm:cxn modelId="{983A415A-9AB4-4043-8481-F0E13BA0D362}" type="presParOf" srcId="{7ECDD4A1-9DAD-431F-A5DB-4ED84320108C}" destId="{D058DC8F-2D6F-4209-8B32-8A4EE56E1CF2}" srcOrd="9" destOrd="0" presId="urn:microsoft.com/office/officeart/2005/8/layout/default"/>
    <dgm:cxn modelId="{AC4BC441-F864-42E7-80B3-E0818E291133}" type="presParOf" srcId="{7ECDD4A1-9DAD-431F-A5DB-4ED84320108C}" destId="{E4AD3CE3-832D-4FD6-9912-1FDB92969CBC}" srcOrd="10" destOrd="0" presId="urn:microsoft.com/office/officeart/2005/8/layout/default"/>
    <dgm:cxn modelId="{69C73D23-DE75-4530-90F0-3267F1DAC82A}" type="presParOf" srcId="{7ECDD4A1-9DAD-431F-A5DB-4ED84320108C}" destId="{5B976CC3-0CA7-4F7E-A397-210D75C83397}" srcOrd="11" destOrd="0" presId="urn:microsoft.com/office/officeart/2005/8/layout/default"/>
    <dgm:cxn modelId="{C375F3F2-65A0-4262-982C-A03856605EAE}" type="presParOf" srcId="{7ECDD4A1-9DAD-431F-A5DB-4ED84320108C}" destId="{D32D3E14-3C1D-4F94-8221-730E75D0023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A50C8-EFC2-4D50-B9F3-8582FA01F362}"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88B82FCE-7179-4091-93D1-06B66316771F}">
      <dgm:prSet/>
      <dgm:spPr/>
      <dgm:t>
        <a:bodyPr/>
        <a:lstStyle/>
        <a:p>
          <a:r>
            <a:rPr lang="en-US">
              <a:latin typeface="Montserrat" panose="00000500000000000000" pitchFamily="2" charset="0"/>
            </a:rPr>
            <a:t>Using the mathematical formula, the number of Authorized Positions that the appropriation will support in each county is set by the US Department of Labor (DOL). </a:t>
          </a:r>
        </a:p>
      </dgm:t>
    </dgm:pt>
    <dgm:pt modelId="{8358C386-EF1A-4A35-A79E-42DB3947A0BD}" type="parTrans" cxnId="{815278B8-5A04-4F29-A37C-80F2384C891D}">
      <dgm:prSet/>
      <dgm:spPr/>
      <dgm:t>
        <a:bodyPr/>
        <a:lstStyle/>
        <a:p>
          <a:endParaRPr lang="en-US"/>
        </a:p>
      </dgm:t>
    </dgm:pt>
    <dgm:pt modelId="{277B8AD2-139F-4CFA-922F-4D82BEE806D8}" type="sibTrans" cxnId="{815278B8-5A04-4F29-A37C-80F2384C891D}">
      <dgm:prSet/>
      <dgm:spPr/>
      <dgm:t>
        <a:bodyPr/>
        <a:lstStyle/>
        <a:p>
          <a:endParaRPr lang="en-US"/>
        </a:p>
      </dgm:t>
    </dgm:pt>
    <dgm:pt modelId="{84ACFF78-445D-497F-99D6-3EE36DC57C80}">
      <dgm:prSet/>
      <dgm:spPr/>
      <dgm:t>
        <a:bodyPr/>
        <a:lstStyle/>
        <a:p>
          <a:r>
            <a:rPr lang="en-US">
              <a:latin typeface="Montserrat" panose="00000500000000000000" pitchFamily="2" charset="0"/>
            </a:rPr>
            <a:t>SCSEP grantees who are authorized to provide service in that county are required by the grant to serve in accordance with those numbers.</a:t>
          </a:r>
        </a:p>
      </dgm:t>
    </dgm:pt>
    <dgm:pt modelId="{F4E77F6F-DAEF-4593-B382-DD7B2B9F46AD}" type="parTrans" cxnId="{BD656798-0B78-4142-83BE-B8193961BFFC}">
      <dgm:prSet/>
      <dgm:spPr/>
      <dgm:t>
        <a:bodyPr/>
        <a:lstStyle/>
        <a:p>
          <a:endParaRPr lang="en-US"/>
        </a:p>
      </dgm:t>
    </dgm:pt>
    <dgm:pt modelId="{A561CC86-F6ED-4281-98E3-73137DD6956C}" type="sibTrans" cxnId="{BD656798-0B78-4142-83BE-B8193961BFFC}">
      <dgm:prSet/>
      <dgm:spPr/>
      <dgm:t>
        <a:bodyPr/>
        <a:lstStyle/>
        <a:p>
          <a:endParaRPr lang="en-US"/>
        </a:p>
      </dgm:t>
    </dgm:pt>
    <dgm:pt modelId="{CEEB051D-6F30-4ADA-BB51-B1632FA57C10}" type="pres">
      <dgm:prSet presAssocID="{218A50C8-EFC2-4D50-B9F3-8582FA01F362}" presName="linear" presStyleCnt="0">
        <dgm:presLayoutVars>
          <dgm:animLvl val="lvl"/>
          <dgm:resizeHandles val="exact"/>
        </dgm:presLayoutVars>
      </dgm:prSet>
      <dgm:spPr/>
    </dgm:pt>
    <dgm:pt modelId="{644DE406-7F36-491A-AE3F-A28E4A1DCF5C}" type="pres">
      <dgm:prSet presAssocID="{88B82FCE-7179-4091-93D1-06B66316771F}" presName="parentText" presStyleLbl="node1" presStyleIdx="0" presStyleCnt="2">
        <dgm:presLayoutVars>
          <dgm:chMax val="0"/>
          <dgm:bulletEnabled val="1"/>
        </dgm:presLayoutVars>
      </dgm:prSet>
      <dgm:spPr/>
    </dgm:pt>
    <dgm:pt modelId="{DD714A27-D19C-4820-AD0B-144E9B6B9D8C}" type="pres">
      <dgm:prSet presAssocID="{277B8AD2-139F-4CFA-922F-4D82BEE806D8}" presName="spacer" presStyleCnt="0"/>
      <dgm:spPr/>
    </dgm:pt>
    <dgm:pt modelId="{504DD003-141B-4EF7-9A05-F6B623721962}" type="pres">
      <dgm:prSet presAssocID="{84ACFF78-445D-497F-99D6-3EE36DC57C80}" presName="parentText" presStyleLbl="node1" presStyleIdx="1" presStyleCnt="2">
        <dgm:presLayoutVars>
          <dgm:chMax val="0"/>
          <dgm:bulletEnabled val="1"/>
        </dgm:presLayoutVars>
      </dgm:prSet>
      <dgm:spPr/>
    </dgm:pt>
  </dgm:ptLst>
  <dgm:cxnLst>
    <dgm:cxn modelId="{D7E6C42C-CCAD-4CBB-BF78-AFEDAF26D287}" type="presOf" srcId="{218A50C8-EFC2-4D50-B9F3-8582FA01F362}" destId="{CEEB051D-6F30-4ADA-BB51-B1632FA57C10}" srcOrd="0" destOrd="0" presId="urn:microsoft.com/office/officeart/2005/8/layout/vList2"/>
    <dgm:cxn modelId="{B5ADEE7B-EF19-429D-B09C-96D1E9277D12}" type="presOf" srcId="{84ACFF78-445D-497F-99D6-3EE36DC57C80}" destId="{504DD003-141B-4EF7-9A05-F6B623721962}" srcOrd="0" destOrd="0" presId="urn:microsoft.com/office/officeart/2005/8/layout/vList2"/>
    <dgm:cxn modelId="{BD656798-0B78-4142-83BE-B8193961BFFC}" srcId="{218A50C8-EFC2-4D50-B9F3-8582FA01F362}" destId="{84ACFF78-445D-497F-99D6-3EE36DC57C80}" srcOrd="1" destOrd="0" parTransId="{F4E77F6F-DAEF-4593-B382-DD7B2B9F46AD}" sibTransId="{A561CC86-F6ED-4281-98E3-73137DD6956C}"/>
    <dgm:cxn modelId="{1FE371A8-EBE8-4E4F-A898-EBAA242C9FB6}" type="presOf" srcId="{88B82FCE-7179-4091-93D1-06B66316771F}" destId="{644DE406-7F36-491A-AE3F-A28E4A1DCF5C}" srcOrd="0" destOrd="0" presId="urn:microsoft.com/office/officeart/2005/8/layout/vList2"/>
    <dgm:cxn modelId="{815278B8-5A04-4F29-A37C-80F2384C891D}" srcId="{218A50C8-EFC2-4D50-B9F3-8582FA01F362}" destId="{88B82FCE-7179-4091-93D1-06B66316771F}" srcOrd="0" destOrd="0" parTransId="{8358C386-EF1A-4A35-A79E-42DB3947A0BD}" sibTransId="{277B8AD2-139F-4CFA-922F-4D82BEE806D8}"/>
    <dgm:cxn modelId="{1C3A086C-3ECD-4360-8923-A2C161B59F9E}" type="presParOf" srcId="{CEEB051D-6F30-4ADA-BB51-B1632FA57C10}" destId="{644DE406-7F36-491A-AE3F-A28E4A1DCF5C}" srcOrd="0" destOrd="0" presId="urn:microsoft.com/office/officeart/2005/8/layout/vList2"/>
    <dgm:cxn modelId="{4B5FD8C6-99B1-4138-9C61-B4877FC141B1}" type="presParOf" srcId="{CEEB051D-6F30-4ADA-BB51-B1632FA57C10}" destId="{DD714A27-D19C-4820-AD0B-144E9B6B9D8C}" srcOrd="1" destOrd="0" presId="urn:microsoft.com/office/officeart/2005/8/layout/vList2"/>
    <dgm:cxn modelId="{7515D9E3-C1E0-43C1-A9E5-DBB03FB03C3C}" type="presParOf" srcId="{CEEB051D-6F30-4ADA-BB51-B1632FA57C10}" destId="{504DD003-141B-4EF7-9A05-F6B62372196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37D8B-7CCB-426B-9BAE-99A30E626047}" type="doc">
      <dgm:prSet loTypeId="urn:microsoft.com/office/officeart/2005/8/layout/process1" loCatId="process" qsTypeId="urn:microsoft.com/office/officeart/2005/8/quickstyle/simple2" qsCatId="simple" csTypeId="urn:microsoft.com/office/officeart/2005/8/colors/accent2_2" csCatId="accent2" phldr="1"/>
      <dgm:spPr/>
      <dgm:t>
        <a:bodyPr/>
        <a:lstStyle/>
        <a:p>
          <a:endParaRPr lang="en-US"/>
        </a:p>
      </dgm:t>
    </dgm:pt>
    <dgm:pt modelId="{0DCBABAC-4FB7-4F45-B22F-5FD7A179264B}">
      <dgm:prSet custT="1"/>
      <dgm:spPr/>
      <dgm:t>
        <a:bodyPr/>
        <a:lstStyle/>
        <a:p>
          <a:r>
            <a:rPr lang="en-US" sz="2000">
              <a:solidFill>
                <a:schemeClr val="accent1">
                  <a:lumMod val="50000"/>
                </a:schemeClr>
              </a:solidFill>
              <a:latin typeface="Montserrat" panose="00000500000000000000" pitchFamily="2" charset="0"/>
            </a:rPr>
            <a:t>SCSEP is authorized by Title V of the Older Americans Act of 1965 (OAA). ED is required by statute in the </a:t>
          </a:r>
          <a:r>
            <a:rPr lang="en-US" sz="2000" b="0">
              <a:solidFill>
                <a:schemeClr val="accent1">
                  <a:lumMod val="50000"/>
                </a:schemeClr>
              </a:solidFill>
              <a:latin typeface="Montserrat" panose="00000500000000000000" pitchFamily="2" charset="0"/>
            </a:rPr>
            <a:t>OAA which states that SCSEP Authorized Positions shall be distributed equitably throughout the nation.</a:t>
          </a:r>
        </a:p>
      </dgm:t>
    </dgm:pt>
    <dgm:pt modelId="{729B3CB3-D4D8-45EC-BFF2-D0ACBBAE0C59}" type="parTrans" cxnId="{304DDC58-B42C-482B-ADD3-25A015655850}">
      <dgm:prSet/>
      <dgm:spPr/>
      <dgm:t>
        <a:bodyPr/>
        <a:lstStyle/>
        <a:p>
          <a:endParaRPr lang="en-US"/>
        </a:p>
      </dgm:t>
    </dgm:pt>
    <dgm:pt modelId="{9485DE7A-3CC0-43D7-AF20-15F2BD97573C}" type="sibTrans" cxnId="{304DDC58-B42C-482B-ADD3-25A015655850}">
      <dgm:prSet/>
      <dgm:spPr/>
      <dgm:t>
        <a:bodyPr/>
        <a:lstStyle/>
        <a:p>
          <a:endParaRPr lang="en-US"/>
        </a:p>
      </dgm:t>
    </dgm:pt>
    <dgm:pt modelId="{560A9A07-83F5-4398-985A-9BC00E717E2F}">
      <dgm:prSet custT="1"/>
      <dgm:spPr/>
      <dgm:t>
        <a:bodyPr/>
        <a:lstStyle/>
        <a:p>
          <a:r>
            <a:rPr lang="en-US" sz="2000">
              <a:solidFill>
                <a:schemeClr val="accent1">
                  <a:lumMod val="50000"/>
                </a:schemeClr>
              </a:solidFill>
              <a:latin typeface="Montserrat" panose="00000500000000000000" pitchFamily="2" charset="0"/>
            </a:rPr>
            <a:t>Without ED or a similar mechanism, people eligible for the program but living in an area with fewer resources or demand would go unserved. </a:t>
          </a:r>
        </a:p>
      </dgm:t>
    </dgm:pt>
    <dgm:pt modelId="{111BC917-5787-4569-BAA5-BB7CFE7256AC}" type="parTrans" cxnId="{073167C1-A88E-422D-B215-B997D03155C0}">
      <dgm:prSet/>
      <dgm:spPr/>
      <dgm:t>
        <a:bodyPr/>
        <a:lstStyle/>
        <a:p>
          <a:endParaRPr lang="en-US"/>
        </a:p>
      </dgm:t>
    </dgm:pt>
    <dgm:pt modelId="{5C53017C-2C71-406D-8A3E-27512D02550C}" type="sibTrans" cxnId="{073167C1-A88E-422D-B215-B997D03155C0}">
      <dgm:prSet/>
      <dgm:spPr/>
      <dgm:t>
        <a:bodyPr/>
        <a:lstStyle/>
        <a:p>
          <a:endParaRPr lang="en-US"/>
        </a:p>
      </dgm:t>
    </dgm:pt>
    <dgm:pt modelId="{6D3174D2-7747-4C21-9350-7052243A4661}">
      <dgm:prSet custT="1"/>
      <dgm:spPr/>
      <dgm:t>
        <a:bodyPr/>
        <a:lstStyle/>
        <a:p>
          <a:r>
            <a:rPr lang="en-US" sz="2000">
              <a:solidFill>
                <a:schemeClr val="accent1">
                  <a:lumMod val="50000"/>
                </a:schemeClr>
              </a:solidFill>
              <a:latin typeface="Montserrat" panose="00000500000000000000" pitchFamily="2" charset="0"/>
            </a:rPr>
            <a:t>For this reason, we are obligated to serve people based on geography in accordance with the number of positions allocated through the ED process.</a:t>
          </a:r>
        </a:p>
      </dgm:t>
    </dgm:pt>
    <dgm:pt modelId="{C7C417A1-07AA-4A4E-948B-6755A15B767C}" type="parTrans" cxnId="{DD8BCD8E-A678-45CA-A07C-1B61D5028AB0}">
      <dgm:prSet/>
      <dgm:spPr/>
      <dgm:t>
        <a:bodyPr/>
        <a:lstStyle/>
        <a:p>
          <a:endParaRPr lang="en-US"/>
        </a:p>
      </dgm:t>
    </dgm:pt>
    <dgm:pt modelId="{ECE78CC7-5CEF-4DE9-A921-8014364C1A3E}" type="sibTrans" cxnId="{DD8BCD8E-A678-45CA-A07C-1B61D5028AB0}">
      <dgm:prSet/>
      <dgm:spPr/>
      <dgm:t>
        <a:bodyPr/>
        <a:lstStyle/>
        <a:p>
          <a:endParaRPr lang="en-US"/>
        </a:p>
      </dgm:t>
    </dgm:pt>
    <dgm:pt modelId="{289B4FB9-2431-4FD5-91F3-DAD5FAB728BD}" type="pres">
      <dgm:prSet presAssocID="{3E937D8B-7CCB-426B-9BAE-99A30E626047}" presName="Name0" presStyleCnt="0">
        <dgm:presLayoutVars>
          <dgm:dir/>
          <dgm:resizeHandles val="exact"/>
        </dgm:presLayoutVars>
      </dgm:prSet>
      <dgm:spPr/>
    </dgm:pt>
    <dgm:pt modelId="{8A9B0884-D596-4EC5-9E5D-A6B473A363CC}" type="pres">
      <dgm:prSet presAssocID="{0DCBABAC-4FB7-4F45-B22F-5FD7A179264B}" presName="node" presStyleLbl="node1" presStyleIdx="0" presStyleCnt="3">
        <dgm:presLayoutVars>
          <dgm:bulletEnabled val="1"/>
        </dgm:presLayoutVars>
      </dgm:prSet>
      <dgm:spPr/>
    </dgm:pt>
    <dgm:pt modelId="{FD3F7C52-407A-4AB1-AE3D-583253ECC725}" type="pres">
      <dgm:prSet presAssocID="{9485DE7A-3CC0-43D7-AF20-15F2BD97573C}" presName="sibTrans" presStyleLbl="sibTrans2D1" presStyleIdx="0" presStyleCnt="2"/>
      <dgm:spPr/>
    </dgm:pt>
    <dgm:pt modelId="{A2158C7E-902C-4D65-91A0-BFA76113D77B}" type="pres">
      <dgm:prSet presAssocID="{9485DE7A-3CC0-43D7-AF20-15F2BD97573C}" presName="connectorText" presStyleLbl="sibTrans2D1" presStyleIdx="0" presStyleCnt="2"/>
      <dgm:spPr/>
    </dgm:pt>
    <dgm:pt modelId="{7CB48838-32D0-49A2-B3DC-0C53B0C146AE}" type="pres">
      <dgm:prSet presAssocID="{560A9A07-83F5-4398-985A-9BC00E717E2F}" presName="node" presStyleLbl="node1" presStyleIdx="1" presStyleCnt="3">
        <dgm:presLayoutVars>
          <dgm:bulletEnabled val="1"/>
        </dgm:presLayoutVars>
      </dgm:prSet>
      <dgm:spPr/>
    </dgm:pt>
    <dgm:pt modelId="{58EBE123-2F76-4E84-9CE2-F8529B4AD377}" type="pres">
      <dgm:prSet presAssocID="{5C53017C-2C71-406D-8A3E-27512D02550C}" presName="sibTrans" presStyleLbl="sibTrans2D1" presStyleIdx="1" presStyleCnt="2"/>
      <dgm:spPr/>
    </dgm:pt>
    <dgm:pt modelId="{2B2A4E21-79BD-4A1B-994A-C61007350631}" type="pres">
      <dgm:prSet presAssocID="{5C53017C-2C71-406D-8A3E-27512D02550C}" presName="connectorText" presStyleLbl="sibTrans2D1" presStyleIdx="1" presStyleCnt="2"/>
      <dgm:spPr/>
    </dgm:pt>
    <dgm:pt modelId="{19190A98-85F9-42D1-B44E-30FDE43094F9}" type="pres">
      <dgm:prSet presAssocID="{6D3174D2-7747-4C21-9350-7052243A4661}" presName="node" presStyleLbl="node1" presStyleIdx="2" presStyleCnt="3">
        <dgm:presLayoutVars>
          <dgm:bulletEnabled val="1"/>
        </dgm:presLayoutVars>
      </dgm:prSet>
      <dgm:spPr/>
    </dgm:pt>
  </dgm:ptLst>
  <dgm:cxnLst>
    <dgm:cxn modelId="{3A110B0E-787A-469B-A2CE-ED7CD0D00337}" type="presOf" srcId="{9485DE7A-3CC0-43D7-AF20-15F2BD97573C}" destId="{FD3F7C52-407A-4AB1-AE3D-583253ECC725}" srcOrd="0" destOrd="0" presId="urn:microsoft.com/office/officeart/2005/8/layout/process1"/>
    <dgm:cxn modelId="{103F9F27-0525-4FAE-82AE-77303B7FABBD}" type="presOf" srcId="{0DCBABAC-4FB7-4F45-B22F-5FD7A179264B}" destId="{8A9B0884-D596-4EC5-9E5D-A6B473A363CC}" srcOrd="0" destOrd="0" presId="urn:microsoft.com/office/officeart/2005/8/layout/process1"/>
    <dgm:cxn modelId="{362CEE3C-327A-4316-BC20-E98E2DE6B3D8}" type="presOf" srcId="{9485DE7A-3CC0-43D7-AF20-15F2BD97573C}" destId="{A2158C7E-902C-4D65-91A0-BFA76113D77B}" srcOrd="1" destOrd="0" presId="urn:microsoft.com/office/officeart/2005/8/layout/process1"/>
    <dgm:cxn modelId="{304DDC58-B42C-482B-ADD3-25A015655850}" srcId="{3E937D8B-7CCB-426B-9BAE-99A30E626047}" destId="{0DCBABAC-4FB7-4F45-B22F-5FD7A179264B}" srcOrd="0" destOrd="0" parTransId="{729B3CB3-D4D8-45EC-BFF2-D0ACBBAE0C59}" sibTransId="{9485DE7A-3CC0-43D7-AF20-15F2BD97573C}"/>
    <dgm:cxn modelId="{DD8BCD8E-A678-45CA-A07C-1B61D5028AB0}" srcId="{3E937D8B-7CCB-426B-9BAE-99A30E626047}" destId="{6D3174D2-7747-4C21-9350-7052243A4661}" srcOrd="2" destOrd="0" parTransId="{C7C417A1-07AA-4A4E-948B-6755A15B767C}" sibTransId="{ECE78CC7-5CEF-4DE9-A921-8014364C1A3E}"/>
    <dgm:cxn modelId="{08BFBDC0-2876-40A9-BA59-E68E1C141F77}" type="presOf" srcId="{560A9A07-83F5-4398-985A-9BC00E717E2F}" destId="{7CB48838-32D0-49A2-B3DC-0C53B0C146AE}" srcOrd="0" destOrd="0" presId="urn:microsoft.com/office/officeart/2005/8/layout/process1"/>
    <dgm:cxn modelId="{073167C1-A88E-422D-B215-B997D03155C0}" srcId="{3E937D8B-7CCB-426B-9BAE-99A30E626047}" destId="{560A9A07-83F5-4398-985A-9BC00E717E2F}" srcOrd="1" destOrd="0" parTransId="{111BC917-5787-4569-BAA5-BB7CFE7256AC}" sibTransId="{5C53017C-2C71-406D-8A3E-27512D02550C}"/>
    <dgm:cxn modelId="{023647C2-28CD-4622-92E0-BC25C1CB81BE}" type="presOf" srcId="{3E937D8B-7CCB-426B-9BAE-99A30E626047}" destId="{289B4FB9-2431-4FD5-91F3-DAD5FAB728BD}" srcOrd="0" destOrd="0" presId="urn:microsoft.com/office/officeart/2005/8/layout/process1"/>
    <dgm:cxn modelId="{769793C5-5223-4B85-A06C-C70E35C5312E}" type="presOf" srcId="{6D3174D2-7747-4C21-9350-7052243A4661}" destId="{19190A98-85F9-42D1-B44E-30FDE43094F9}" srcOrd="0" destOrd="0" presId="urn:microsoft.com/office/officeart/2005/8/layout/process1"/>
    <dgm:cxn modelId="{98C782D0-F51F-49E5-9ED7-C8643EE9B8CC}" type="presOf" srcId="{5C53017C-2C71-406D-8A3E-27512D02550C}" destId="{2B2A4E21-79BD-4A1B-994A-C61007350631}" srcOrd="1" destOrd="0" presId="urn:microsoft.com/office/officeart/2005/8/layout/process1"/>
    <dgm:cxn modelId="{71494CD9-FCD8-4B82-805F-A1CFFE111AC1}" type="presOf" srcId="{5C53017C-2C71-406D-8A3E-27512D02550C}" destId="{58EBE123-2F76-4E84-9CE2-F8529B4AD377}" srcOrd="0" destOrd="0" presId="urn:microsoft.com/office/officeart/2005/8/layout/process1"/>
    <dgm:cxn modelId="{6A8EA7E7-71F1-49A5-97F4-2930BACC5E7F}" type="presParOf" srcId="{289B4FB9-2431-4FD5-91F3-DAD5FAB728BD}" destId="{8A9B0884-D596-4EC5-9E5D-A6B473A363CC}" srcOrd="0" destOrd="0" presId="urn:microsoft.com/office/officeart/2005/8/layout/process1"/>
    <dgm:cxn modelId="{EC04E787-B029-40F1-B50C-F3B5620BD66E}" type="presParOf" srcId="{289B4FB9-2431-4FD5-91F3-DAD5FAB728BD}" destId="{FD3F7C52-407A-4AB1-AE3D-583253ECC725}" srcOrd="1" destOrd="0" presId="urn:microsoft.com/office/officeart/2005/8/layout/process1"/>
    <dgm:cxn modelId="{5D6B8752-19C0-4F61-97B6-40BA3EC339B1}" type="presParOf" srcId="{FD3F7C52-407A-4AB1-AE3D-583253ECC725}" destId="{A2158C7E-902C-4D65-91A0-BFA76113D77B}" srcOrd="0" destOrd="0" presId="urn:microsoft.com/office/officeart/2005/8/layout/process1"/>
    <dgm:cxn modelId="{4E403116-599E-4084-BC73-6BB943417F63}" type="presParOf" srcId="{289B4FB9-2431-4FD5-91F3-DAD5FAB728BD}" destId="{7CB48838-32D0-49A2-B3DC-0C53B0C146AE}" srcOrd="2" destOrd="0" presId="urn:microsoft.com/office/officeart/2005/8/layout/process1"/>
    <dgm:cxn modelId="{4C149E1A-189B-428D-809C-5C62112D83E6}" type="presParOf" srcId="{289B4FB9-2431-4FD5-91F3-DAD5FAB728BD}" destId="{58EBE123-2F76-4E84-9CE2-F8529B4AD377}" srcOrd="3" destOrd="0" presId="urn:microsoft.com/office/officeart/2005/8/layout/process1"/>
    <dgm:cxn modelId="{EA8DC552-72E8-4A53-8416-1C7BC8CE17AA}" type="presParOf" srcId="{58EBE123-2F76-4E84-9CE2-F8529B4AD377}" destId="{2B2A4E21-79BD-4A1B-994A-C61007350631}" srcOrd="0" destOrd="0" presId="urn:microsoft.com/office/officeart/2005/8/layout/process1"/>
    <dgm:cxn modelId="{720B3AC9-E221-42C5-B3F5-319B1974D8B7}" type="presParOf" srcId="{289B4FB9-2431-4FD5-91F3-DAD5FAB728BD}" destId="{19190A98-85F9-42D1-B44E-30FDE43094F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A011B8-3F7E-4576-81BB-6ABC7488A02F}"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21939C6A-499C-47C4-8FE7-6A009D01EFCB}">
      <dgm:prSet custT="1"/>
      <dgm:spPr>
        <a:solidFill>
          <a:schemeClr val="accent5">
            <a:lumMod val="60000"/>
            <a:lumOff val="40000"/>
          </a:schemeClr>
        </a:solidFill>
      </dgm:spPr>
      <dgm:t>
        <a:bodyPr/>
        <a:lstStyle/>
        <a:p>
          <a:endParaRPr lang="en-US" sz="1800">
            <a:solidFill>
              <a:schemeClr val="accent1">
                <a:lumMod val="50000"/>
              </a:schemeClr>
            </a:solidFill>
          </a:endParaRPr>
        </a:p>
      </dgm:t>
    </dgm:pt>
    <dgm:pt modelId="{A5E2547B-D322-4040-B81C-5745AB09152F}" type="parTrans" cxnId="{63AC71B1-FFED-4795-996C-156F62FA2975}">
      <dgm:prSet/>
      <dgm:spPr/>
      <dgm:t>
        <a:bodyPr/>
        <a:lstStyle/>
        <a:p>
          <a:endParaRPr lang="en-US"/>
        </a:p>
      </dgm:t>
    </dgm:pt>
    <dgm:pt modelId="{CB9BBC67-46DA-48FF-8136-0B91B7DC3EF2}" type="sibTrans" cxnId="{63AC71B1-FFED-4795-996C-156F62FA2975}">
      <dgm:prSet/>
      <dgm:spPr/>
      <dgm:t>
        <a:bodyPr/>
        <a:lstStyle/>
        <a:p>
          <a:endParaRPr lang="en-US"/>
        </a:p>
      </dgm:t>
    </dgm:pt>
    <dgm:pt modelId="{BC4B13A7-2FC5-408D-9BE5-2D298D961B2A}">
      <dgm:prSet custT="1"/>
      <dgm:spPr/>
      <dgm:t>
        <a:bodyPr/>
        <a:lstStyle/>
        <a:p>
          <a:endParaRPr lang="en-US" sz="1400" b="0">
            <a:solidFill>
              <a:schemeClr val="accent1">
                <a:lumMod val="50000"/>
              </a:schemeClr>
            </a:solidFill>
            <a:latin typeface="Montserrat" panose="00000500000000000000" pitchFamily="2" charset="0"/>
          </a:endParaRPr>
        </a:p>
      </dgm:t>
    </dgm:pt>
    <dgm:pt modelId="{8018108C-24FC-4599-987B-6393D36751B2}" type="parTrans" cxnId="{8C3C7C2C-B889-4ECC-84D3-CE68AB9964CE}">
      <dgm:prSet/>
      <dgm:spPr/>
      <dgm:t>
        <a:bodyPr/>
        <a:lstStyle/>
        <a:p>
          <a:endParaRPr lang="en-US"/>
        </a:p>
      </dgm:t>
    </dgm:pt>
    <dgm:pt modelId="{7472654D-36FE-4F4D-815C-A9F0D62C746B}" type="sibTrans" cxnId="{8C3C7C2C-B889-4ECC-84D3-CE68AB9964CE}">
      <dgm:prSet/>
      <dgm:spPr/>
      <dgm:t>
        <a:bodyPr/>
        <a:lstStyle/>
        <a:p>
          <a:endParaRPr lang="en-US"/>
        </a:p>
      </dgm:t>
    </dgm:pt>
    <dgm:pt modelId="{F6BC5C7A-6640-4FB4-9D34-FA7A019DAB59}" type="pres">
      <dgm:prSet presAssocID="{E2A011B8-3F7E-4576-81BB-6ABC7488A02F}" presName="Name0" presStyleCnt="0">
        <dgm:presLayoutVars>
          <dgm:dir/>
          <dgm:resizeHandles val="exact"/>
        </dgm:presLayoutVars>
      </dgm:prSet>
      <dgm:spPr/>
    </dgm:pt>
    <dgm:pt modelId="{B2599617-204B-497F-838C-BF2E1B5FDECB}" type="pres">
      <dgm:prSet presAssocID="{21939C6A-499C-47C4-8FE7-6A009D01EFCB}" presName="node" presStyleLbl="node1" presStyleIdx="0" presStyleCnt="3" custScaleY="151993" custLinFactNeighborX="-753" custLinFactNeighborY="0">
        <dgm:presLayoutVars>
          <dgm:bulletEnabled val="1"/>
        </dgm:presLayoutVars>
      </dgm:prSet>
      <dgm:spPr/>
    </dgm:pt>
    <dgm:pt modelId="{54D8FEF2-E6AC-4D82-8A46-7698FFFE332D}" type="pres">
      <dgm:prSet presAssocID="{CB9BBC67-46DA-48FF-8136-0B91B7DC3EF2}" presName="sibTransSpacerBeforeConnector" presStyleCnt="0"/>
      <dgm:spPr/>
    </dgm:pt>
    <dgm:pt modelId="{2A194C7D-09C9-4E04-B64F-592913864FB7}" type="pres">
      <dgm:prSet presAssocID="{CB9BBC67-46DA-48FF-8136-0B91B7DC3EF2}" presName="sibTrans" presStyleLbl="node1" presStyleIdx="1" presStyleCnt="3"/>
      <dgm:spPr/>
    </dgm:pt>
    <dgm:pt modelId="{210BA48B-90D7-4A6F-9B41-3ABB14E38C79}" type="pres">
      <dgm:prSet presAssocID="{CB9BBC67-46DA-48FF-8136-0B91B7DC3EF2}" presName="sibTransSpacerAfterConnector" presStyleCnt="0"/>
      <dgm:spPr/>
    </dgm:pt>
    <dgm:pt modelId="{E97B1114-FB59-47FD-A4C6-C387B81D853A}" type="pres">
      <dgm:prSet presAssocID="{BC4B13A7-2FC5-408D-9BE5-2D298D961B2A}" presName="node" presStyleLbl="node1" presStyleIdx="2" presStyleCnt="3" custScaleY="150470" custLinFactNeighborX="755" custLinFactNeighborY="0">
        <dgm:presLayoutVars>
          <dgm:bulletEnabled val="1"/>
        </dgm:presLayoutVars>
      </dgm:prSet>
      <dgm:spPr/>
    </dgm:pt>
  </dgm:ptLst>
  <dgm:cxnLst>
    <dgm:cxn modelId="{4DBE0F2C-4AF7-4FEC-858D-A111AC5F265D}" type="presOf" srcId="{BC4B13A7-2FC5-408D-9BE5-2D298D961B2A}" destId="{E97B1114-FB59-47FD-A4C6-C387B81D853A}" srcOrd="0" destOrd="0" presId="urn:microsoft.com/office/officeart/2016/7/layout/BasicProcessNew"/>
    <dgm:cxn modelId="{8C3C7C2C-B889-4ECC-84D3-CE68AB9964CE}" srcId="{E2A011B8-3F7E-4576-81BB-6ABC7488A02F}" destId="{BC4B13A7-2FC5-408D-9BE5-2D298D961B2A}" srcOrd="1" destOrd="0" parTransId="{8018108C-24FC-4599-987B-6393D36751B2}" sibTransId="{7472654D-36FE-4F4D-815C-A9F0D62C746B}"/>
    <dgm:cxn modelId="{7FA4C75B-8FA5-4C3A-A71D-2252A5CFDC83}" type="presOf" srcId="{E2A011B8-3F7E-4576-81BB-6ABC7488A02F}" destId="{F6BC5C7A-6640-4FB4-9D34-FA7A019DAB59}" srcOrd="0" destOrd="0" presId="urn:microsoft.com/office/officeart/2016/7/layout/BasicProcessNew"/>
    <dgm:cxn modelId="{EB69A864-D9D1-42B8-8973-7C6950E45AE5}" type="presOf" srcId="{CB9BBC67-46DA-48FF-8136-0B91B7DC3EF2}" destId="{2A194C7D-09C9-4E04-B64F-592913864FB7}" srcOrd="0" destOrd="0" presId="urn:microsoft.com/office/officeart/2016/7/layout/BasicProcessNew"/>
    <dgm:cxn modelId="{FD00C280-B552-4809-A9B9-52A6A733D732}" type="presOf" srcId="{21939C6A-499C-47C4-8FE7-6A009D01EFCB}" destId="{B2599617-204B-497F-838C-BF2E1B5FDECB}" srcOrd="0" destOrd="0" presId="urn:microsoft.com/office/officeart/2016/7/layout/BasicProcessNew"/>
    <dgm:cxn modelId="{63AC71B1-FFED-4795-996C-156F62FA2975}" srcId="{E2A011B8-3F7E-4576-81BB-6ABC7488A02F}" destId="{21939C6A-499C-47C4-8FE7-6A009D01EFCB}" srcOrd="0" destOrd="0" parTransId="{A5E2547B-D322-4040-B81C-5745AB09152F}" sibTransId="{CB9BBC67-46DA-48FF-8136-0B91B7DC3EF2}"/>
    <dgm:cxn modelId="{46A2B676-EA47-49EB-9FD2-A6260194C962}" type="presParOf" srcId="{F6BC5C7A-6640-4FB4-9D34-FA7A019DAB59}" destId="{B2599617-204B-497F-838C-BF2E1B5FDECB}" srcOrd="0" destOrd="0" presId="urn:microsoft.com/office/officeart/2016/7/layout/BasicProcessNew"/>
    <dgm:cxn modelId="{29F3E85A-AB26-40EA-9450-885C8905D64C}" type="presParOf" srcId="{F6BC5C7A-6640-4FB4-9D34-FA7A019DAB59}" destId="{54D8FEF2-E6AC-4D82-8A46-7698FFFE332D}" srcOrd="1" destOrd="0" presId="urn:microsoft.com/office/officeart/2016/7/layout/BasicProcessNew"/>
    <dgm:cxn modelId="{E6588254-B6E9-41F2-BE49-1B3C91A8773A}" type="presParOf" srcId="{F6BC5C7A-6640-4FB4-9D34-FA7A019DAB59}" destId="{2A194C7D-09C9-4E04-B64F-592913864FB7}" srcOrd="2" destOrd="0" presId="urn:microsoft.com/office/officeart/2016/7/layout/BasicProcessNew"/>
    <dgm:cxn modelId="{E60C257A-A303-44E4-A50E-A5017CEBE706}" type="presParOf" srcId="{F6BC5C7A-6640-4FB4-9D34-FA7A019DAB59}" destId="{210BA48B-90D7-4A6F-9B41-3ABB14E38C79}" srcOrd="3" destOrd="0" presId="urn:microsoft.com/office/officeart/2016/7/layout/BasicProcessNew"/>
    <dgm:cxn modelId="{1C2C5F3C-F893-4E2A-8A9B-799424226469}" type="presParOf" srcId="{F6BC5C7A-6640-4FB4-9D34-FA7A019DAB59}" destId="{E97B1114-FB59-47FD-A4C6-C387B81D853A}"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011B8-3F7E-4576-81BB-6ABC7488A02F}"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3AD96ADD-D3A1-4BE8-8DB7-B7CDC5155011}">
      <dgm:prSet custT="1"/>
      <dgm:spPr>
        <a:solidFill>
          <a:schemeClr val="accent5">
            <a:lumMod val="40000"/>
            <a:lumOff val="60000"/>
          </a:schemeClr>
        </a:solidFill>
      </dgm:spPr>
      <dgm:t>
        <a:bodyPr/>
        <a:lstStyle/>
        <a:p>
          <a:r>
            <a:rPr lang="en-US" sz="1800" b="1">
              <a:solidFill>
                <a:schemeClr val="accent1">
                  <a:lumMod val="50000"/>
                </a:schemeClr>
              </a:solidFill>
              <a:latin typeface="Montserrat" panose="00000500000000000000" pitchFamily="2" charset="0"/>
              <a:cs typeface="Leelawadee" panose="020B0502040204020203" pitchFamily="34" charset="-34"/>
            </a:rPr>
            <a:t>Variance</a:t>
          </a:r>
        </a:p>
        <a:p>
          <a:r>
            <a:rPr lang="en-US" sz="1800">
              <a:solidFill>
                <a:schemeClr val="accent1">
                  <a:lumMod val="50000"/>
                </a:schemeClr>
              </a:solidFill>
              <a:latin typeface="Montserrat" panose="00000500000000000000" pitchFamily="2" charset="0"/>
              <a:cs typeface="Leelawadee" panose="020B0502040204020203" pitchFamily="34" charset="-34"/>
            </a:rPr>
            <a:t>The difference between the number enrolled and the allocation. The typical acceptable ED variance level is  +4/-4 or 50% variance for territories with fewer slots. </a:t>
          </a:r>
        </a:p>
        <a:p>
          <a:r>
            <a:rPr lang="en-US" sz="1800">
              <a:solidFill>
                <a:schemeClr val="accent1">
                  <a:lumMod val="50000"/>
                </a:schemeClr>
              </a:solidFill>
              <a:latin typeface="Montserrat" panose="00000500000000000000" pitchFamily="2" charset="0"/>
              <a:cs typeface="Leelawadee" panose="020B0502040204020203" pitchFamily="34" charset="-34"/>
            </a:rPr>
            <a:t>Generally, the Center is okay with being slightly overenrolled in a county, however the number of over enrollments </a:t>
          </a:r>
          <a:r>
            <a:rPr lang="en-US" sz="1800" b="1">
              <a:solidFill>
                <a:schemeClr val="accent1">
                  <a:lumMod val="50000"/>
                </a:schemeClr>
              </a:solidFill>
              <a:latin typeface="Montserrat" panose="00000500000000000000" pitchFamily="2" charset="0"/>
              <a:cs typeface="Leelawadee" panose="020B0502040204020203" pitchFamily="34" charset="-34"/>
            </a:rPr>
            <a:t>must be proportionate</a:t>
          </a:r>
          <a:r>
            <a:rPr lang="en-US" sz="1800">
              <a:solidFill>
                <a:schemeClr val="accent1">
                  <a:lumMod val="50000"/>
                </a:schemeClr>
              </a:solidFill>
              <a:latin typeface="Montserrat" panose="00000500000000000000" pitchFamily="2" charset="0"/>
              <a:cs typeface="Leelawadee" panose="020B0502040204020203" pitchFamily="34" charset="-34"/>
            </a:rPr>
            <a:t> to the number of AP in that county.</a:t>
          </a:r>
        </a:p>
      </dgm:t>
    </dgm:pt>
    <dgm:pt modelId="{5ECB1DEE-9E7F-4EBF-AD61-FF4696037466}" type="parTrans" cxnId="{8BD9DC2E-0A49-4036-8822-67BF4E8E9CA8}">
      <dgm:prSet/>
      <dgm:spPr/>
      <dgm:t>
        <a:bodyPr/>
        <a:lstStyle/>
        <a:p>
          <a:endParaRPr lang="en-US"/>
        </a:p>
      </dgm:t>
    </dgm:pt>
    <dgm:pt modelId="{0D82D6DE-FE74-49A5-93F7-44E36DDD25BE}" type="sibTrans" cxnId="{8BD9DC2E-0A49-4036-8822-67BF4E8E9CA8}">
      <dgm:prSet/>
      <dgm:spPr/>
      <dgm:t>
        <a:bodyPr/>
        <a:lstStyle/>
        <a:p>
          <a:endParaRPr lang="en-US"/>
        </a:p>
      </dgm:t>
    </dgm:pt>
    <dgm:pt modelId="{21939C6A-499C-47C4-8FE7-6A009D01EFCB}">
      <dgm:prSet custT="1"/>
      <dgm:spPr/>
      <dgm:t>
        <a:bodyPr/>
        <a:lstStyle/>
        <a:p>
          <a:r>
            <a:rPr lang="en-US" sz="1800" b="1">
              <a:solidFill>
                <a:schemeClr val="accent1">
                  <a:lumMod val="50000"/>
                </a:schemeClr>
              </a:solidFill>
              <a:latin typeface="Montserrat" panose="00000500000000000000" pitchFamily="2" charset="0"/>
            </a:rPr>
            <a:t>Parity </a:t>
          </a:r>
        </a:p>
        <a:p>
          <a:r>
            <a:rPr lang="en-US" sz="1800">
              <a:solidFill>
                <a:schemeClr val="accent1">
                  <a:lumMod val="50000"/>
                </a:schemeClr>
              </a:solidFill>
              <a:latin typeface="Montserrat" panose="00000500000000000000" pitchFamily="2" charset="0"/>
            </a:rPr>
            <a:t>It is the goal of the Center that subgrantees be at </a:t>
          </a:r>
          <a:r>
            <a:rPr lang="en-US" sz="1800" b="0">
              <a:solidFill>
                <a:schemeClr val="accent1">
                  <a:lumMod val="50000"/>
                </a:schemeClr>
              </a:solidFill>
              <a:latin typeface="Montserrat" panose="00000500000000000000" pitchFamily="2" charset="0"/>
            </a:rPr>
            <a:t>parity</a:t>
          </a:r>
          <a:r>
            <a:rPr lang="en-US" sz="1800" b="1">
              <a:solidFill>
                <a:schemeClr val="accent1">
                  <a:lumMod val="50000"/>
                </a:schemeClr>
              </a:solidFill>
              <a:latin typeface="Montserrat" panose="00000500000000000000" pitchFamily="2" charset="0"/>
            </a:rPr>
            <a:t> </a:t>
          </a:r>
          <a:r>
            <a:rPr lang="en-US" sz="1800">
              <a:solidFill>
                <a:schemeClr val="accent1">
                  <a:lumMod val="50000"/>
                </a:schemeClr>
              </a:solidFill>
              <a:latin typeface="Montserrat" panose="00000500000000000000" pitchFamily="2" charset="0"/>
            </a:rPr>
            <a:t>in each county, meaning the level enrolled is the same as the ED allocation. </a:t>
          </a:r>
          <a:endParaRPr lang="en-US" sz="1800">
            <a:solidFill>
              <a:schemeClr val="accent1">
                <a:lumMod val="50000"/>
              </a:schemeClr>
            </a:solidFill>
          </a:endParaRPr>
        </a:p>
      </dgm:t>
    </dgm:pt>
    <dgm:pt modelId="{A5E2547B-D322-4040-B81C-5745AB09152F}" type="parTrans" cxnId="{63AC71B1-FFED-4795-996C-156F62FA2975}">
      <dgm:prSet/>
      <dgm:spPr/>
      <dgm:t>
        <a:bodyPr/>
        <a:lstStyle/>
        <a:p>
          <a:endParaRPr lang="en-US"/>
        </a:p>
      </dgm:t>
    </dgm:pt>
    <dgm:pt modelId="{CB9BBC67-46DA-48FF-8136-0B91B7DC3EF2}" type="sibTrans" cxnId="{63AC71B1-FFED-4795-996C-156F62FA2975}">
      <dgm:prSet/>
      <dgm:spPr/>
      <dgm:t>
        <a:bodyPr/>
        <a:lstStyle/>
        <a:p>
          <a:endParaRPr lang="en-US"/>
        </a:p>
      </dgm:t>
    </dgm:pt>
    <dgm:pt modelId="{BC4B13A7-2FC5-408D-9BE5-2D298D961B2A}">
      <dgm:prSet custT="1"/>
      <dgm:spPr/>
      <dgm:t>
        <a:bodyPr/>
        <a:lstStyle/>
        <a:p>
          <a:endParaRPr lang="en-US" sz="1800" b="1">
            <a:solidFill>
              <a:schemeClr val="accent1">
                <a:lumMod val="50000"/>
              </a:schemeClr>
            </a:solidFill>
            <a:latin typeface="Montserrat" panose="00000500000000000000" pitchFamily="2" charset="0"/>
          </a:endParaRPr>
        </a:p>
        <a:p>
          <a:r>
            <a:rPr lang="en-US" sz="1800" b="1">
              <a:solidFill>
                <a:schemeClr val="accent1">
                  <a:lumMod val="50000"/>
                </a:schemeClr>
              </a:solidFill>
              <a:latin typeface="Montserrat" panose="00000500000000000000" pitchFamily="2" charset="0"/>
            </a:rPr>
            <a:t>Grantee Performance Management System (GPMS) Reports</a:t>
          </a:r>
        </a:p>
        <a:p>
          <a:r>
            <a:rPr lang="en-US" sz="1800" b="0">
              <a:solidFill>
                <a:schemeClr val="accent1">
                  <a:lumMod val="50000"/>
                </a:schemeClr>
              </a:solidFill>
              <a:latin typeface="Montserrat" panose="00000500000000000000" pitchFamily="2" charset="0"/>
            </a:rPr>
            <a:t>GPMS provides access to Equitable Distribution Reports by State or by Grantee. To view this report, go to Reports, then select Equitable Distribution and make selections to narrow down the data you want.</a:t>
          </a:r>
        </a:p>
        <a:p>
          <a:endParaRPr lang="en-US" sz="1400" b="0">
            <a:solidFill>
              <a:schemeClr val="accent1">
                <a:lumMod val="50000"/>
              </a:schemeClr>
            </a:solidFill>
            <a:latin typeface="Montserrat" panose="00000500000000000000" pitchFamily="2" charset="0"/>
          </a:endParaRPr>
        </a:p>
      </dgm:t>
    </dgm:pt>
    <dgm:pt modelId="{8018108C-24FC-4599-987B-6393D36751B2}" type="parTrans" cxnId="{8C3C7C2C-B889-4ECC-84D3-CE68AB9964CE}">
      <dgm:prSet/>
      <dgm:spPr/>
      <dgm:t>
        <a:bodyPr/>
        <a:lstStyle/>
        <a:p>
          <a:endParaRPr lang="en-US"/>
        </a:p>
      </dgm:t>
    </dgm:pt>
    <dgm:pt modelId="{7472654D-36FE-4F4D-815C-A9F0D62C746B}" type="sibTrans" cxnId="{8C3C7C2C-B889-4ECC-84D3-CE68AB9964CE}">
      <dgm:prSet/>
      <dgm:spPr/>
      <dgm:t>
        <a:bodyPr/>
        <a:lstStyle/>
        <a:p>
          <a:endParaRPr lang="en-US"/>
        </a:p>
      </dgm:t>
    </dgm:pt>
    <dgm:pt modelId="{F6BC5C7A-6640-4FB4-9D34-FA7A019DAB59}" type="pres">
      <dgm:prSet presAssocID="{E2A011B8-3F7E-4576-81BB-6ABC7488A02F}" presName="Name0" presStyleCnt="0">
        <dgm:presLayoutVars>
          <dgm:dir/>
          <dgm:resizeHandles val="exact"/>
        </dgm:presLayoutVars>
      </dgm:prSet>
      <dgm:spPr/>
    </dgm:pt>
    <dgm:pt modelId="{D128B46E-9879-4C24-A6D4-C1816010707E}" type="pres">
      <dgm:prSet presAssocID="{3AD96ADD-D3A1-4BE8-8DB7-B7CDC5155011}" presName="node" presStyleLbl="node1" presStyleIdx="0" presStyleCnt="5" custLinFactNeighborX="-14780">
        <dgm:presLayoutVars>
          <dgm:bulletEnabled val="1"/>
        </dgm:presLayoutVars>
      </dgm:prSet>
      <dgm:spPr/>
    </dgm:pt>
    <dgm:pt modelId="{A0647BCE-CB8B-4443-BF40-F5A8F18540FB}" type="pres">
      <dgm:prSet presAssocID="{0D82D6DE-FE74-49A5-93F7-44E36DDD25BE}" presName="sibTransSpacerBeforeConnector" presStyleCnt="0"/>
      <dgm:spPr/>
    </dgm:pt>
    <dgm:pt modelId="{2E516669-274B-49C3-BCA6-4E45F3A8E035}" type="pres">
      <dgm:prSet presAssocID="{0D82D6DE-FE74-49A5-93F7-44E36DDD25BE}" presName="sibTrans" presStyleLbl="node1" presStyleIdx="1" presStyleCnt="5"/>
      <dgm:spPr/>
    </dgm:pt>
    <dgm:pt modelId="{91EB21DE-CE5D-443C-8EC8-C2B952DFA47B}" type="pres">
      <dgm:prSet presAssocID="{0D82D6DE-FE74-49A5-93F7-44E36DDD25BE}" presName="sibTransSpacerAfterConnector" presStyleCnt="0"/>
      <dgm:spPr/>
    </dgm:pt>
    <dgm:pt modelId="{B2599617-204B-497F-838C-BF2E1B5FDECB}" type="pres">
      <dgm:prSet presAssocID="{21939C6A-499C-47C4-8FE7-6A009D01EFCB}" presName="node" presStyleLbl="node1" presStyleIdx="2" presStyleCnt="5" custLinFactNeighborY="0">
        <dgm:presLayoutVars>
          <dgm:bulletEnabled val="1"/>
        </dgm:presLayoutVars>
      </dgm:prSet>
      <dgm:spPr/>
    </dgm:pt>
    <dgm:pt modelId="{54D8FEF2-E6AC-4D82-8A46-7698FFFE332D}" type="pres">
      <dgm:prSet presAssocID="{CB9BBC67-46DA-48FF-8136-0B91B7DC3EF2}" presName="sibTransSpacerBeforeConnector" presStyleCnt="0"/>
      <dgm:spPr/>
    </dgm:pt>
    <dgm:pt modelId="{2A194C7D-09C9-4E04-B64F-592913864FB7}" type="pres">
      <dgm:prSet presAssocID="{CB9BBC67-46DA-48FF-8136-0B91B7DC3EF2}" presName="sibTrans" presStyleLbl="node1" presStyleIdx="3" presStyleCnt="5"/>
      <dgm:spPr/>
    </dgm:pt>
    <dgm:pt modelId="{210BA48B-90D7-4A6F-9B41-3ABB14E38C79}" type="pres">
      <dgm:prSet presAssocID="{CB9BBC67-46DA-48FF-8136-0B91B7DC3EF2}" presName="sibTransSpacerAfterConnector" presStyleCnt="0"/>
      <dgm:spPr/>
    </dgm:pt>
    <dgm:pt modelId="{E97B1114-FB59-47FD-A4C6-C387B81D853A}" type="pres">
      <dgm:prSet presAssocID="{BC4B13A7-2FC5-408D-9BE5-2D298D961B2A}" presName="node" presStyleLbl="node1" presStyleIdx="4" presStyleCnt="5" custLinFactNeighborX="4115" custLinFactNeighborY="-85">
        <dgm:presLayoutVars>
          <dgm:bulletEnabled val="1"/>
        </dgm:presLayoutVars>
      </dgm:prSet>
      <dgm:spPr/>
    </dgm:pt>
  </dgm:ptLst>
  <dgm:cxnLst>
    <dgm:cxn modelId="{B79A6D07-4BB1-4FFB-A382-78D19EF471D5}" type="presOf" srcId="{0D82D6DE-FE74-49A5-93F7-44E36DDD25BE}" destId="{2E516669-274B-49C3-BCA6-4E45F3A8E035}" srcOrd="0" destOrd="0" presId="urn:microsoft.com/office/officeart/2016/7/layout/BasicProcessNew"/>
    <dgm:cxn modelId="{4DBE0F2C-4AF7-4FEC-858D-A111AC5F265D}" type="presOf" srcId="{BC4B13A7-2FC5-408D-9BE5-2D298D961B2A}" destId="{E97B1114-FB59-47FD-A4C6-C387B81D853A}" srcOrd="0" destOrd="0" presId="urn:microsoft.com/office/officeart/2016/7/layout/BasicProcessNew"/>
    <dgm:cxn modelId="{8C3C7C2C-B889-4ECC-84D3-CE68AB9964CE}" srcId="{E2A011B8-3F7E-4576-81BB-6ABC7488A02F}" destId="{BC4B13A7-2FC5-408D-9BE5-2D298D961B2A}" srcOrd="2" destOrd="0" parTransId="{8018108C-24FC-4599-987B-6393D36751B2}" sibTransId="{7472654D-36FE-4F4D-815C-A9F0D62C746B}"/>
    <dgm:cxn modelId="{4F1E352E-AE7B-477F-BA8E-2D680F50D94A}" type="presOf" srcId="{3AD96ADD-D3A1-4BE8-8DB7-B7CDC5155011}" destId="{D128B46E-9879-4C24-A6D4-C1816010707E}" srcOrd="0" destOrd="0" presId="urn:microsoft.com/office/officeart/2016/7/layout/BasicProcessNew"/>
    <dgm:cxn modelId="{8BD9DC2E-0A49-4036-8822-67BF4E8E9CA8}" srcId="{E2A011B8-3F7E-4576-81BB-6ABC7488A02F}" destId="{3AD96ADD-D3A1-4BE8-8DB7-B7CDC5155011}" srcOrd="0" destOrd="0" parTransId="{5ECB1DEE-9E7F-4EBF-AD61-FF4696037466}" sibTransId="{0D82D6DE-FE74-49A5-93F7-44E36DDD25BE}"/>
    <dgm:cxn modelId="{7FA4C75B-8FA5-4C3A-A71D-2252A5CFDC83}" type="presOf" srcId="{E2A011B8-3F7E-4576-81BB-6ABC7488A02F}" destId="{F6BC5C7A-6640-4FB4-9D34-FA7A019DAB59}" srcOrd="0" destOrd="0" presId="urn:microsoft.com/office/officeart/2016/7/layout/BasicProcessNew"/>
    <dgm:cxn modelId="{EB69A864-D9D1-42B8-8973-7C6950E45AE5}" type="presOf" srcId="{CB9BBC67-46DA-48FF-8136-0B91B7DC3EF2}" destId="{2A194C7D-09C9-4E04-B64F-592913864FB7}" srcOrd="0" destOrd="0" presId="urn:microsoft.com/office/officeart/2016/7/layout/BasicProcessNew"/>
    <dgm:cxn modelId="{FD00C280-B552-4809-A9B9-52A6A733D732}" type="presOf" srcId="{21939C6A-499C-47C4-8FE7-6A009D01EFCB}" destId="{B2599617-204B-497F-838C-BF2E1B5FDECB}" srcOrd="0" destOrd="0" presId="urn:microsoft.com/office/officeart/2016/7/layout/BasicProcessNew"/>
    <dgm:cxn modelId="{63AC71B1-FFED-4795-996C-156F62FA2975}" srcId="{E2A011B8-3F7E-4576-81BB-6ABC7488A02F}" destId="{21939C6A-499C-47C4-8FE7-6A009D01EFCB}" srcOrd="1" destOrd="0" parTransId="{A5E2547B-D322-4040-B81C-5745AB09152F}" sibTransId="{CB9BBC67-46DA-48FF-8136-0B91B7DC3EF2}"/>
    <dgm:cxn modelId="{17915D20-A0EB-49C7-9A53-E08AC5E03537}" type="presParOf" srcId="{F6BC5C7A-6640-4FB4-9D34-FA7A019DAB59}" destId="{D128B46E-9879-4C24-A6D4-C1816010707E}" srcOrd="0" destOrd="0" presId="urn:microsoft.com/office/officeart/2016/7/layout/BasicProcessNew"/>
    <dgm:cxn modelId="{E7B0222A-3BF5-4684-B698-C981113144D9}" type="presParOf" srcId="{F6BC5C7A-6640-4FB4-9D34-FA7A019DAB59}" destId="{A0647BCE-CB8B-4443-BF40-F5A8F18540FB}" srcOrd="1" destOrd="0" presId="urn:microsoft.com/office/officeart/2016/7/layout/BasicProcessNew"/>
    <dgm:cxn modelId="{826F532D-9209-4267-96BD-CC16B0077236}" type="presParOf" srcId="{F6BC5C7A-6640-4FB4-9D34-FA7A019DAB59}" destId="{2E516669-274B-49C3-BCA6-4E45F3A8E035}" srcOrd="2" destOrd="0" presId="urn:microsoft.com/office/officeart/2016/7/layout/BasicProcessNew"/>
    <dgm:cxn modelId="{31AD83B8-E372-4912-B412-D754EDA37E4F}" type="presParOf" srcId="{F6BC5C7A-6640-4FB4-9D34-FA7A019DAB59}" destId="{91EB21DE-CE5D-443C-8EC8-C2B952DFA47B}" srcOrd="3" destOrd="0" presId="urn:microsoft.com/office/officeart/2016/7/layout/BasicProcessNew"/>
    <dgm:cxn modelId="{46A2B676-EA47-49EB-9FD2-A6260194C962}" type="presParOf" srcId="{F6BC5C7A-6640-4FB4-9D34-FA7A019DAB59}" destId="{B2599617-204B-497F-838C-BF2E1B5FDECB}" srcOrd="4" destOrd="0" presId="urn:microsoft.com/office/officeart/2016/7/layout/BasicProcessNew"/>
    <dgm:cxn modelId="{29F3E85A-AB26-40EA-9450-885C8905D64C}" type="presParOf" srcId="{F6BC5C7A-6640-4FB4-9D34-FA7A019DAB59}" destId="{54D8FEF2-E6AC-4D82-8A46-7698FFFE332D}" srcOrd="5" destOrd="0" presId="urn:microsoft.com/office/officeart/2016/7/layout/BasicProcessNew"/>
    <dgm:cxn modelId="{E6588254-B6E9-41F2-BE49-1B3C91A8773A}" type="presParOf" srcId="{F6BC5C7A-6640-4FB4-9D34-FA7A019DAB59}" destId="{2A194C7D-09C9-4E04-B64F-592913864FB7}" srcOrd="6" destOrd="0" presId="urn:microsoft.com/office/officeart/2016/7/layout/BasicProcessNew"/>
    <dgm:cxn modelId="{E60C257A-A303-44E4-A50E-A5017CEBE706}" type="presParOf" srcId="{F6BC5C7A-6640-4FB4-9D34-FA7A019DAB59}" destId="{210BA48B-90D7-4A6F-9B41-3ABB14E38C79}" srcOrd="7" destOrd="0" presId="urn:microsoft.com/office/officeart/2016/7/layout/BasicProcessNew"/>
    <dgm:cxn modelId="{1C2C5F3C-F893-4E2A-8A9B-799424226469}" type="presParOf" srcId="{F6BC5C7A-6640-4FB4-9D34-FA7A019DAB59}" destId="{E97B1114-FB59-47FD-A4C6-C387B81D853A}"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31EDD-626C-49C7-99F4-6FD2CE95880B}">
      <dsp:nvSpPr>
        <dsp:cNvPr id="0" name=""/>
        <dsp:cNvSpPr/>
      </dsp:nvSpPr>
      <dsp:spPr>
        <a:xfrm>
          <a:off x="0" y="584276"/>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a:ea typeface="+mn-ea"/>
              <a:cs typeface="+mn-cs"/>
            </a:rPr>
            <a:t>Cameras on!</a:t>
          </a:r>
        </a:p>
      </dsp:txBody>
      <dsp:txXfrm>
        <a:off x="0" y="584276"/>
        <a:ext cx="2444055" cy="1466433"/>
      </dsp:txXfrm>
    </dsp:sp>
    <dsp:sp modelId="{137D868B-E9B4-4A46-813B-33753F650291}">
      <dsp:nvSpPr>
        <dsp:cNvPr id="0" name=""/>
        <dsp:cNvSpPr/>
      </dsp:nvSpPr>
      <dsp:spPr>
        <a:xfrm>
          <a:off x="2691541" y="587032"/>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a:ea typeface="+mn-ea"/>
              <a:cs typeface="+mn-cs"/>
            </a:rPr>
            <a:t>Please mute your microphone unless you are preparing to speak</a:t>
          </a:r>
        </a:p>
      </dsp:txBody>
      <dsp:txXfrm>
        <a:off x="2691541" y="587032"/>
        <a:ext cx="2444055" cy="1466433"/>
      </dsp:txXfrm>
    </dsp:sp>
    <dsp:sp modelId="{9CC415C4-9776-4016-9682-A830C13D3F6D}">
      <dsp:nvSpPr>
        <dsp:cNvPr id="0" name=""/>
        <dsp:cNvSpPr/>
      </dsp:nvSpPr>
      <dsp:spPr>
        <a:xfrm>
          <a:off x="5380002" y="587032"/>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Montserrat"/>
              <a:ea typeface="+mn-ea"/>
              <a:cs typeface="+mn-cs"/>
            </a:rPr>
            <a:t>Please limit the use of the chat function during presentations </a:t>
          </a:r>
        </a:p>
      </dsp:txBody>
      <dsp:txXfrm>
        <a:off x="5380002" y="587032"/>
        <a:ext cx="2444055" cy="1466433"/>
      </dsp:txXfrm>
    </dsp:sp>
    <dsp:sp modelId="{63CE1712-357E-4DFB-BF20-6C0C61B389FE}">
      <dsp:nvSpPr>
        <dsp:cNvPr id="0" name=""/>
        <dsp:cNvSpPr/>
      </dsp:nvSpPr>
      <dsp:spPr>
        <a:xfrm>
          <a:off x="8068463" y="587032"/>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a:ea typeface="+mn-ea"/>
              <a:cs typeface="+mn-cs"/>
            </a:rPr>
            <a:t>Be present and participate – try not to multitask</a:t>
          </a:r>
        </a:p>
      </dsp:txBody>
      <dsp:txXfrm>
        <a:off x="8068463" y="587032"/>
        <a:ext cx="2444055" cy="1466433"/>
      </dsp:txXfrm>
    </dsp:sp>
    <dsp:sp modelId="{3D117BC4-CDE8-41D5-955D-8B3B356C8081}">
      <dsp:nvSpPr>
        <dsp:cNvPr id="0" name=""/>
        <dsp:cNvSpPr/>
      </dsp:nvSpPr>
      <dsp:spPr>
        <a:xfrm>
          <a:off x="1347311" y="2297871"/>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a:ea typeface="+mn-ea"/>
              <a:cs typeface="+mn-cs"/>
            </a:rPr>
            <a:t>Need a personal break? Take one, then come back to the training quickly</a:t>
          </a:r>
        </a:p>
      </dsp:txBody>
      <dsp:txXfrm>
        <a:off x="1347311" y="2297871"/>
        <a:ext cx="2444055" cy="1466433"/>
      </dsp:txXfrm>
    </dsp:sp>
    <dsp:sp modelId="{E4AD3CE3-832D-4FD6-9912-1FDB92969CBC}">
      <dsp:nvSpPr>
        <dsp:cNvPr id="0" name=""/>
        <dsp:cNvSpPr/>
      </dsp:nvSpPr>
      <dsp:spPr>
        <a:xfrm>
          <a:off x="4035772" y="2297871"/>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ontserrat"/>
              <a:ea typeface="+mn-ea"/>
              <a:cs typeface="+mn-cs"/>
            </a:rPr>
            <a:t>Be flexible if we experience any technical difficulties – we’ll work to resolve them as quickly as possible</a:t>
          </a:r>
        </a:p>
      </dsp:txBody>
      <dsp:txXfrm>
        <a:off x="4035772" y="2297871"/>
        <a:ext cx="2444055" cy="1466433"/>
      </dsp:txXfrm>
    </dsp:sp>
    <dsp:sp modelId="{D32D3E14-3C1D-4F94-8221-730E75D0023D}">
      <dsp:nvSpPr>
        <dsp:cNvPr id="0" name=""/>
        <dsp:cNvSpPr/>
      </dsp:nvSpPr>
      <dsp:spPr>
        <a:xfrm>
          <a:off x="6724233" y="2297871"/>
          <a:ext cx="2444055" cy="146643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0000"/>
              </a:solidFill>
              <a:latin typeface="Montserrat"/>
              <a:ea typeface="+mn-ea"/>
              <a:cs typeface="Calibri"/>
            </a:rPr>
            <a:t>Give us feedback! Complete the Survey that automatically shows up in your browser once the training ends</a:t>
          </a:r>
          <a:endParaRPr lang="en-US" sz="1600" kern="1200" dirty="0">
            <a:latin typeface="Montserrat"/>
          </a:endParaRPr>
        </a:p>
      </dsp:txBody>
      <dsp:txXfrm>
        <a:off x="672423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DE406-7F36-491A-AE3F-A28E4A1DCF5C}">
      <dsp:nvSpPr>
        <dsp:cNvPr id="0" name=""/>
        <dsp:cNvSpPr/>
      </dsp:nvSpPr>
      <dsp:spPr>
        <a:xfrm>
          <a:off x="0" y="38220"/>
          <a:ext cx="7877175" cy="251081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latin typeface="Montserrat" panose="00000500000000000000" pitchFamily="2" charset="0"/>
            </a:rPr>
            <a:t>Using the mathematical formula, the number of Authorized Positions that the appropriation will support in each county is set by the US Department of Labor (DOL). </a:t>
          </a:r>
        </a:p>
      </dsp:txBody>
      <dsp:txXfrm>
        <a:off x="122568" y="160788"/>
        <a:ext cx="7632039" cy="2265683"/>
      </dsp:txXfrm>
    </dsp:sp>
    <dsp:sp modelId="{504DD003-141B-4EF7-9A05-F6B623721962}">
      <dsp:nvSpPr>
        <dsp:cNvPr id="0" name=""/>
        <dsp:cNvSpPr/>
      </dsp:nvSpPr>
      <dsp:spPr>
        <a:xfrm>
          <a:off x="0" y="2632560"/>
          <a:ext cx="7877175" cy="251081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latin typeface="Montserrat" panose="00000500000000000000" pitchFamily="2" charset="0"/>
            </a:rPr>
            <a:t>SCSEP grantees who are authorized to provide service in that county are required by the grant to serve in accordance with those numbers.</a:t>
          </a:r>
        </a:p>
      </dsp:txBody>
      <dsp:txXfrm>
        <a:off x="122568" y="2755128"/>
        <a:ext cx="7632039" cy="2265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B0884-D596-4EC5-9E5D-A6B473A363CC}">
      <dsp:nvSpPr>
        <dsp:cNvPr id="0" name=""/>
        <dsp:cNvSpPr/>
      </dsp:nvSpPr>
      <dsp:spPr>
        <a:xfrm>
          <a:off x="7076" y="0"/>
          <a:ext cx="2115170" cy="534479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1">
                  <a:lumMod val="50000"/>
                </a:schemeClr>
              </a:solidFill>
              <a:latin typeface="Montserrat" panose="00000500000000000000" pitchFamily="2" charset="0"/>
            </a:rPr>
            <a:t>SCSEP is authorized by Title V of the Older Americans Act of 1965 (OAA). ED is required by statute in the </a:t>
          </a:r>
          <a:r>
            <a:rPr lang="en-US" sz="2000" b="0" kern="1200">
              <a:solidFill>
                <a:schemeClr val="accent1">
                  <a:lumMod val="50000"/>
                </a:schemeClr>
              </a:solidFill>
              <a:latin typeface="Montserrat" panose="00000500000000000000" pitchFamily="2" charset="0"/>
            </a:rPr>
            <a:t>OAA which states that SCSEP Authorized Positions shall be distributed equitably throughout the nation.</a:t>
          </a:r>
        </a:p>
      </dsp:txBody>
      <dsp:txXfrm>
        <a:off x="69027" y="61951"/>
        <a:ext cx="1991268" cy="5220893"/>
      </dsp:txXfrm>
    </dsp:sp>
    <dsp:sp modelId="{FD3F7C52-407A-4AB1-AE3D-583253ECC725}">
      <dsp:nvSpPr>
        <dsp:cNvPr id="0" name=""/>
        <dsp:cNvSpPr/>
      </dsp:nvSpPr>
      <dsp:spPr>
        <a:xfrm>
          <a:off x="2333763" y="2410116"/>
          <a:ext cx="448416" cy="5245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33763" y="2515028"/>
        <a:ext cx="313891" cy="314738"/>
      </dsp:txXfrm>
    </dsp:sp>
    <dsp:sp modelId="{7CB48838-32D0-49A2-B3DC-0C53B0C146AE}">
      <dsp:nvSpPr>
        <dsp:cNvPr id="0" name=""/>
        <dsp:cNvSpPr/>
      </dsp:nvSpPr>
      <dsp:spPr>
        <a:xfrm>
          <a:off x="2968314" y="0"/>
          <a:ext cx="2115170" cy="534479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1">
                  <a:lumMod val="50000"/>
                </a:schemeClr>
              </a:solidFill>
              <a:latin typeface="Montserrat" panose="00000500000000000000" pitchFamily="2" charset="0"/>
            </a:rPr>
            <a:t>Without ED or a similar mechanism, people eligible for the program but living in an area with fewer resources or demand would go unserved. </a:t>
          </a:r>
        </a:p>
      </dsp:txBody>
      <dsp:txXfrm>
        <a:off x="3030265" y="61951"/>
        <a:ext cx="1991268" cy="5220893"/>
      </dsp:txXfrm>
    </dsp:sp>
    <dsp:sp modelId="{58EBE123-2F76-4E84-9CE2-F8529B4AD377}">
      <dsp:nvSpPr>
        <dsp:cNvPr id="0" name=""/>
        <dsp:cNvSpPr/>
      </dsp:nvSpPr>
      <dsp:spPr>
        <a:xfrm>
          <a:off x="5295002" y="2410116"/>
          <a:ext cx="448416" cy="5245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95002" y="2515028"/>
        <a:ext cx="313891" cy="314738"/>
      </dsp:txXfrm>
    </dsp:sp>
    <dsp:sp modelId="{19190A98-85F9-42D1-B44E-30FDE43094F9}">
      <dsp:nvSpPr>
        <dsp:cNvPr id="0" name=""/>
        <dsp:cNvSpPr/>
      </dsp:nvSpPr>
      <dsp:spPr>
        <a:xfrm>
          <a:off x="5929553" y="0"/>
          <a:ext cx="2115170" cy="534479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1">
                  <a:lumMod val="50000"/>
                </a:schemeClr>
              </a:solidFill>
              <a:latin typeface="Montserrat" panose="00000500000000000000" pitchFamily="2" charset="0"/>
            </a:rPr>
            <a:t>For this reason, we are obligated to serve people based on geography in accordance with the number of positions allocated through the ED process.</a:t>
          </a:r>
        </a:p>
      </dsp:txBody>
      <dsp:txXfrm>
        <a:off x="5991504" y="61951"/>
        <a:ext cx="1991268" cy="5220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99617-204B-497F-838C-BF2E1B5FDECB}">
      <dsp:nvSpPr>
        <dsp:cNvPr id="0" name=""/>
        <dsp:cNvSpPr/>
      </dsp:nvSpPr>
      <dsp:spPr>
        <a:xfrm>
          <a:off x="0" y="605674"/>
          <a:ext cx="4821361" cy="439687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accent1">
                <a:lumMod val="50000"/>
              </a:schemeClr>
            </a:solidFill>
          </a:endParaRPr>
        </a:p>
      </dsp:txBody>
      <dsp:txXfrm>
        <a:off x="0" y="605674"/>
        <a:ext cx="4821361" cy="4396879"/>
      </dsp:txXfrm>
    </dsp:sp>
    <dsp:sp modelId="{2A194C7D-09C9-4E04-B64F-592913864FB7}">
      <dsp:nvSpPr>
        <dsp:cNvPr id="0" name=""/>
        <dsp:cNvSpPr/>
      </dsp:nvSpPr>
      <dsp:spPr>
        <a:xfrm>
          <a:off x="4896197" y="2682614"/>
          <a:ext cx="723204"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7B1114-FB59-47FD-A4C6-C387B81D853A}">
      <dsp:nvSpPr>
        <dsp:cNvPr id="0" name=""/>
        <dsp:cNvSpPr/>
      </dsp:nvSpPr>
      <dsp:spPr>
        <a:xfrm>
          <a:off x="5694238" y="627703"/>
          <a:ext cx="4821361" cy="43528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accent1">
                <a:lumMod val="50000"/>
              </a:schemeClr>
            </a:solidFill>
            <a:latin typeface="Montserrat" panose="00000500000000000000" pitchFamily="2" charset="0"/>
          </a:endParaRPr>
        </a:p>
      </dsp:txBody>
      <dsp:txXfrm>
        <a:off x="5694238" y="627703"/>
        <a:ext cx="4821361" cy="4352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B46E-9879-4C24-A6D4-C1816010707E}">
      <dsp:nvSpPr>
        <dsp:cNvPr id="0" name=""/>
        <dsp:cNvSpPr/>
      </dsp:nvSpPr>
      <dsp:spPr>
        <a:xfrm>
          <a:off x="0" y="415877"/>
          <a:ext cx="3126953" cy="4776473"/>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1">
                  <a:lumMod val="50000"/>
                </a:schemeClr>
              </a:solidFill>
              <a:latin typeface="Montserrat" panose="00000500000000000000" pitchFamily="2" charset="0"/>
              <a:cs typeface="Leelawadee" panose="020B0502040204020203" pitchFamily="34" charset="-34"/>
            </a:rPr>
            <a:t>Variance</a:t>
          </a:r>
        </a:p>
        <a:p>
          <a:pPr marL="0" lvl="0" indent="0" algn="ctr" defTabSz="800100">
            <a:lnSpc>
              <a:spcPct val="90000"/>
            </a:lnSpc>
            <a:spcBef>
              <a:spcPct val="0"/>
            </a:spcBef>
            <a:spcAft>
              <a:spcPct val="35000"/>
            </a:spcAft>
            <a:buNone/>
          </a:pPr>
          <a:r>
            <a:rPr lang="en-US" sz="1800" kern="1200">
              <a:solidFill>
                <a:schemeClr val="accent1">
                  <a:lumMod val="50000"/>
                </a:schemeClr>
              </a:solidFill>
              <a:latin typeface="Montserrat" panose="00000500000000000000" pitchFamily="2" charset="0"/>
              <a:cs typeface="Leelawadee" panose="020B0502040204020203" pitchFamily="34" charset="-34"/>
            </a:rPr>
            <a:t>The difference between the number enrolled and the allocation. The typical acceptable ED variance level is  +4/-4 or 50% variance for territories with fewer slots. </a:t>
          </a:r>
        </a:p>
        <a:p>
          <a:pPr marL="0" lvl="0" indent="0" algn="ctr" defTabSz="800100">
            <a:lnSpc>
              <a:spcPct val="90000"/>
            </a:lnSpc>
            <a:spcBef>
              <a:spcPct val="0"/>
            </a:spcBef>
            <a:spcAft>
              <a:spcPct val="35000"/>
            </a:spcAft>
            <a:buNone/>
          </a:pPr>
          <a:r>
            <a:rPr lang="en-US" sz="1800" kern="1200">
              <a:solidFill>
                <a:schemeClr val="accent1">
                  <a:lumMod val="50000"/>
                </a:schemeClr>
              </a:solidFill>
              <a:latin typeface="Montserrat" panose="00000500000000000000" pitchFamily="2" charset="0"/>
              <a:cs typeface="Leelawadee" panose="020B0502040204020203" pitchFamily="34" charset="-34"/>
            </a:rPr>
            <a:t>Generally, the Center is okay with being slightly overenrolled in a county, however the number of over enrollments </a:t>
          </a:r>
          <a:r>
            <a:rPr lang="en-US" sz="1800" b="1" kern="1200">
              <a:solidFill>
                <a:schemeClr val="accent1">
                  <a:lumMod val="50000"/>
                </a:schemeClr>
              </a:solidFill>
              <a:latin typeface="Montserrat" panose="00000500000000000000" pitchFamily="2" charset="0"/>
              <a:cs typeface="Leelawadee" panose="020B0502040204020203" pitchFamily="34" charset="-34"/>
            </a:rPr>
            <a:t>must be proportionate</a:t>
          </a:r>
          <a:r>
            <a:rPr lang="en-US" sz="1800" kern="1200">
              <a:solidFill>
                <a:schemeClr val="accent1">
                  <a:lumMod val="50000"/>
                </a:schemeClr>
              </a:solidFill>
              <a:latin typeface="Montserrat" panose="00000500000000000000" pitchFamily="2" charset="0"/>
              <a:cs typeface="Leelawadee" panose="020B0502040204020203" pitchFamily="34" charset="-34"/>
            </a:rPr>
            <a:t> to the number of AP in that county.</a:t>
          </a:r>
        </a:p>
      </dsp:txBody>
      <dsp:txXfrm>
        <a:off x="0" y="415877"/>
        <a:ext cx="3126953" cy="4776473"/>
      </dsp:txXfrm>
    </dsp:sp>
    <dsp:sp modelId="{2E516669-274B-49C3-BCA6-4E45F3A8E035}">
      <dsp:nvSpPr>
        <dsp:cNvPr id="0" name=""/>
        <dsp:cNvSpPr/>
      </dsp:nvSpPr>
      <dsp:spPr>
        <a:xfrm>
          <a:off x="3177107" y="2682614"/>
          <a:ext cx="469042"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99617-204B-497F-838C-BF2E1B5FDECB}">
      <dsp:nvSpPr>
        <dsp:cNvPr id="0" name=""/>
        <dsp:cNvSpPr/>
      </dsp:nvSpPr>
      <dsp:spPr>
        <a:xfrm>
          <a:off x="3694323" y="415877"/>
          <a:ext cx="3126953" cy="47764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accent1">
                  <a:lumMod val="50000"/>
                </a:schemeClr>
              </a:solidFill>
              <a:latin typeface="Montserrat" panose="00000500000000000000" pitchFamily="2" charset="0"/>
            </a:rPr>
            <a:t>Parity </a:t>
          </a:r>
        </a:p>
        <a:p>
          <a:pPr marL="0" lvl="0" indent="0" algn="ctr" defTabSz="800100">
            <a:lnSpc>
              <a:spcPct val="90000"/>
            </a:lnSpc>
            <a:spcBef>
              <a:spcPct val="0"/>
            </a:spcBef>
            <a:spcAft>
              <a:spcPct val="35000"/>
            </a:spcAft>
            <a:buNone/>
          </a:pPr>
          <a:r>
            <a:rPr lang="en-US" sz="1800" kern="1200">
              <a:solidFill>
                <a:schemeClr val="accent1">
                  <a:lumMod val="50000"/>
                </a:schemeClr>
              </a:solidFill>
              <a:latin typeface="Montserrat" panose="00000500000000000000" pitchFamily="2" charset="0"/>
            </a:rPr>
            <a:t>It is the goal of the Center that subgrantees be at </a:t>
          </a:r>
          <a:r>
            <a:rPr lang="en-US" sz="1800" b="0" kern="1200">
              <a:solidFill>
                <a:schemeClr val="accent1">
                  <a:lumMod val="50000"/>
                </a:schemeClr>
              </a:solidFill>
              <a:latin typeface="Montserrat" panose="00000500000000000000" pitchFamily="2" charset="0"/>
            </a:rPr>
            <a:t>parity</a:t>
          </a:r>
          <a:r>
            <a:rPr lang="en-US" sz="1800" b="1" kern="1200">
              <a:solidFill>
                <a:schemeClr val="accent1">
                  <a:lumMod val="50000"/>
                </a:schemeClr>
              </a:solidFill>
              <a:latin typeface="Montserrat" panose="00000500000000000000" pitchFamily="2" charset="0"/>
            </a:rPr>
            <a:t> </a:t>
          </a:r>
          <a:r>
            <a:rPr lang="en-US" sz="1800" kern="1200">
              <a:solidFill>
                <a:schemeClr val="accent1">
                  <a:lumMod val="50000"/>
                </a:schemeClr>
              </a:solidFill>
              <a:latin typeface="Montserrat" panose="00000500000000000000" pitchFamily="2" charset="0"/>
            </a:rPr>
            <a:t>in each county, meaning the level enrolled is the same as the ED allocation. </a:t>
          </a:r>
          <a:endParaRPr lang="en-US" sz="1800" kern="1200">
            <a:solidFill>
              <a:schemeClr val="accent1">
                <a:lumMod val="50000"/>
              </a:schemeClr>
            </a:solidFill>
          </a:endParaRPr>
        </a:p>
      </dsp:txBody>
      <dsp:txXfrm>
        <a:off x="3694323" y="415877"/>
        <a:ext cx="3126953" cy="4776473"/>
      </dsp:txXfrm>
    </dsp:sp>
    <dsp:sp modelId="{2A194C7D-09C9-4E04-B64F-592913864FB7}">
      <dsp:nvSpPr>
        <dsp:cNvPr id="0" name=""/>
        <dsp:cNvSpPr/>
      </dsp:nvSpPr>
      <dsp:spPr>
        <a:xfrm>
          <a:off x="6869449" y="2682614"/>
          <a:ext cx="469042"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7B1114-FB59-47FD-A4C6-C387B81D853A}">
      <dsp:nvSpPr>
        <dsp:cNvPr id="0" name=""/>
        <dsp:cNvSpPr/>
      </dsp:nvSpPr>
      <dsp:spPr>
        <a:xfrm>
          <a:off x="7388646" y="411817"/>
          <a:ext cx="3126953" cy="47764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accent1">
                <a:lumMod val="50000"/>
              </a:schemeClr>
            </a:solidFill>
            <a:latin typeface="Montserrat" panose="00000500000000000000" pitchFamily="2" charset="0"/>
          </a:endParaRPr>
        </a:p>
        <a:p>
          <a:pPr marL="0" lvl="0" indent="0" algn="ctr" defTabSz="800100">
            <a:lnSpc>
              <a:spcPct val="90000"/>
            </a:lnSpc>
            <a:spcBef>
              <a:spcPct val="0"/>
            </a:spcBef>
            <a:spcAft>
              <a:spcPct val="35000"/>
            </a:spcAft>
            <a:buNone/>
          </a:pPr>
          <a:r>
            <a:rPr lang="en-US" sz="1800" b="1" kern="1200">
              <a:solidFill>
                <a:schemeClr val="accent1">
                  <a:lumMod val="50000"/>
                </a:schemeClr>
              </a:solidFill>
              <a:latin typeface="Montserrat" panose="00000500000000000000" pitchFamily="2" charset="0"/>
            </a:rPr>
            <a:t>Grantee Performance Management System (GPMS) Reports</a:t>
          </a:r>
        </a:p>
        <a:p>
          <a:pPr marL="0" lvl="0" indent="0" algn="ctr" defTabSz="800100">
            <a:lnSpc>
              <a:spcPct val="90000"/>
            </a:lnSpc>
            <a:spcBef>
              <a:spcPct val="0"/>
            </a:spcBef>
            <a:spcAft>
              <a:spcPct val="35000"/>
            </a:spcAft>
            <a:buNone/>
          </a:pPr>
          <a:r>
            <a:rPr lang="en-US" sz="1800" b="0" kern="1200">
              <a:solidFill>
                <a:schemeClr val="accent1">
                  <a:lumMod val="50000"/>
                </a:schemeClr>
              </a:solidFill>
              <a:latin typeface="Montserrat" panose="00000500000000000000" pitchFamily="2" charset="0"/>
            </a:rPr>
            <a:t>GPMS provides access to Equitable Distribution Reports by State or by Grantee. To view this report, go to Reports, then select Equitable Distribution and make selections to narrow down the data you want.</a:t>
          </a:r>
        </a:p>
        <a:p>
          <a:pPr marL="0" lvl="0" indent="0" algn="ctr" defTabSz="800100">
            <a:lnSpc>
              <a:spcPct val="90000"/>
            </a:lnSpc>
            <a:spcBef>
              <a:spcPct val="0"/>
            </a:spcBef>
            <a:spcAft>
              <a:spcPct val="35000"/>
            </a:spcAft>
            <a:buNone/>
          </a:pPr>
          <a:endParaRPr lang="en-US" sz="1400" b="0" kern="1200">
            <a:solidFill>
              <a:schemeClr val="accent1">
                <a:lumMod val="50000"/>
              </a:schemeClr>
            </a:solidFill>
            <a:latin typeface="Montserrat" panose="00000500000000000000" pitchFamily="2" charset="0"/>
          </a:endParaRPr>
        </a:p>
      </dsp:txBody>
      <dsp:txXfrm>
        <a:off x="7388646" y="411817"/>
        <a:ext cx="3126953" cy="47764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6CAD9-4A67-45E2-83C3-16A69940F754}"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7968A-4EB6-4D54-BEDD-8F2568E4602A}" type="slidenum">
              <a:rPr lang="en-US" smtClean="0"/>
              <a:t>‹#›</a:t>
            </a:fld>
            <a:endParaRPr lang="en-US"/>
          </a:p>
        </p:txBody>
      </p:sp>
    </p:spTree>
    <p:extLst>
      <p:ext uri="{BB962C8B-B14F-4D97-AF65-F5344CB8AC3E}">
        <p14:creationId xmlns:p14="http://schemas.microsoft.com/office/powerpoint/2010/main" val="406390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8DA9E0-47F4-4288-B2DD-B144B89A47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54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05EE6-AA87-4734-B67D-79B365D73E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83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884B-8905-1BB8-3BA6-9BF3E3B35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36DAB6-C50A-755D-AB16-DE4B25FD8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9201D-7B15-52C0-8746-E05BBD21E330}"/>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5" name="Footer Placeholder 4">
            <a:extLst>
              <a:ext uri="{FF2B5EF4-FFF2-40B4-BE49-F238E27FC236}">
                <a16:creationId xmlns:a16="http://schemas.microsoft.com/office/drawing/2014/main" id="{DCF77986-DA55-82D8-4D83-DAF8F0BA8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27358-ED58-809E-37FF-9FBF431AB368}"/>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381369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082A-47B2-83BA-47AF-E3F1AE6FCE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075F28-8FD1-D943-94FD-483C67E838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62560-0C29-AF63-08C4-A77DEE5D3A09}"/>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5" name="Footer Placeholder 4">
            <a:extLst>
              <a:ext uri="{FF2B5EF4-FFF2-40B4-BE49-F238E27FC236}">
                <a16:creationId xmlns:a16="http://schemas.microsoft.com/office/drawing/2014/main" id="{E687287E-48B3-2F3A-5517-50DCAE4B7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30862-090F-08CB-E1E4-EE8E2144C6F9}"/>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429440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C0194-2AC0-0B04-798E-05366E3DD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2680E2-AFB9-D525-0ABF-C32A12A82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CAA4C-AD1D-D721-B919-B5AA52AB93EA}"/>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5" name="Footer Placeholder 4">
            <a:extLst>
              <a:ext uri="{FF2B5EF4-FFF2-40B4-BE49-F238E27FC236}">
                <a16:creationId xmlns:a16="http://schemas.microsoft.com/office/drawing/2014/main" id="{01A793AE-7F5E-B767-3257-DCAD67D1A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259D5-D06A-704D-CA2E-38F4CEFEA982}"/>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1792072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6/20/2024</a:t>
            </a:fld>
            <a:endParaRPr lang="en-US"/>
          </a:p>
        </p:txBody>
      </p:sp>
    </p:spTree>
    <p:extLst>
      <p:ext uri="{BB962C8B-B14F-4D97-AF65-F5344CB8AC3E}">
        <p14:creationId xmlns:p14="http://schemas.microsoft.com/office/powerpoint/2010/main" val="238996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C1C-A415-5F40-A041-F48E6C374DC5}"/>
              </a:ext>
            </a:extLst>
          </p:cNvPr>
          <p:cNvSpPr>
            <a:spLocks noGrp="1"/>
          </p:cNvSpPr>
          <p:nvPr>
            <p:ph type="ctrTitle"/>
          </p:nvPr>
        </p:nvSpPr>
        <p:spPr>
          <a:xfrm>
            <a:off x="1524000" y="2287593"/>
            <a:ext cx="9144000" cy="1854986"/>
          </a:xfrm>
        </p:spPr>
        <p:txBody>
          <a:bodyPr anchor="b">
            <a:normAutofit/>
          </a:bodyPr>
          <a:lstStyle>
            <a:lvl1pPr algn="ctr">
              <a:defRPr sz="4800" b="1" i="0" baseline="0">
                <a:latin typeface="Arial" panose="020B0604020202020204" pitchFamily="34" charset="0"/>
                <a:cs typeface="Arial" panose="020B0604020202020204" pitchFamily="34" charset="0"/>
              </a:defRPr>
            </a:lvl1pPr>
          </a:lstStyle>
          <a:p>
            <a:r>
              <a:rPr lang="en-US"/>
              <a:t>Click to edit Master</a:t>
            </a:r>
          </a:p>
        </p:txBody>
      </p:sp>
      <p:sp>
        <p:nvSpPr>
          <p:cNvPr id="3" name="Subtitle 2">
            <a:extLst>
              <a:ext uri="{FF2B5EF4-FFF2-40B4-BE49-F238E27FC236}">
                <a16:creationId xmlns:a16="http://schemas.microsoft.com/office/drawing/2014/main" id="{8DFE61D7-7B42-B140-9F1A-CCA90AA0FD9A}"/>
              </a:ext>
            </a:extLst>
          </p:cNvPr>
          <p:cNvSpPr>
            <a:spLocks noGrp="1"/>
          </p:cNvSpPr>
          <p:nvPr>
            <p:ph type="subTitle" idx="1"/>
          </p:nvPr>
        </p:nvSpPr>
        <p:spPr>
          <a:xfrm>
            <a:off x="1524000" y="4376738"/>
            <a:ext cx="9144000" cy="1217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A129-B919-7F46-9DE1-617C8665047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C48BDE1-FF03-413D-8664-48D4290B854D}" type="datetime1">
              <a:rPr lang="en-US" smtClean="0"/>
              <a:pPr/>
              <a:t>6/20/2024</a:t>
            </a:fld>
            <a:endParaRPr lang="en-US"/>
          </a:p>
        </p:txBody>
      </p:sp>
      <p:sp>
        <p:nvSpPr>
          <p:cNvPr id="5" name="Footer Placeholder 4">
            <a:extLst>
              <a:ext uri="{FF2B5EF4-FFF2-40B4-BE49-F238E27FC236}">
                <a16:creationId xmlns:a16="http://schemas.microsoft.com/office/drawing/2014/main" id="{A662431A-4766-4C4C-959F-5B5DBED0992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315EC95-B83D-9941-AECA-4D22FA2F0E8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11" name="Picture 10" descr="Blue_Gradient_bar_art.png">
            <a:extLst>
              <a:ext uri="{FF2B5EF4-FFF2-40B4-BE49-F238E27FC236}">
                <a16:creationId xmlns:a16="http://schemas.microsoft.com/office/drawing/2014/main" id="{813F0E7B-EA3F-4B49-BA26-8BCC53234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2" name="Picture 11" descr="Blue_Gradient_bar_art.png">
            <a:extLst>
              <a:ext uri="{FF2B5EF4-FFF2-40B4-BE49-F238E27FC236}">
                <a16:creationId xmlns:a16="http://schemas.microsoft.com/office/drawing/2014/main" id="{597D5A9C-0A0F-454E-B154-6E588BA3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20FA135-3FF2-4C41-9256-D426FC0D48AF}"/>
              </a:ext>
            </a:extLst>
          </p:cNvPr>
          <p:cNvPicPr>
            <a:picLocks noChangeAspect="1"/>
          </p:cNvPicPr>
          <p:nvPr userDrawn="1"/>
        </p:nvPicPr>
        <p:blipFill>
          <a:blip r:embed="rId3"/>
          <a:stretch>
            <a:fillRect/>
          </a:stretch>
        </p:blipFill>
        <p:spPr>
          <a:xfrm>
            <a:off x="2693194" y="616650"/>
            <a:ext cx="6805612" cy="1360687"/>
          </a:xfrm>
          <a:prstGeom prst="rect">
            <a:avLst/>
          </a:prstGeom>
        </p:spPr>
      </p:pic>
      <p:cxnSp>
        <p:nvCxnSpPr>
          <p:cNvPr id="15" name="Straight Connector 14">
            <a:extLst>
              <a:ext uri="{FF2B5EF4-FFF2-40B4-BE49-F238E27FC236}">
                <a16:creationId xmlns:a16="http://schemas.microsoft.com/office/drawing/2014/main" id="{9725945D-2027-4DC2-9458-D648D5FC9E61}"/>
              </a:ext>
            </a:extLst>
          </p:cNvPr>
          <p:cNvCxnSpPr>
            <a:cxnSpLocks/>
          </p:cNvCxnSpPr>
          <p:nvPr userDrawn="1"/>
        </p:nvCxnSpPr>
        <p:spPr>
          <a:xfrm>
            <a:off x="5631362" y="4218779"/>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888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1D009A-9F35-402B-8FD6-D4B100A8B80D}" type="datetime1">
              <a:rPr lang="en-US" smtClean="0"/>
              <a:pPr/>
              <a:t>6/20/2024</a:t>
            </a:fld>
            <a:endParaRPr lang="en-US"/>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25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5C1672-6165-4D50-9A0C-6659923125E6}" type="datetime1">
              <a:rPr lang="en-US" smtClean="0"/>
              <a:pPr/>
              <a:t>6/20/2024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070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6/20/2024</a:t>
            </a:fld>
            <a:endParaRPr lang="en-US"/>
          </a:p>
        </p:txBody>
      </p:sp>
    </p:spTree>
    <p:extLst>
      <p:ext uri="{BB962C8B-B14F-4D97-AF65-F5344CB8AC3E}">
        <p14:creationId xmlns:p14="http://schemas.microsoft.com/office/powerpoint/2010/main" val="424568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6ABADBD-4B69-4AAF-B639-B2D3C9658AF0}" type="datetime1">
              <a:rPr lang="en-US" smtClean="0"/>
              <a:pPr/>
              <a:t>6/20/2024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1071961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F2BD195-D07C-4D25-8561-C1BC703B20BF}" type="datetime1">
              <a:rPr lang="en-US" smtClean="0"/>
              <a:pPr/>
              <a:t>6/20/2024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3630328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1" name="Title Text"/>
          <p:cNvSpPr txBox="1">
            <a:spLocks noGrp="1"/>
          </p:cNvSpPr>
          <p:nvPr>
            <p:ph type="title"/>
          </p:nvPr>
        </p:nvSpPr>
        <p:spPr>
          <a:prstGeom prst="rect">
            <a:avLst/>
          </a:prstGeom>
        </p:spPr>
        <p:txBody>
          <a:bodyPr/>
          <a:lstStyle/>
          <a:p>
            <a:r>
              <a:t>Title Text</a:t>
            </a:r>
          </a:p>
        </p:txBody>
      </p:sp>
      <p:sp>
        <p:nvSpPr>
          <p:cNvPr id="1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65162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6E8E-AEEB-9566-D773-DBA1DB41E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A98F3-D6BA-A883-88BB-9C5F1AC31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39792-8222-1AD9-AEF8-54B6F0BDDD13}"/>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5" name="Footer Placeholder 4">
            <a:extLst>
              <a:ext uri="{FF2B5EF4-FFF2-40B4-BE49-F238E27FC236}">
                <a16:creationId xmlns:a16="http://schemas.microsoft.com/office/drawing/2014/main" id="{6B8A7387-FB00-C141-6A4F-751AB72E8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02939-7B64-A297-69D9-95B2DD77B8D1}"/>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497165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95E85-9B35-4465-8E31-EBBCEAFD4D34}"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0849F2-6ED9-4546-9765-B16A0C762B52}" type="slidenum">
              <a:rPr lang="en-US" smtClean="0"/>
              <a:t>‹#›</a:t>
            </a:fld>
            <a:endParaRPr lang="en-US"/>
          </a:p>
        </p:txBody>
      </p:sp>
    </p:spTree>
    <p:extLst>
      <p:ext uri="{BB962C8B-B14F-4D97-AF65-F5344CB8AC3E}">
        <p14:creationId xmlns:p14="http://schemas.microsoft.com/office/powerpoint/2010/main" val="238728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b="0" i="0"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p>
            <a:fld id="{BF8EAF57-75C3-4B05-8DDE-F7E9AC4BB582}" type="datetime1">
              <a:rPr lang="en-US" smtClean="0"/>
              <a:t>6/20/2024</a:t>
            </a:fld>
            <a:endParaRPr lang="en-US"/>
          </a:p>
        </p:txBody>
      </p:sp>
    </p:spTree>
    <p:extLst>
      <p:ext uri="{BB962C8B-B14F-4D97-AF65-F5344CB8AC3E}">
        <p14:creationId xmlns:p14="http://schemas.microsoft.com/office/powerpoint/2010/main" val="16295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p>
            <a:fld id="{8BFFCBF1-D526-1C42-AB77-E1923E7DD4DE}" type="datetimeFigureOut">
              <a:rPr lang="en-US" smtClean="0"/>
              <a:t>6/20/2024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p>
            <a:fld id="{BEED455F-700D-BA4B-B3F6-B4E03929F5E0}" type="slidenum">
              <a:rPr lang="en-US" smtClean="0"/>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lstStyle>
            <a:lvl1pPr algn="ctr">
              <a:defRPr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b="0" i="0"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714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inal Thank You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63F29C-7524-334D-A092-9FAC7496C42F}"/>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p>
            <a:fld id="{056C8D50-D6A2-45EC-B966-C6CFB89517AC}" type="datetime1">
              <a:rPr lang="en-US" smtClean="0"/>
              <a:t>6/20/2024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7" name="Picture 16">
            <a:extLst>
              <a:ext uri="{FF2B5EF4-FFF2-40B4-BE49-F238E27FC236}">
                <a16:creationId xmlns:a16="http://schemas.microsoft.com/office/drawing/2014/main" id="{613B14B8-715A-3343-B2C8-246B4C17AC10}"/>
              </a:ext>
            </a:extLst>
          </p:cNvPr>
          <p:cNvPicPr>
            <a:picLocks noChangeAspect="1"/>
          </p:cNvPicPr>
          <p:nvPr userDrawn="1"/>
        </p:nvPicPr>
        <p:blipFill rotWithShape="1">
          <a:blip r:embed="rId4"/>
          <a:srcRect b="54956"/>
          <a:stretch/>
        </p:blipFill>
        <p:spPr>
          <a:xfrm>
            <a:off x="4765100" y="487792"/>
            <a:ext cx="3017944" cy="1293855"/>
          </a:xfrm>
          <a:prstGeom prst="rect">
            <a:avLst/>
          </a:prstGeom>
        </p:spPr>
      </p:pic>
    </p:spTree>
    <p:extLst>
      <p:ext uri="{BB962C8B-B14F-4D97-AF65-F5344CB8AC3E}">
        <p14:creationId xmlns:p14="http://schemas.microsoft.com/office/powerpoint/2010/main" val="2519892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14170"/>
            <a:ext cx="9144000" cy="164737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4361544"/>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320CE03-D7EA-40B3-B004-856418A2BEF7}" type="datetime1">
              <a:rPr lang="en-US" smtClean="0"/>
              <a:t>6/20/2024</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3256038"/>
          </a:xfrm>
          <a:prstGeom prst="rect">
            <a:avLst/>
          </a:prstGeom>
        </p:spPr>
      </p:pic>
    </p:spTree>
    <p:extLst>
      <p:ext uri="{BB962C8B-B14F-4D97-AF65-F5344CB8AC3E}">
        <p14:creationId xmlns:p14="http://schemas.microsoft.com/office/powerpoint/2010/main" val="4136749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61219"/>
            <a:ext cx="10515600" cy="1129469"/>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CCC9F39-01F4-466D-A566-1AFD8B67C78C}" type="datetime1">
              <a:rPr lang="en-US" smtClean="0"/>
              <a:t>6/20/2024</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7" name="Picture 6" descr="Blue_Gradient_bar_ar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 y="0"/>
            <a:ext cx="12197701" cy="512369"/>
          </a:xfrm>
          <a:prstGeom prst="rect">
            <a:avLst/>
          </a:prstGeom>
        </p:spPr>
      </p:pic>
    </p:spTree>
    <p:extLst>
      <p:ext uri="{BB962C8B-B14F-4D97-AF65-F5344CB8AC3E}">
        <p14:creationId xmlns:p14="http://schemas.microsoft.com/office/powerpoint/2010/main" val="328576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5348" y="698953"/>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D900C1-17ED-4E3F-9737-E9548ED591A4}" type="datetime1">
              <a:rPr lang="en-US" smtClean="0"/>
              <a:t>6/20/2024</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6" name="Picture 5" descr="Blue_Gradient_bar_art.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 y="0"/>
            <a:ext cx="12197701" cy="512369"/>
          </a:xfrm>
          <a:prstGeom prst="rect">
            <a:avLst/>
          </a:prstGeom>
        </p:spPr>
      </p:pic>
    </p:spTree>
    <p:extLst>
      <p:ext uri="{BB962C8B-B14F-4D97-AF65-F5344CB8AC3E}">
        <p14:creationId xmlns:p14="http://schemas.microsoft.com/office/powerpoint/2010/main" val="3523721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89989-9048-41AD-ABAD-0B09A9134837}" type="datetime1">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301CB-089A-4061-8BBB-88783F2240A8}" type="slidenum">
              <a:rPr lang="en-US" smtClean="0"/>
              <a:t>‹#›</a:t>
            </a:fld>
            <a:endParaRPr lang="en-US"/>
          </a:p>
        </p:txBody>
      </p:sp>
      <p:pic>
        <p:nvPicPr>
          <p:cNvPr id="5" name="Picture 4"/>
          <p:cNvPicPr>
            <a:picLocks noChangeAspect="1"/>
          </p:cNvPicPr>
          <p:nvPr userDrawn="1"/>
        </p:nvPicPr>
        <p:blipFill>
          <a:blip r:embed="rId2"/>
          <a:stretch>
            <a:fillRect/>
          </a:stretch>
        </p:blipFill>
        <p:spPr>
          <a:xfrm>
            <a:off x="0" y="0"/>
            <a:ext cx="12199153" cy="1504648"/>
          </a:xfrm>
          <a:prstGeom prst="rect">
            <a:avLst/>
          </a:prstGeom>
        </p:spPr>
      </p:pic>
    </p:spTree>
    <p:extLst>
      <p:ext uri="{BB962C8B-B14F-4D97-AF65-F5344CB8AC3E}">
        <p14:creationId xmlns:p14="http://schemas.microsoft.com/office/powerpoint/2010/main" val="11115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2688003"/>
          </a:xfrm>
          <a:prstGeom prst="rect">
            <a:avLst/>
          </a:prstGeom>
        </p:spPr>
      </p:pic>
      <p:pic>
        <p:nvPicPr>
          <p:cNvPr id="10" name="Picture 9"/>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0" y="2341611"/>
            <a:ext cx="12192000" cy="3155867"/>
          </a:xfrm>
          <a:prstGeom prst="rect">
            <a:avLst/>
          </a:prstGeom>
        </p:spPr>
      </p:pic>
      <p:sp>
        <p:nvSpPr>
          <p:cNvPr id="2" name="Title 1"/>
          <p:cNvSpPr>
            <a:spLocks noGrp="1"/>
          </p:cNvSpPr>
          <p:nvPr>
            <p:ph type="title"/>
          </p:nvPr>
        </p:nvSpPr>
        <p:spPr>
          <a:xfrm>
            <a:off x="838200" y="366688"/>
            <a:ext cx="10515600" cy="1209615"/>
          </a:xfrm>
        </p:spPr>
        <p:txBody>
          <a:bodyPr/>
          <a:lstStyle>
            <a:lvl1pPr algn="ct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FE9653A2-6D2A-4742-A4F8-3E60AB350FD8}" type="datetime1">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sp>
        <p:nvSpPr>
          <p:cNvPr id="7" name="Rectangle 6"/>
          <p:cNvSpPr/>
          <p:nvPr userDrawn="1"/>
        </p:nvSpPr>
        <p:spPr>
          <a:xfrm>
            <a:off x="2666395" y="2339980"/>
            <a:ext cx="7005562" cy="3155867"/>
          </a:xfrm>
          <a:prstGeom prst="rect">
            <a:avLst/>
          </a:prstGeom>
          <a:solidFill>
            <a:srgbClr val="FFFFFF"/>
          </a:solidFill>
          <a:ln>
            <a:noFill/>
          </a:ln>
          <a:effectLst>
            <a:outerShdw blurRad="635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Quote_bubbl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692321" y="1875203"/>
            <a:ext cx="876300" cy="812800"/>
          </a:xfrm>
          <a:prstGeom prst="rect">
            <a:avLst/>
          </a:prstGeom>
        </p:spPr>
      </p:pic>
      <p:sp>
        <p:nvSpPr>
          <p:cNvPr id="12" name="Picture Placeholder 11"/>
          <p:cNvSpPr>
            <a:spLocks noGrp="1"/>
          </p:cNvSpPr>
          <p:nvPr>
            <p:ph type="pic" sz="quarter" idx="13"/>
          </p:nvPr>
        </p:nvSpPr>
        <p:spPr>
          <a:xfrm>
            <a:off x="8974138" y="4441825"/>
            <a:ext cx="1828800" cy="1914525"/>
          </a:xfrm>
        </p:spPr>
        <p:txBody>
          <a:bodyPr/>
          <a:lstStyle/>
          <a:p>
            <a:endParaRPr lang="en-US"/>
          </a:p>
        </p:txBody>
      </p:sp>
      <p:sp>
        <p:nvSpPr>
          <p:cNvPr id="16" name="Text Placeholder 15"/>
          <p:cNvSpPr>
            <a:spLocks noGrp="1"/>
          </p:cNvSpPr>
          <p:nvPr>
            <p:ph type="body" sz="quarter" idx="14"/>
          </p:nvPr>
        </p:nvSpPr>
        <p:spPr>
          <a:xfrm>
            <a:off x="3386138" y="2917825"/>
            <a:ext cx="5922962" cy="202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5883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BC16E3-FCDC-48A7-B511-BD400BEB88C9}" type="datetime1">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4"/>
            <a:ext cx="3376990" cy="6858594"/>
          </a:xfrm>
          <a:prstGeom prst="rect">
            <a:avLst/>
          </a:prstGeom>
        </p:spPr>
      </p:pic>
      <p:sp>
        <p:nvSpPr>
          <p:cNvPr id="2" name="Title 1"/>
          <p:cNvSpPr>
            <a:spLocks noGrp="1"/>
          </p:cNvSpPr>
          <p:nvPr>
            <p:ph type="title"/>
          </p:nvPr>
        </p:nvSpPr>
        <p:spPr>
          <a:xfrm>
            <a:off x="440266" y="1968263"/>
            <a:ext cx="2665791" cy="1209615"/>
          </a:xfrm>
        </p:spPr>
        <p:txBody>
          <a:bodyPr/>
          <a:lstStyle>
            <a:lvl1pPr>
              <a:defRPr>
                <a:solidFill>
                  <a:schemeClr val="bg1"/>
                </a:solidFill>
              </a:defRPr>
            </a:lvl1pPr>
          </a:lstStyle>
          <a:p>
            <a:r>
              <a:rPr lang="en-US"/>
              <a:t>Click to edit Master title style</a:t>
            </a:r>
          </a:p>
        </p:txBody>
      </p:sp>
      <p:sp>
        <p:nvSpPr>
          <p:cNvPr id="8" name="Content Placeholder 7"/>
          <p:cNvSpPr>
            <a:spLocks noGrp="1"/>
          </p:cNvSpPr>
          <p:nvPr>
            <p:ph sz="quarter" idx="13"/>
          </p:nvPr>
        </p:nvSpPr>
        <p:spPr>
          <a:xfrm>
            <a:off x="4038600" y="822325"/>
            <a:ext cx="7877175"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1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66C0-D621-740A-D4F5-8761F5139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73E9BA-0067-65DA-448F-522E975AC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FA5AED-876A-E817-A2C6-EDCC498400F0}"/>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5" name="Footer Placeholder 4">
            <a:extLst>
              <a:ext uri="{FF2B5EF4-FFF2-40B4-BE49-F238E27FC236}">
                <a16:creationId xmlns:a16="http://schemas.microsoft.com/office/drawing/2014/main" id="{8B95361B-C76B-ED6A-65AA-A08750962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1A5C8-C0B5-C3C9-8E85-C2903F721553}"/>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3039588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606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2341611"/>
            <a:ext cx="12192000" cy="3155867"/>
          </a:xfrm>
          <a:prstGeom prst="rect">
            <a:avLst/>
          </a:prstGeom>
        </p:spPr>
      </p:pic>
      <p:sp>
        <p:nvSpPr>
          <p:cNvPr id="3" name="Date Placeholder 2"/>
          <p:cNvSpPr>
            <a:spLocks noGrp="1"/>
          </p:cNvSpPr>
          <p:nvPr>
            <p:ph type="dt" sz="half" idx="10"/>
          </p:nvPr>
        </p:nvSpPr>
        <p:spPr/>
        <p:txBody>
          <a:bodyPr/>
          <a:lstStyle/>
          <a:p>
            <a:fld id="{3D144586-75FC-4F65-8D76-F5294858CAB7}" type="datetime1">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01CB-089A-4061-8BBB-88783F2240A8}" type="slidenum">
              <a:rPr lang="en-US" smtClean="0"/>
              <a:pPr/>
              <a:t>‹#›</a:t>
            </a:fld>
            <a:endParaRPr lang="en-US"/>
          </a:p>
        </p:txBody>
      </p:sp>
      <p:sp>
        <p:nvSpPr>
          <p:cNvPr id="7" name="Rectangle 6"/>
          <p:cNvSpPr/>
          <p:nvPr userDrawn="1"/>
        </p:nvSpPr>
        <p:spPr>
          <a:xfrm>
            <a:off x="2666395" y="2339980"/>
            <a:ext cx="7005562" cy="3155867"/>
          </a:xfrm>
          <a:prstGeom prst="rect">
            <a:avLst/>
          </a:prstGeom>
          <a:solidFill>
            <a:srgbClr val="FFFFFF"/>
          </a:solidFill>
          <a:ln>
            <a:noFill/>
          </a:ln>
          <a:effectLst>
            <a:outerShdw blurRad="635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8974138" y="4441825"/>
            <a:ext cx="1828800" cy="1914525"/>
          </a:xfrm>
        </p:spPr>
        <p:txBody>
          <a:bodyPr/>
          <a:lstStyle/>
          <a:p>
            <a:endParaRPr lang="en-US"/>
          </a:p>
        </p:txBody>
      </p:sp>
      <p:sp>
        <p:nvSpPr>
          <p:cNvPr id="16" name="Text Placeholder 15"/>
          <p:cNvSpPr>
            <a:spLocks noGrp="1"/>
          </p:cNvSpPr>
          <p:nvPr>
            <p:ph type="body" sz="quarter" idx="14" hasCustomPrompt="1"/>
          </p:nvPr>
        </p:nvSpPr>
        <p:spPr>
          <a:xfrm>
            <a:off x="3386138" y="2917825"/>
            <a:ext cx="5922962" cy="2022475"/>
          </a:xfrm>
        </p:spPr>
        <p:txBody>
          <a:bodyPr anchor="ctr">
            <a:normAutofit/>
          </a:bodyPr>
          <a:lstStyle>
            <a:lvl1pPr marL="0" indent="0" algn="ctr">
              <a:buNone/>
              <a:defRPr sz="4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4126" y="88177"/>
            <a:ext cx="4463748" cy="2142599"/>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3256038"/>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16526" y="240577"/>
            <a:ext cx="4463748" cy="2142599"/>
          </a:xfrm>
          <a:prstGeom prst="rect">
            <a:avLst/>
          </a:prstGeom>
        </p:spPr>
      </p:pic>
    </p:spTree>
    <p:extLst>
      <p:ext uri="{BB962C8B-B14F-4D97-AF65-F5344CB8AC3E}">
        <p14:creationId xmlns:p14="http://schemas.microsoft.com/office/powerpoint/2010/main" val="261370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F2F9BBC-A468-4A76-B328-F125C51F0014}" type="datetime1">
              <a:rPr lang="en-US" smtClean="0"/>
              <a:t>6/20/2024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717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B96DAE68-F0E8-4EC7-AE1E-4D722B038C7B}" type="datetime1">
              <a:rPr lang="en-US" smtClean="0"/>
              <a:t>6/20/2024</a:t>
            </a:fld>
            <a:endParaRPr lang="en-US"/>
          </a:p>
        </p:txBody>
      </p:sp>
    </p:spTree>
    <p:extLst>
      <p:ext uri="{BB962C8B-B14F-4D97-AF65-F5344CB8AC3E}">
        <p14:creationId xmlns:p14="http://schemas.microsoft.com/office/powerpoint/2010/main" val="1180463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CE36BEB-C825-4FFE-9CEC-48B97B336D1B}" type="datetime1">
              <a:rPr lang="en-US" smtClean="0"/>
              <a:t>6/20/2024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1595218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C661201-75FB-40CB-9355-15CEABAA2871}" type="datetime1">
              <a:rPr lang="en-US" smtClean="0"/>
              <a:t>6/20/2024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787919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9979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7162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298422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0021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3176-62A0-E70E-8FCF-8A300FA44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DDFB4-5FB2-0867-A0E2-86D2599DE6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FBC41A-0D39-8602-3D97-914CF328E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7E40B-30D6-3596-1219-4CEA1FF17C96}"/>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6" name="Footer Placeholder 5">
            <a:extLst>
              <a:ext uri="{FF2B5EF4-FFF2-40B4-BE49-F238E27FC236}">
                <a16:creationId xmlns:a16="http://schemas.microsoft.com/office/drawing/2014/main" id="{DCB0AEE0-C108-0F3B-B6EA-59A4FF137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587D0-0AFD-4398-EE2A-4ECBBC0B33B5}"/>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4240585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156370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56100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339862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3431320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720061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2168911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217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19481963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074661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248107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B982-C33C-45D1-D61C-24B4FE08E2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59B86-6ECC-9571-FD46-F7DD950D40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2F2466-0482-486B-5AFE-B19FA98E95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C06C46-1A0C-2D9F-39AD-0DBDD339A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1F82DF-8DEE-3E6C-DB54-4225585E4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13C06-5B48-965C-D0D2-3A208600645F}"/>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8" name="Footer Placeholder 7">
            <a:extLst>
              <a:ext uri="{FF2B5EF4-FFF2-40B4-BE49-F238E27FC236}">
                <a16:creationId xmlns:a16="http://schemas.microsoft.com/office/drawing/2014/main" id="{74151E40-7325-BF63-ADAA-6994980848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0A790E-EA38-8ED1-2BA7-45FFC45C8D25}"/>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330865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81331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763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01707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4989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2829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632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42C7-CD6A-B264-C3BE-7F3BDF0D4A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563E82-EA98-3299-AAA5-D7DFD3CE341A}"/>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4" name="Footer Placeholder 3">
            <a:extLst>
              <a:ext uri="{FF2B5EF4-FFF2-40B4-BE49-F238E27FC236}">
                <a16:creationId xmlns:a16="http://schemas.microsoft.com/office/drawing/2014/main" id="{9D917978-4AE0-3BFD-7D9F-D3FE7DE98A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6CC14-FC4C-99DF-0E40-19D555EF2096}"/>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344369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A098D-3FD4-3D8A-CCFA-037CAF27CB33}"/>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3" name="Footer Placeholder 2">
            <a:extLst>
              <a:ext uri="{FF2B5EF4-FFF2-40B4-BE49-F238E27FC236}">
                <a16:creationId xmlns:a16="http://schemas.microsoft.com/office/drawing/2014/main" id="{2136343E-39B0-62D0-DC76-DC7639BA1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5E061F-B7F0-A8B6-EE53-E9D07DECC3BB}"/>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205958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BAA6-7BED-FCC5-F6A0-9D376501A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989FA-0400-E4EB-E449-8BC70A24F8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4FAC87-8C13-943D-CDD1-38238D6A2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DFEC9-1CDC-249C-3C0A-B4E96EF5ABFD}"/>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6" name="Footer Placeholder 5">
            <a:extLst>
              <a:ext uri="{FF2B5EF4-FFF2-40B4-BE49-F238E27FC236}">
                <a16:creationId xmlns:a16="http://schemas.microsoft.com/office/drawing/2014/main" id="{749D2895-798B-B078-C237-6A76085EC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79FA8-82E0-2110-0EBB-AF587F9A1EBF}"/>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44151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F24C-3309-385F-AE52-2AA4F18963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240B74-560A-67B5-F4AA-44D36FADB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BB78E-4E10-9983-256A-60D800D4E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EA2B5-C257-7194-8BD1-FD1B75754AA9}"/>
              </a:ext>
            </a:extLst>
          </p:cNvPr>
          <p:cNvSpPr>
            <a:spLocks noGrp="1"/>
          </p:cNvSpPr>
          <p:nvPr>
            <p:ph type="dt" sz="half" idx="10"/>
          </p:nvPr>
        </p:nvSpPr>
        <p:spPr/>
        <p:txBody>
          <a:bodyPr/>
          <a:lstStyle/>
          <a:p>
            <a:fld id="{85CA03D2-D0F6-435D-97FD-E17A97D564DA}" type="datetimeFigureOut">
              <a:rPr lang="en-US" smtClean="0"/>
              <a:t>6/20/2024</a:t>
            </a:fld>
            <a:endParaRPr lang="en-US"/>
          </a:p>
        </p:txBody>
      </p:sp>
      <p:sp>
        <p:nvSpPr>
          <p:cNvPr id="6" name="Footer Placeholder 5">
            <a:extLst>
              <a:ext uri="{FF2B5EF4-FFF2-40B4-BE49-F238E27FC236}">
                <a16:creationId xmlns:a16="http://schemas.microsoft.com/office/drawing/2014/main" id="{263904B5-E8D8-4DDA-8100-2798AECF7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47142-50BF-4146-CB33-8489A6528275}"/>
              </a:ext>
            </a:extLst>
          </p:cNvPr>
          <p:cNvSpPr>
            <a:spLocks noGrp="1"/>
          </p:cNvSpPr>
          <p:nvPr>
            <p:ph type="sldNum" sz="quarter" idx="12"/>
          </p:nvPr>
        </p:nvSpPr>
        <p:spPr/>
        <p:txBody>
          <a:bodyPr/>
          <a:lstStyle/>
          <a:p>
            <a:fld id="{92E610BB-287C-4825-B510-83B3C6A0BA3A}" type="slidenum">
              <a:rPr lang="en-US" smtClean="0"/>
              <a:t>‹#›</a:t>
            </a:fld>
            <a:endParaRPr lang="en-US"/>
          </a:p>
        </p:txBody>
      </p:sp>
    </p:spTree>
    <p:extLst>
      <p:ext uri="{BB962C8B-B14F-4D97-AF65-F5344CB8AC3E}">
        <p14:creationId xmlns:p14="http://schemas.microsoft.com/office/powerpoint/2010/main" val="62087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B41DF-8E5B-3121-231D-E1047A476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BCC55-7D60-B299-EBE0-EE462DE83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90A92-592B-3827-133C-DDEE3CC55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A03D2-D0F6-435D-97FD-E17A97D564DA}" type="datetimeFigureOut">
              <a:rPr lang="en-US" smtClean="0"/>
              <a:t>6/20/2024</a:t>
            </a:fld>
            <a:endParaRPr lang="en-US"/>
          </a:p>
        </p:txBody>
      </p:sp>
      <p:sp>
        <p:nvSpPr>
          <p:cNvPr id="5" name="Footer Placeholder 4">
            <a:extLst>
              <a:ext uri="{FF2B5EF4-FFF2-40B4-BE49-F238E27FC236}">
                <a16:creationId xmlns:a16="http://schemas.microsoft.com/office/drawing/2014/main" id="{E448C61C-7BAB-E737-7D6D-2D37CB94B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2C1A2E-1FEF-3CD4-4412-DAD659D35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610BB-287C-4825-B510-83B3C6A0BA3A}" type="slidenum">
              <a:rPr lang="en-US" smtClean="0"/>
              <a:t>‹#›</a:t>
            </a:fld>
            <a:endParaRPr lang="en-US"/>
          </a:p>
        </p:txBody>
      </p:sp>
    </p:spTree>
    <p:extLst>
      <p:ext uri="{BB962C8B-B14F-4D97-AF65-F5344CB8AC3E}">
        <p14:creationId xmlns:p14="http://schemas.microsoft.com/office/powerpoint/2010/main" val="4224956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D5A1-6284-4663-8918-315DE707DAEE}" type="datetime1">
              <a:rPr lang="en-US" smtClean="0"/>
              <a:t>6/20/2024</a:t>
            </a:fld>
            <a:endParaRPr lang="en-US"/>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D455F-700D-BA4B-B3F6-B4E03929F5E0}" type="slidenum">
              <a:rPr lang="en-US" smtClean="0"/>
              <a:t>‹#›</a:t>
            </a:fld>
            <a:endParaRPr lang="en-US"/>
          </a:p>
        </p:txBody>
      </p:sp>
    </p:spTree>
    <p:extLst>
      <p:ext uri="{BB962C8B-B14F-4D97-AF65-F5344CB8AC3E}">
        <p14:creationId xmlns:p14="http://schemas.microsoft.com/office/powerpoint/2010/main" val="16208374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91755"/>
            <a:ext cx="10515600" cy="1209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86819"/>
            <a:ext cx="10515600" cy="39901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D5F240D-5685-4BB5-BF6B-C3F64BABF0EB}" type="datetime1">
              <a:rPr lang="en-US" smtClean="0"/>
              <a:t>6/20/2024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Tree>
    <p:extLst>
      <p:ext uri="{BB962C8B-B14F-4D97-AF65-F5344CB8AC3E}">
        <p14:creationId xmlns:p14="http://schemas.microsoft.com/office/powerpoint/2010/main" val="586784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1623693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82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247806" y="2203704"/>
            <a:ext cx="5696387" cy="1225296"/>
          </a:xfrm>
        </p:spPr>
        <p:txBody>
          <a:bodyPr/>
          <a:lstStyle/>
          <a:p>
            <a:pPr>
              <a:lnSpc>
                <a:spcPct val="100000"/>
              </a:lnSpc>
            </a:pPr>
            <a:r>
              <a:rPr lang="en-US" sz="2800" dirty="0">
                <a:latin typeface="Montserrat"/>
              </a:rPr>
              <a:t>PY2023 </a:t>
            </a:r>
            <a:br>
              <a:rPr lang="en-US" sz="2800" dirty="0">
                <a:latin typeface="Montserrat" panose="00000500000000000000" pitchFamily="2" charset="0"/>
              </a:rPr>
            </a:br>
            <a:r>
              <a:rPr lang="en-US" sz="2800" dirty="0">
                <a:latin typeface="Montserrat"/>
              </a:rPr>
              <a:t>New Project Directors Training </a:t>
            </a:r>
            <a:br>
              <a:rPr lang="en-US" sz="3600" dirty="0">
                <a:latin typeface="Montserrat" panose="00000500000000000000" pitchFamily="2" charset="0"/>
              </a:rPr>
            </a:br>
            <a:br>
              <a:rPr lang="en-US" sz="3600" dirty="0">
                <a:latin typeface="Montserrat" panose="00000500000000000000" pitchFamily="2" charset="0"/>
              </a:rPr>
            </a:br>
            <a:r>
              <a:rPr lang="en-US" sz="3600" b="0" dirty="0">
                <a:latin typeface="Montserrat" panose="00000500000000000000" pitchFamily="2" charset="0"/>
              </a:rPr>
              <a:t>June 20, 2024</a:t>
            </a:r>
            <a:endParaRPr lang="en-US" dirty="0">
              <a:latin typeface="Montserrat"/>
            </a:endParaRPr>
          </a:p>
        </p:txBody>
      </p:sp>
      <p:pic>
        <p:nvPicPr>
          <p:cNvPr id="5" name="Picture 4" descr="Text&#10;&#10;Description automatically generated">
            <a:extLst>
              <a:ext uri="{FF2B5EF4-FFF2-40B4-BE49-F238E27FC236}">
                <a16:creationId xmlns:a16="http://schemas.microsoft.com/office/drawing/2014/main" id="{1A073B8D-6A6A-4D8C-9B35-A3F8E05E5485}"/>
              </a:ext>
            </a:extLst>
          </p:cNvPr>
          <p:cNvPicPr>
            <a:picLocks noChangeAspect="1"/>
          </p:cNvPicPr>
          <p:nvPr/>
        </p:nvPicPr>
        <p:blipFill>
          <a:blip r:embed="rId2"/>
          <a:stretch>
            <a:fillRect/>
          </a:stretch>
        </p:blipFill>
        <p:spPr>
          <a:xfrm>
            <a:off x="2333625" y="204978"/>
            <a:ext cx="7524750" cy="1504950"/>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0059B1-F1E3-81AA-FEB8-3B51704E16C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EED455F-700D-BA4B-B3F6-B4E03929F5E0}" type="slidenum">
              <a:rPr lang="en-US" smtClean="0"/>
              <a:pPr>
                <a:spcAft>
                  <a:spcPts val="600"/>
                </a:spcAft>
              </a:pPr>
              <a:t>10</a:t>
            </a:fld>
            <a:endParaRPr lang="en-US"/>
          </a:p>
        </p:txBody>
      </p:sp>
      <p:sp>
        <p:nvSpPr>
          <p:cNvPr id="2" name="Title 1">
            <a:extLst>
              <a:ext uri="{FF2B5EF4-FFF2-40B4-BE49-F238E27FC236}">
                <a16:creationId xmlns:a16="http://schemas.microsoft.com/office/drawing/2014/main" id="{79042EDE-89E0-F4F1-E730-9C7138FDF156}"/>
              </a:ext>
            </a:extLst>
          </p:cNvPr>
          <p:cNvSpPr>
            <a:spLocks noGrp="1"/>
          </p:cNvSpPr>
          <p:nvPr>
            <p:ph type="title"/>
          </p:nvPr>
        </p:nvSpPr>
        <p:spPr>
          <a:xfrm>
            <a:off x="440266" y="1968263"/>
            <a:ext cx="2665791" cy="1209615"/>
          </a:xfrm>
        </p:spPr>
        <p:txBody>
          <a:bodyPr anchor="ctr">
            <a:normAutofit/>
          </a:bodyPr>
          <a:lstStyle/>
          <a:p>
            <a:r>
              <a:rPr lang="en-US">
                <a:latin typeface="Montserrat" panose="00000500000000000000" pitchFamily="2" charset="0"/>
              </a:rPr>
              <a:t>Why does ED exist?</a:t>
            </a:r>
          </a:p>
        </p:txBody>
      </p:sp>
      <p:graphicFrame>
        <p:nvGraphicFramePr>
          <p:cNvPr id="6" name="Content Placeholder 2">
            <a:extLst>
              <a:ext uri="{FF2B5EF4-FFF2-40B4-BE49-F238E27FC236}">
                <a16:creationId xmlns:a16="http://schemas.microsoft.com/office/drawing/2014/main" id="{12530FCE-368D-8A33-5E61-F8D32D8992D0}"/>
              </a:ext>
            </a:extLst>
          </p:cNvPr>
          <p:cNvGraphicFramePr>
            <a:graphicFrameLocks noGrp="1"/>
          </p:cNvGraphicFramePr>
          <p:nvPr>
            <p:ph sz="quarter" idx="13"/>
            <p:extLst>
              <p:ext uri="{D42A27DB-BD31-4B8C-83A1-F6EECF244321}">
                <p14:modId xmlns:p14="http://schemas.microsoft.com/office/powerpoint/2010/main" val="2858672220"/>
              </p:ext>
            </p:extLst>
          </p:nvPr>
        </p:nvGraphicFramePr>
        <p:xfrm>
          <a:off x="3699934" y="862964"/>
          <a:ext cx="8051800" cy="534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22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8606C-70EA-409C-CFC1-2CAA2B2AB25D}"/>
              </a:ext>
            </a:extLst>
          </p:cNvPr>
          <p:cNvSpPr>
            <a:spLocks noGrp="1"/>
          </p:cNvSpPr>
          <p:nvPr>
            <p:ph type="title"/>
          </p:nvPr>
        </p:nvSpPr>
        <p:spPr>
          <a:xfrm>
            <a:off x="838200" y="463550"/>
            <a:ext cx="10515600" cy="1004594"/>
          </a:xfrm>
        </p:spPr>
        <p:txBody>
          <a:bodyPr vert="horz" lIns="91440" tIns="45720" rIns="91440" bIns="45720" rtlCol="0" anchor="ctr">
            <a:normAutofit/>
          </a:bodyPr>
          <a:lstStyle/>
          <a:p>
            <a:pPr algn="ctr"/>
            <a:r>
              <a:rPr lang="en-US" sz="3200" kern="1200">
                <a:solidFill>
                  <a:schemeClr val="accent1">
                    <a:lumMod val="50000"/>
                  </a:schemeClr>
                </a:solidFill>
                <a:latin typeface="Montserrat" panose="00000500000000000000" pitchFamily="2" charset="0"/>
                <a:cs typeface="+mj-cs"/>
              </a:rPr>
              <a:t>ED Terminology – </a:t>
            </a:r>
            <a:br>
              <a:rPr lang="en-US" sz="3200" kern="1200">
                <a:solidFill>
                  <a:schemeClr val="accent1">
                    <a:lumMod val="50000"/>
                  </a:schemeClr>
                </a:solidFill>
                <a:latin typeface="Montserrat" panose="00000500000000000000" pitchFamily="2" charset="0"/>
                <a:cs typeface="+mj-cs"/>
              </a:rPr>
            </a:br>
            <a:r>
              <a:rPr lang="en-US" sz="3200" kern="1200">
                <a:solidFill>
                  <a:schemeClr val="accent1">
                    <a:lumMod val="50000"/>
                  </a:schemeClr>
                </a:solidFill>
                <a:latin typeface="Montserrat" panose="00000500000000000000" pitchFamily="2" charset="0"/>
                <a:cs typeface="+mj-cs"/>
              </a:rPr>
              <a:t>Authorized versus Modified Positions </a:t>
            </a:r>
          </a:p>
        </p:txBody>
      </p:sp>
      <p:sp>
        <p:nvSpPr>
          <p:cNvPr id="25" name="Rectangle: Rounded Corners 2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2">
            <a:extLst>
              <a:ext uri="{FF2B5EF4-FFF2-40B4-BE49-F238E27FC236}">
                <a16:creationId xmlns:a16="http://schemas.microsoft.com/office/drawing/2014/main" id="{500D4B06-CCD5-5D49-DC25-6BB110408C18}"/>
              </a:ext>
            </a:extLst>
          </p:cNvPr>
          <p:cNvGraphicFramePr>
            <a:graphicFrameLocks noGrp="1"/>
          </p:cNvGraphicFramePr>
          <p:nvPr>
            <p:ph sz="quarter" idx="13"/>
            <p:extLst>
              <p:ext uri="{D42A27DB-BD31-4B8C-83A1-F6EECF244321}">
                <p14:modId xmlns:p14="http://schemas.microsoft.com/office/powerpoint/2010/main" val="664487286"/>
              </p:ext>
            </p:extLst>
          </p:nvPr>
        </p:nvGraphicFramePr>
        <p:xfrm>
          <a:off x="838200" y="1168046"/>
          <a:ext cx="10515600" cy="5608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1206BD2-579E-DA90-1E77-641657BB09EF}"/>
              </a:ext>
            </a:extLst>
          </p:cNvPr>
          <p:cNvSpPr txBox="1"/>
          <p:nvPr/>
        </p:nvSpPr>
        <p:spPr>
          <a:xfrm>
            <a:off x="915318" y="2125500"/>
            <a:ext cx="4703284" cy="3693319"/>
          </a:xfrm>
          <a:prstGeom prst="rect">
            <a:avLst/>
          </a:prstGeom>
          <a:noFill/>
        </p:spPr>
        <p:txBody>
          <a:bodyPr wrap="square" rtlCol="0">
            <a:spAutoFit/>
          </a:bodyPr>
          <a:lstStyle/>
          <a:p>
            <a:r>
              <a:rPr lang="en-US">
                <a:solidFill>
                  <a:schemeClr val="accent5">
                    <a:lumMod val="50000"/>
                  </a:schemeClr>
                </a:solidFill>
                <a:latin typeface="Montserrat" panose="00000500000000000000" pitchFamily="2" charset="0"/>
              </a:rPr>
              <a:t>Authorized Positions (AP) are defined by statute as the number of positions the Congressional appropriation is designed to support.</a:t>
            </a:r>
          </a:p>
          <a:p>
            <a:endParaRPr lang="en-US"/>
          </a:p>
          <a:p>
            <a:r>
              <a:rPr lang="en-US">
                <a:solidFill>
                  <a:schemeClr val="accent5">
                    <a:lumMod val="50000"/>
                  </a:schemeClr>
                </a:solidFill>
                <a:latin typeface="Montserrat" panose="00000500000000000000" pitchFamily="2" charset="0"/>
              </a:rPr>
              <a:t>AP are derived by dividing the total amount of funds appropriated for a program year by the national average unit cost per participant for that program year.  The average unit cost is based on the </a:t>
            </a:r>
            <a:r>
              <a:rPr lang="en-US" b="1">
                <a:solidFill>
                  <a:schemeClr val="accent5">
                    <a:lumMod val="50000"/>
                  </a:schemeClr>
                </a:solidFill>
                <a:latin typeface="Montserrat" panose="00000500000000000000" pitchFamily="2" charset="0"/>
              </a:rPr>
              <a:t>federal minimum wage of $7.25/hour.</a:t>
            </a:r>
            <a:endParaRPr lang="en-US">
              <a:solidFill>
                <a:schemeClr val="accent5">
                  <a:lumMod val="50000"/>
                </a:schemeClr>
              </a:solidFill>
              <a:latin typeface="Montserrat" panose="00000500000000000000" pitchFamily="2" charset="0"/>
            </a:endParaRPr>
          </a:p>
          <a:p>
            <a:endParaRPr lang="en-US"/>
          </a:p>
        </p:txBody>
      </p:sp>
      <p:sp>
        <p:nvSpPr>
          <p:cNvPr id="5" name="TextBox 4">
            <a:extLst>
              <a:ext uri="{FF2B5EF4-FFF2-40B4-BE49-F238E27FC236}">
                <a16:creationId xmlns:a16="http://schemas.microsoft.com/office/drawing/2014/main" id="{CD7BF4E8-58CE-5E28-F5B2-9B33340BA0AC}"/>
              </a:ext>
            </a:extLst>
          </p:cNvPr>
          <p:cNvSpPr txBox="1"/>
          <p:nvPr/>
        </p:nvSpPr>
        <p:spPr>
          <a:xfrm>
            <a:off x="6677502" y="2172640"/>
            <a:ext cx="4515635" cy="3970318"/>
          </a:xfrm>
          <a:prstGeom prst="rect">
            <a:avLst/>
          </a:prstGeom>
          <a:noFill/>
        </p:spPr>
        <p:txBody>
          <a:bodyPr wrap="square" rtlCol="0">
            <a:spAutoFit/>
          </a:bodyPr>
          <a:lstStyle/>
          <a:p>
            <a:r>
              <a:rPr lang="en-US">
                <a:solidFill>
                  <a:schemeClr val="accent5">
                    <a:lumMod val="50000"/>
                  </a:schemeClr>
                </a:solidFill>
              </a:rPr>
              <a:t>M</a:t>
            </a:r>
            <a:r>
              <a:rPr lang="en-US">
                <a:solidFill>
                  <a:schemeClr val="accent5">
                    <a:lumMod val="50000"/>
                  </a:schemeClr>
                </a:solidFill>
                <a:latin typeface="Montserrat" panose="00000500000000000000" pitchFamily="2" charset="0"/>
              </a:rPr>
              <a:t>odified Positions (MP) were created by DOL to account for </a:t>
            </a:r>
            <a:r>
              <a:rPr lang="en-US" b="1">
                <a:solidFill>
                  <a:schemeClr val="accent5">
                    <a:lumMod val="50000"/>
                  </a:schemeClr>
                </a:solidFill>
                <a:latin typeface="Montserrat" panose="00000500000000000000" pitchFamily="2" charset="0"/>
              </a:rPr>
              <a:t>differences </a:t>
            </a:r>
            <a:r>
              <a:rPr lang="en-US">
                <a:solidFill>
                  <a:schemeClr val="accent5">
                    <a:lumMod val="50000"/>
                  </a:schemeClr>
                </a:solidFill>
                <a:latin typeface="Montserrat" panose="00000500000000000000" pitchFamily="2" charset="0"/>
              </a:rPr>
              <a:t>between local </a:t>
            </a:r>
            <a:r>
              <a:rPr lang="en-US" b="1">
                <a:solidFill>
                  <a:schemeClr val="accent5">
                    <a:lumMod val="50000"/>
                  </a:schemeClr>
                </a:solidFill>
                <a:latin typeface="Montserrat" panose="00000500000000000000" pitchFamily="2" charset="0"/>
              </a:rPr>
              <a:t>minimum wages</a:t>
            </a:r>
            <a:r>
              <a:rPr lang="en-US">
                <a:solidFill>
                  <a:schemeClr val="accent5">
                    <a:lumMod val="50000"/>
                  </a:schemeClr>
                </a:solidFill>
                <a:latin typeface="Montserrat" panose="00000500000000000000" pitchFamily="2" charset="0"/>
              </a:rPr>
              <a:t> and the </a:t>
            </a:r>
            <a:r>
              <a:rPr lang="en-US" b="1">
                <a:solidFill>
                  <a:schemeClr val="accent5">
                    <a:lumMod val="50000"/>
                  </a:schemeClr>
                </a:solidFill>
                <a:latin typeface="Montserrat" panose="00000500000000000000" pitchFamily="2" charset="0"/>
              </a:rPr>
              <a:t>federal minimum</a:t>
            </a:r>
            <a:r>
              <a:rPr lang="en-US">
                <a:solidFill>
                  <a:schemeClr val="accent5">
                    <a:lumMod val="50000"/>
                  </a:schemeClr>
                </a:solidFill>
                <a:latin typeface="Montserrat" panose="00000500000000000000" pitchFamily="2" charset="0"/>
              </a:rPr>
              <a:t>, since we are funded based on the federal minimum wage of $7.25/hour, but we are obligated to pay any higher local minimum wage (also called the prevailing wage).  </a:t>
            </a:r>
          </a:p>
          <a:p>
            <a:endParaRPr lang="en-US">
              <a:solidFill>
                <a:schemeClr val="accent5">
                  <a:lumMod val="50000"/>
                </a:schemeClr>
              </a:solidFill>
              <a:latin typeface="Montserrat" panose="00000500000000000000" pitchFamily="2" charset="0"/>
            </a:endParaRPr>
          </a:p>
          <a:p>
            <a:r>
              <a:rPr lang="en-US">
                <a:solidFill>
                  <a:schemeClr val="accent5">
                    <a:lumMod val="50000"/>
                  </a:schemeClr>
                </a:solidFill>
                <a:latin typeface="Montserrat" panose="00000500000000000000" pitchFamily="2" charset="0"/>
              </a:rPr>
              <a:t>MP reflect the number of positions we can actually support with the funding allocated.</a:t>
            </a:r>
          </a:p>
          <a:p>
            <a:endParaRPr lang="en-US"/>
          </a:p>
        </p:txBody>
      </p:sp>
    </p:spTree>
    <p:extLst>
      <p:ext uri="{BB962C8B-B14F-4D97-AF65-F5344CB8AC3E}">
        <p14:creationId xmlns:p14="http://schemas.microsoft.com/office/powerpoint/2010/main" val="47433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8606C-70EA-409C-CFC1-2CAA2B2AB25D}"/>
              </a:ext>
            </a:extLst>
          </p:cNvPr>
          <p:cNvSpPr>
            <a:spLocks noGrp="1"/>
          </p:cNvSpPr>
          <p:nvPr>
            <p:ph type="title"/>
          </p:nvPr>
        </p:nvSpPr>
        <p:spPr>
          <a:xfrm>
            <a:off x="838200" y="463550"/>
            <a:ext cx="10515600" cy="1004594"/>
          </a:xfrm>
        </p:spPr>
        <p:txBody>
          <a:bodyPr vert="horz" lIns="91440" tIns="45720" rIns="91440" bIns="45720" rtlCol="0" anchor="ctr">
            <a:normAutofit/>
          </a:bodyPr>
          <a:lstStyle/>
          <a:p>
            <a:pPr algn="ctr"/>
            <a:r>
              <a:rPr lang="en-US" sz="3200" kern="1200">
                <a:solidFill>
                  <a:schemeClr val="accent1">
                    <a:lumMod val="50000"/>
                  </a:schemeClr>
                </a:solidFill>
                <a:latin typeface="Montserrat" panose="00000500000000000000" pitchFamily="2" charset="0"/>
                <a:cs typeface="+mj-cs"/>
              </a:rPr>
              <a:t>ED Terminology and Reports</a:t>
            </a:r>
          </a:p>
        </p:txBody>
      </p:sp>
      <p:sp>
        <p:nvSpPr>
          <p:cNvPr id="25" name="Rectangle: Rounded Corners 2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2">
            <a:extLst>
              <a:ext uri="{FF2B5EF4-FFF2-40B4-BE49-F238E27FC236}">
                <a16:creationId xmlns:a16="http://schemas.microsoft.com/office/drawing/2014/main" id="{500D4B06-CCD5-5D49-DC25-6BB110408C18}"/>
              </a:ext>
            </a:extLst>
          </p:cNvPr>
          <p:cNvGraphicFramePr>
            <a:graphicFrameLocks noGrp="1"/>
          </p:cNvGraphicFramePr>
          <p:nvPr>
            <p:ph sz="quarter" idx="13"/>
            <p:extLst>
              <p:ext uri="{D42A27DB-BD31-4B8C-83A1-F6EECF244321}">
                <p14:modId xmlns:p14="http://schemas.microsoft.com/office/powerpoint/2010/main" val="3008917144"/>
              </p:ext>
            </p:extLst>
          </p:nvPr>
        </p:nvGraphicFramePr>
        <p:xfrm>
          <a:off x="838200" y="1168046"/>
          <a:ext cx="10515600" cy="5608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17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8606C-70EA-409C-CFC1-2CAA2B2AB25D}"/>
              </a:ext>
            </a:extLst>
          </p:cNvPr>
          <p:cNvSpPr>
            <a:spLocks noGrp="1"/>
          </p:cNvSpPr>
          <p:nvPr>
            <p:ph type="title"/>
          </p:nvPr>
        </p:nvSpPr>
        <p:spPr>
          <a:xfrm>
            <a:off x="1282963" y="1238080"/>
            <a:ext cx="9849751" cy="1349671"/>
          </a:xfrm>
        </p:spPr>
        <p:txBody>
          <a:bodyPr vert="horz" lIns="91440" tIns="45720" rIns="91440" bIns="45720" rtlCol="0" anchor="b">
            <a:normAutofit/>
          </a:bodyPr>
          <a:lstStyle/>
          <a:p>
            <a:pPr algn="ctr"/>
            <a:r>
              <a:rPr lang="en-US" sz="3200" kern="1200">
                <a:solidFill>
                  <a:schemeClr val="accent1">
                    <a:lumMod val="50000"/>
                  </a:schemeClr>
                </a:solidFill>
                <a:latin typeface="Montserrat" panose="00000500000000000000" pitchFamily="2" charset="0"/>
                <a:cs typeface="+mj-cs"/>
              </a:rPr>
              <a:t>Equitable Distribution = </a:t>
            </a:r>
            <a:br>
              <a:rPr lang="en-US" sz="3200" kern="1200">
                <a:solidFill>
                  <a:schemeClr val="accent1">
                    <a:lumMod val="50000"/>
                  </a:schemeClr>
                </a:solidFill>
                <a:latin typeface="Montserrat" panose="00000500000000000000" pitchFamily="2" charset="0"/>
                <a:cs typeface="+mj-cs"/>
              </a:rPr>
            </a:br>
            <a:r>
              <a:rPr lang="en-US" sz="3200" kern="1200">
                <a:solidFill>
                  <a:schemeClr val="accent1">
                    <a:lumMod val="50000"/>
                  </a:schemeClr>
                </a:solidFill>
                <a:latin typeface="Montserrat" panose="00000500000000000000" pitchFamily="2" charset="0"/>
                <a:cs typeface="+mj-cs"/>
              </a:rPr>
              <a:t>Enrolling with Intentionality </a:t>
            </a:r>
          </a:p>
        </p:txBody>
      </p:sp>
      <p:sp>
        <p:nvSpPr>
          <p:cNvPr id="3" name="Content Placeholder 2">
            <a:extLst>
              <a:ext uri="{FF2B5EF4-FFF2-40B4-BE49-F238E27FC236}">
                <a16:creationId xmlns:a16="http://schemas.microsoft.com/office/drawing/2014/main" id="{1DA9ED10-C131-7C72-E07D-CD79E6DF3343}"/>
              </a:ext>
            </a:extLst>
          </p:cNvPr>
          <p:cNvSpPr>
            <a:spLocks noGrp="1"/>
          </p:cNvSpPr>
          <p:nvPr>
            <p:ph sz="quarter" idx="13"/>
          </p:nvPr>
        </p:nvSpPr>
        <p:spPr>
          <a:xfrm>
            <a:off x="1282963" y="3156912"/>
            <a:ext cx="9776464" cy="2888288"/>
          </a:xfrm>
        </p:spPr>
        <p:txBody>
          <a:bodyPr vert="horz" lIns="91440" tIns="45720" rIns="91440" bIns="45720" rtlCol="0" anchor="ctr">
            <a:normAutofit fontScale="85000" lnSpcReduction="20000"/>
          </a:bodyPr>
          <a:lstStyle/>
          <a:p>
            <a:pPr marL="0" indent="0">
              <a:buNone/>
            </a:pPr>
            <a:r>
              <a:rPr lang="en-US">
                <a:latin typeface="Montserrat" panose="00000500000000000000" pitchFamily="2" charset="0"/>
                <a:cs typeface="+mn-cs"/>
              </a:rPr>
              <a:t>ED requires that subgrantees have a recruitment plan and enroll with </a:t>
            </a:r>
            <a:r>
              <a:rPr lang="en-US" b="1">
                <a:latin typeface="Montserrat" panose="00000500000000000000" pitchFamily="2" charset="0"/>
                <a:cs typeface="+mn-cs"/>
              </a:rPr>
              <a:t>intentionality.</a:t>
            </a:r>
          </a:p>
          <a:p>
            <a:r>
              <a:rPr lang="en-US">
                <a:latin typeface="Montserrat" panose="00000500000000000000" pitchFamily="2" charset="0"/>
                <a:cs typeface="+mn-cs"/>
              </a:rPr>
              <a:t>Subgrantees are expected to monitor ED levels and increase or cease enrollment in counties as necessary to comply to the greatest extent possible. </a:t>
            </a:r>
          </a:p>
          <a:p>
            <a:r>
              <a:rPr lang="en-US">
                <a:latin typeface="Montserrat" panose="00000500000000000000" pitchFamily="2" charset="0"/>
                <a:cs typeface="+mn-cs"/>
              </a:rPr>
              <a:t>ED levels may increase or decrease with each annual Workforce Inclusion Grant Agreement. If this happens, the project should allow natural attrition to take course (meaning, when job seekers exit the program from that county, their positions are not filled). </a:t>
            </a:r>
          </a:p>
          <a:p>
            <a:r>
              <a:rPr lang="en-US" b="1">
                <a:latin typeface="Montserrat" panose="00000500000000000000" pitchFamily="2" charset="0"/>
                <a:cs typeface="+mn-cs"/>
              </a:rPr>
              <a:t>IMPORTANT NOTE - </a:t>
            </a:r>
            <a:r>
              <a:rPr lang="en-US">
                <a:latin typeface="Montserrat" panose="00000500000000000000" pitchFamily="2" charset="0"/>
                <a:cs typeface="+mn-cs"/>
              </a:rPr>
              <a:t>S</a:t>
            </a:r>
            <a:r>
              <a:rPr lang="en-US" sz="2400">
                <a:latin typeface="Montserrat" panose="00000500000000000000" pitchFamily="2" charset="0"/>
                <a:cs typeface="+mn-cs"/>
              </a:rPr>
              <a:t>ubgrantees can never terminate job seekers because of ED.</a:t>
            </a:r>
            <a:endParaRPr lang="en-US" b="1">
              <a:latin typeface="Montserrat" panose="00000500000000000000" pitchFamily="2" charset="0"/>
              <a:cs typeface="+mn-cs"/>
            </a:endParaRPr>
          </a:p>
          <a:p>
            <a:pPr marL="0" indent="0">
              <a:buNone/>
            </a:pPr>
            <a:endParaRPr lang="en-US" b="1">
              <a:latin typeface="Montserrat" panose="00000500000000000000" pitchFamily="2" charset="0"/>
              <a:cs typeface="+mn-cs"/>
            </a:endParaRPr>
          </a:p>
          <a:p>
            <a:endParaRPr lang="en-US">
              <a:latin typeface="Montserrat" panose="00000500000000000000" pitchFamily="2" charset="0"/>
              <a:cs typeface="+mn-cs"/>
            </a:endParaRPr>
          </a:p>
          <a:p>
            <a:endParaRPr lang="en-US" sz="2000">
              <a:latin typeface="+mn-lt"/>
              <a:cs typeface="+mn-cs"/>
            </a:endParaRPr>
          </a:p>
        </p:txBody>
      </p:sp>
    </p:spTree>
    <p:extLst>
      <p:ext uri="{BB962C8B-B14F-4D97-AF65-F5344CB8AC3E}">
        <p14:creationId xmlns:p14="http://schemas.microsoft.com/office/powerpoint/2010/main" val="72296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606C-70EA-409C-CFC1-2CAA2B2AB25D}"/>
              </a:ext>
            </a:extLst>
          </p:cNvPr>
          <p:cNvSpPr>
            <a:spLocks noGrp="1"/>
          </p:cNvSpPr>
          <p:nvPr>
            <p:ph type="title"/>
          </p:nvPr>
        </p:nvSpPr>
        <p:spPr>
          <a:xfrm>
            <a:off x="-114300" y="1930163"/>
            <a:ext cx="3556000" cy="1209615"/>
          </a:xfrm>
        </p:spPr>
        <p:txBody>
          <a:bodyPr/>
          <a:lstStyle/>
          <a:p>
            <a:pPr algn="ctr"/>
            <a:r>
              <a:rPr lang="en-US" sz="3200">
                <a:latin typeface="Montserrat" panose="00000500000000000000" pitchFamily="2" charset="0"/>
              </a:rPr>
              <a:t>Underserved Counties and ED – </a:t>
            </a:r>
            <a:br>
              <a:rPr lang="en-US" sz="3200">
                <a:latin typeface="Montserrat" panose="00000500000000000000" pitchFamily="2" charset="0"/>
              </a:rPr>
            </a:br>
            <a:r>
              <a:rPr lang="en-US" sz="3200">
                <a:latin typeface="Montserrat" panose="00000500000000000000" pitchFamily="2" charset="0"/>
              </a:rPr>
              <a:t>a Scenario </a:t>
            </a:r>
          </a:p>
        </p:txBody>
      </p:sp>
      <p:sp>
        <p:nvSpPr>
          <p:cNvPr id="3" name="Content Placeholder 2">
            <a:extLst>
              <a:ext uri="{FF2B5EF4-FFF2-40B4-BE49-F238E27FC236}">
                <a16:creationId xmlns:a16="http://schemas.microsoft.com/office/drawing/2014/main" id="{1DA9ED10-C131-7C72-E07D-CD79E6DF3343}"/>
              </a:ext>
            </a:extLst>
          </p:cNvPr>
          <p:cNvSpPr>
            <a:spLocks noGrp="1"/>
          </p:cNvSpPr>
          <p:nvPr>
            <p:ph sz="quarter" idx="13"/>
          </p:nvPr>
        </p:nvSpPr>
        <p:spPr>
          <a:xfrm>
            <a:off x="3737166" y="292118"/>
            <a:ext cx="8102599" cy="6273763"/>
          </a:xfrm>
        </p:spPr>
        <p:txBody>
          <a:bodyPr vert="horz" lIns="91440" tIns="45720" rIns="91440" bIns="45720" rtlCol="0" anchor="t">
            <a:normAutofit fontScale="25000" lnSpcReduction="20000"/>
          </a:bodyPr>
          <a:lstStyle/>
          <a:p>
            <a:pPr marL="0" indent="0">
              <a:buNone/>
            </a:pPr>
            <a:r>
              <a:rPr lang="en-US" sz="6800">
                <a:latin typeface="Montserrat" panose="00000500000000000000" pitchFamily="2" charset="0"/>
              </a:rPr>
              <a:t>ED means that we must monitor enrollment levels by county and recruit with a </a:t>
            </a:r>
            <a:r>
              <a:rPr lang="en-US" sz="6800" b="1">
                <a:latin typeface="Montserrat" panose="00000500000000000000" pitchFamily="2" charset="0"/>
              </a:rPr>
              <a:t>plan</a:t>
            </a:r>
            <a:r>
              <a:rPr lang="en-US" sz="6800">
                <a:latin typeface="Montserrat" panose="00000500000000000000" pitchFamily="2" charset="0"/>
              </a:rPr>
              <a:t>.  </a:t>
            </a:r>
            <a:endParaRPr lang="en-US" sz="6800" i="1">
              <a:latin typeface="Montserrat" panose="00000500000000000000" pitchFamily="2" charset="0"/>
            </a:endParaRPr>
          </a:p>
          <a:p>
            <a:pPr marL="0" indent="0">
              <a:lnSpc>
                <a:spcPct val="120000"/>
              </a:lnSpc>
              <a:buNone/>
            </a:pPr>
            <a:r>
              <a:rPr lang="en-US" sz="6800" b="1">
                <a:latin typeface="Montserrat"/>
                <a:cs typeface="Arial"/>
              </a:rPr>
              <a:t>Scenario:</a:t>
            </a:r>
          </a:p>
          <a:p>
            <a:pPr>
              <a:lnSpc>
                <a:spcPct val="120000"/>
              </a:lnSpc>
            </a:pPr>
            <a:r>
              <a:rPr lang="en-US" sz="6800">
                <a:latin typeface="Montserrat"/>
                <a:cs typeface="Arial"/>
              </a:rPr>
              <a:t>A subgrantee serves four counties, they are Close, Closer, Closest, and Far Away. The first three are in metropolitan areas that have a lot of people who are interested in SCSEP and are eligible for the program. Close, Closer, and Closest are fully enrolled and have wait lists. </a:t>
            </a:r>
            <a:endParaRPr lang="en-US" sz="6800">
              <a:latin typeface="Montserrat" panose="00000500000000000000" pitchFamily="2" charset="0"/>
            </a:endParaRPr>
          </a:p>
          <a:p>
            <a:pPr>
              <a:lnSpc>
                <a:spcPct val="120000"/>
              </a:lnSpc>
            </a:pPr>
            <a:r>
              <a:rPr lang="en-US" sz="6800">
                <a:latin typeface="Montserrat"/>
                <a:cs typeface="Arial"/>
              </a:rPr>
              <a:t>Far Away is considered their outer county and is rural. Challenges exist with recruitment here - being rural and 45 minutes away from the project’s office, it’s harder to conduct outreach, and when people do express interest, it’s hard for them to find transportation to the few Host Agencies that exist.</a:t>
            </a:r>
          </a:p>
          <a:p>
            <a:pPr>
              <a:lnSpc>
                <a:spcPct val="120000"/>
              </a:lnSpc>
            </a:pPr>
            <a:r>
              <a:rPr lang="en-US" sz="6800">
                <a:latin typeface="Montserrat"/>
                <a:cs typeface="Arial"/>
              </a:rPr>
              <a:t>Far Away is under enrolled with 8 vacancies while the Closest county has 12 people waiting to enroll. </a:t>
            </a:r>
            <a:r>
              <a:rPr lang="en-US" sz="6800" b="1">
                <a:latin typeface="Montserrat"/>
                <a:cs typeface="Arial"/>
              </a:rPr>
              <a:t>Can this subgrantee fix this problem by shifting the 8 vacant positions from Far Away and enrolling 8 people off the waitlist in Closest?</a:t>
            </a:r>
            <a:endParaRPr lang="en-US" sz="6800" b="1" i="1">
              <a:latin typeface="Montserrat" panose="00000500000000000000" pitchFamily="2" charset="0"/>
            </a:endParaRPr>
          </a:p>
          <a:p>
            <a:pPr marL="0" indent="0">
              <a:lnSpc>
                <a:spcPct val="120000"/>
              </a:lnSpc>
              <a:buNone/>
            </a:pPr>
            <a:r>
              <a:rPr lang="en-US" sz="6800" b="1">
                <a:latin typeface="Montserrat"/>
                <a:cs typeface="Arial"/>
              </a:rPr>
              <a:t>Answer: </a:t>
            </a:r>
            <a:r>
              <a:rPr lang="en-US" sz="6800">
                <a:latin typeface="Montserrat" panose="00000500000000000000" pitchFamily="2" charset="0"/>
                <a:cs typeface="Arial"/>
              </a:rPr>
              <a:t>No.</a:t>
            </a:r>
            <a:r>
              <a:rPr lang="en-US" sz="6800" i="1">
                <a:latin typeface="Montserrat" panose="00000500000000000000" pitchFamily="2" charset="0"/>
                <a:cs typeface="Arial"/>
              </a:rPr>
              <a:t> </a:t>
            </a:r>
            <a:r>
              <a:rPr lang="en-US" sz="6800">
                <a:latin typeface="Montserrat" panose="00000500000000000000" pitchFamily="2" charset="0"/>
                <a:cs typeface="Arial"/>
              </a:rPr>
              <a:t>Subgrantees must work to meet the number of positions designated for </a:t>
            </a:r>
            <a:r>
              <a:rPr lang="en-US" sz="6800" b="1">
                <a:latin typeface="Montserrat" panose="00000500000000000000" pitchFamily="2" charset="0"/>
                <a:cs typeface="Arial"/>
              </a:rPr>
              <a:t>each </a:t>
            </a:r>
            <a:r>
              <a:rPr lang="en-US" sz="6800">
                <a:latin typeface="Montserrat" panose="00000500000000000000" pitchFamily="2" charset="0"/>
                <a:cs typeface="Arial"/>
              </a:rPr>
              <a:t>of the four counties, even if it’s more challenging to enroll in Closest. </a:t>
            </a:r>
            <a:r>
              <a:rPr lang="en-US" sz="6800">
                <a:latin typeface="Montserrat" panose="00000500000000000000" pitchFamily="2" charset="0"/>
              </a:rPr>
              <a:t>There cannot be a trend of consistent under service (or no service) in a county while a subgrantee consistently over serves another county.</a:t>
            </a:r>
            <a:endParaRPr lang="en-US" sz="6800" i="1">
              <a:latin typeface="Montserrat" panose="00000500000000000000" pitchFamily="2" charset="0"/>
            </a:endParaRPr>
          </a:p>
          <a:p>
            <a:pPr marL="0" indent="0">
              <a:buNone/>
            </a:pPr>
            <a:endParaRPr lang="en-US" i="1"/>
          </a:p>
          <a:p>
            <a:pPr marL="0" indent="0">
              <a:buNone/>
            </a:pPr>
            <a:endParaRPr lang="en-US" sz="2400" i="1"/>
          </a:p>
          <a:p>
            <a:endParaRPr lang="en-US"/>
          </a:p>
        </p:txBody>
      </p:sp>
    </p:spTree>
    <p:extLst>
      <p:ext uri="{BB962C8B-B14F-4D97-AF65-F5344CB8AC3E}">
        <p14:creationId xmlns:p14="http://schemas.microsoft.com/office/powerpoint/2010/main" val="7000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606C-70EA-409C-CFC1-2CAA2B2AB25D}"/>
              </a:ext>
            </a:extLst>
          </p:cNvPr>
          <p:cNvSpPr>
            <a:spLocks noGrp="1"/>
          </p:cNvSpPr>
          <p:nvPr>
            <p:ph type="title"/>
          </p:nvPr>
        </p:nvSpPr>
        <p:spPr>
          <a:xfrm>
            <a:off x="276225" y="1968263"/>
            <a:ext cx="3013075" cy="1209615"/>
          </a:xfrm>
        </p:spPr>
        <p:txBody>
          <a:bodyPr/>
          <a:lstStyle/>
          <a:p>
            <a:pPr algn="ctr"/>
            <a:r>
              <a:rPr lang="en-US" sz="3200">
                <a:latin typeface="Montserrat" panose="00000500000000000000" pitchFamily="2" charset="0"/>
              </a:rPr>
              <a:t>General Outreach Strategies to Boost Enrollment in Underserved counties</a:t>
            </a:r>
          </a:p>
        </p:txBody>
      </p:sp>
      <p:sp>
        <p:nvSpPr>
          <p:cNvPr id="3" name="Content Placeholder 2">
            <a:extLst>
              <a:ext uri="{FF2B5EF4-FFF2-40B4-BE49-F238E27FC236}">
                <a16:creationId xmlns:a16="http://schemas.microsoft.com/office/drawing/2014/main" id="{1DA9ED10-C131-7C72-E07D-CD79E6DF3343}"/>
              </a:ext>
            </a:extLst>
          </p:cNvPr>
          <p:cNvSpPr>
            <a:spLocks noGrp="1"/>
          </p:cNvSpPr>
          <p:nvPr>
            <p:ph sz="quarter" idx="13"/>
          </p:nvPr>
        </p:nvSpPr>
        <p:spPr>
          <a:xfrm>
            <a:off x="3746500" y="342900"/>
            <a:ext cx="7877175" cy="6515100"/>
          </a:xfrm>
        </p:spPr>
        <p:txBody>
          <a:bodyPr>
            <a:normAutofit fontScale="77500" lnSpcReduction="20000"/>
          </a:bodyPr>
          <a:lstStyle/>
          <a:p>
            <a:pPr marL="0" indent="0">
              <a:lnSpc>
                <a:spcPct val="120000"/>
              </a:lnSpc>
              <a:buNone/>
            </a:pPr>
            <a:r>
              <a:rPr lang="en-US" sz="2400">
                <a:effectLst/>
                <a:latin typeface="Montserrat" panose="00000500000000000000" pitchFamily="2" charset="0"/>
                <a:ea typeface="Times New Roman" panose="02020603050405020304" pitchFamily="18" charset="0"/>
                <a:cs typeface="Times New Roman" panose="02020603050405020304" pitchFamily="18" charset="0"/>
              </a:rPr>
              <a:t>If other counties served have a larger volume of interest, focus the majority of efforts on </a:t>
            </a:r>
            <a:r>
              <a:rPr lang="en-US">
                <a:latin typeface="Montserrat" panose="00000500000000000000" pitchFamily="2" charset="0"/>
                <a:ea typeface="Times New Roman" panose="02020603050405020304" pitchFamily="18" charset="0"/>
                <a:cs typeface="Times New Roman" panose="02020603050405020304" pitchFamily="18" charset="0"/>
              </a:rPr>
              <a:t>underserved counties. Tactics include:</a:t>
            </a:r>
          </a:p>
          <a:p>
            <a:pPr marL="457200" indent="-457200">
              <a:lnSpc>
                <a:spcPct val="120000"/>
              </a:lnSpc>
              <a:buAutoNum type="arabicPeriod"/>
            </a:pPr>
            <a:r>
              <a:rPr lang="en-US">
                <a:latin typeface="Montserrat" panose="00000500000000000000" pitchFamily="2" charset="0"/>
                <a:ea typeface="Times New Roman" panose="02020603050405020304" pitchFamily="18" charset="0"/>
                <a:cs typeface="Times New Roman" panose="02020603050405020304" pitchFamily="18" charset="0"/>
              </a:rPr>
              <a:t>R</a:t>
            </a:r>
            <a:r>
              <a:rPr lang="en-US" sz="240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eaching out to current and former Host Agencies and let them know you have vacancies, ask for referrals. </a:t>
            </a:r>
          </a:p>
          <a:p>
            <a:pPr marL="457200" indent="-457200">
              <a:lnSpc>
                <a:spcPct val="120000"/>
              </a:lnSpc>
              <a:buFont typeface="Arial" panose="020B0604020202020204" pitchFamily="34" charset="0"/>
              <a:buAutoNum type="arabicPeriod"/>
            </a:pPr>
            <a:r>
              <a:rPr lang="en-US">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Take it a step further and ask the agencies to</a:t>
            </a:r>
            <a:r>
              <a:rPr lang="en-US" sz="240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refer you to any other specific points of contact in their professional networks or (preferred) provide a warm handoff via email.</a:t>
            </a:r>
          </a:p>
          <a:p>
            <a:pPr marL="457200" indent="-457200">
              <a:lnSpc>
                <a:spcPct val="120000"/>
              </a:lnSpc>
              <a:buFont typeface="Arial" panose="020B0604020202020204" pitchFamily="34" charset="0"/>
              <a:buAutoNum type="arabicPeriod"/>
            </a:pPr>
            <a:r>
              <a:rPr lang="en-US" sz="240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Contact the local One Stop/American Job Center and alert them of vacancies and ask for referrals. Request to be </a:t>
            </a:r>
            <a:r>
              <a:rPr lang="en-US">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an included invitee for any public meetings or job fairs that are scheduled.</a:t>
            </a:r>
            <a:r>
              <a:rPr lang="en-US" sz="240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a:t>
            </a:r>
          </a:p>
          <a:p>
            <a:pPr marL="457200" indent="-457200">
              <a:lnSpc>
                <a:spcPct val="120000"/>
              </a:lnSpc>
              <a:buAutoNum type="arabicPeriod"/>
            </a:pPr>
            <a:r>
              <a:rPr lang="en-US" sz="240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Contact any and all other potential referral sources that serve the public including Community Action Programs, YMCA, Salvation Army, churches, libraries, food distribution centers, senior centers and any other agencies that exist in those communities to notify them of vacancies and ask for referrals. </a:t>
            </a:r>
          </a:p>
          <a:p>
            <a:pPr marL="457200" indent="-457200">
              <a:lnSpc>
                <a:spcPct val="120000"/>
              </a:lnSpc>
              <a:buAutoNum type="arabicPeriod"/>
            </a:pPr>
            <a:r>
              <a:rPr lang="en-US">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Use social media, newspaper and television ads, and radio spots (when possible) to spread awareness of SCSEP.</a:t>
            </a:r>
          </a:p>
          <a:p>
            <a:pPr marL="457200" indent="-457200">
              <a:buAutoNum type="arabicPeriod"/>
            </a:pP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400" b="1" i="1"/>
          </a:p>
          <a:p>
            <a:pPr marL="0" indent="0">
              <a:buNone/>
            </a:pPr>
            <a:endParaRPr lang="en-US" b="1" i="1"/>
          </a:p>
          <a:p>
            <a:pPr marL="0" indent="0">
              <a:buNone/>
            </a:pPr>
            <a:endParaRPr lang="en-US" sz="2400" i="1"/>
          </a:p>
          <a:p>
            <a:endParaRPr lang="en-US"/>
          </a:p>
        </p:txBody>
      </p:sp>
    </p:spTree>
    <p:extLst>
      <p:ext uri="{BB962C8B-B14F-4D97-AF65-F5344CB8AC3E}">
        <p14:creationId xmlns:p14="http://schemas.microsoft.com/office/powerpoint/2010/main" val="98219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C6616-6E15-4D2D-EC62-F35F3581DEF0}"/>
              </a:ext>
            </a:extLst>
          </p:cNvPr>
          <p:cNvSpPr>
            <a:spLocks noGrp="1"/>
          </p:cNvSpPr>
          <p:nvPr>
            <p:ph type="sldNum" sz="quarter" idx="12"/>
          </p:nvPr>
        </p:nvSpPr>
        <p:spPr/>
        <p:txBody>
          <a:bodyPr/>
          <a:lstStyle/>
          <a:p>
            <a:fld id="{7E6301CB-089A-4061-8BBB-88783F2240A8}" type="slidenum">
              <a:rPr lang="en-US" smtClean="0"/>
              <a:pPr/>
              <a:t>16</a:t>
            </a:fld>
            <a:endParaRPr lang="en-US"/>
          </a:p>
        </p:txBody>
      </p:sp>
      <p:sp>
        <p:nvSpPr>
          <p:cNvPr id="4" name="Text Placeholder 3">
            <a:extLst>
              <a:ext uri="{FF2B5EF4-FFF2-40B4-BE49-F238E27FC236}">
                <a16:creationId xmlns:a16="http://schemas.microsoft.com/office/drawing/2014/main" id="{4E45991A-76A8-0367-7ABB-A8586E0016CB}"/>
              </a:ext>
            </a:extLst>
          </p:cNvPr>
          <p:cNvSpPr>
            <a:spLocks noGrp="1"/>
          </p:cNvSpPr>
          <p:nvPr>
            <p:ph type="body" sz="quarter" idx="14"/>
          </p:nvPr>
        </p:nvSpPr>
        <p:spPr/>
        <p:txBody>
          <a:bodyPr/>
          <a:lstStyle/>
          <a:p>
            <a:r>
              <a:rPr lang="en-US">
                <a:latin typeface="Montserrat" panose="00000500000000000000" pitchFamily="2" charset="0"/>
              </a:rPr>
              <a:t>THANK YOU!</a:t>
            </a:r>
          </a:p>
        </p:txBody>
      </p:sp>
    </p:spTree>
    <p:extLst>
      <p:ext uri="{BB962C8B-B14F-4D97-AF65-F5344CB8AC3E}">
        <p14:creationId xmlns:p14="http://schemas.microsoft.com/office/powerpoint/2010/main" val="267430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85E2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3940-7985-3F6B-C89A-6DD2D28665FB}"/>
              </a:ext>
            </a:extLst>
          </p:cNvPr>
          <p:cNvSpPr>
            <a:spLocks noGrp="1"/>
          </p:cNvSpPr>
          <p:nvPr>
            <p:ph type="title"/>
          </p:nvPr>
        </p:nvSpPr>
        <p:spPr>
          <a:xfrm>
            <a:off x="633476" y="891730"/>
            <a:ext cx="10671048" cy="764413"/>
          </a:xfrm>
          <a:solidFill>
            <a:srgbClr val="202C8F"/>
          </a:solidFill>
        </p:spPr>
        <p:txBody>
          <a:bodyPr>
            <a:normAutofit/>
          </a:bodyPr>
          <a:lstStyle/>
          <a:p>
            <a:r>
              <a:rPr lang="en-US" sz="4000" cap="none">
                <a:solidFill>
                  <a:schemeClr val="bg1"/>
                </a:solidFill>
              </a:rPr>
              <a:t>Welcome and Housekeeping!</a:t>
            </a:r>
          </a:p>
        </p:txBody>
      </p:sp>
      <p:graphicFrame>
        <p:nvGraphicFramePr>
          <p:cNvPr id="3" name="Content Placeholder 13">
            <a:extLst>
              <a:ext uri="{FF2B5EF4-FFF2-40B4-BE49-F238E27FC236}">
                <a16:creationId xmlns:a16="http://schemas.microsoft.com/office/drawing/2014/main" id="{53044F22-EB6E-D885-2F9B-1EBFA2F2AB44}"/>
              </a:ext>
            </a:extLst>
          </p:cNvPr>
          <p:cNvGraphicFramePr>
            <a:graphicFrameLocks/>
          </p:cNvGraphicFramePr>
          <p:nvPr/>
        </p:nvGraphicFramePr>
        <p:xfrm>
          <a:off x="711200" y="19334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22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1336-83A6-D5FC-26E7-5166C10F9E79}"/>
              </a:ext>
            </a:extLst>
          </p:cNvPr>
          <p:cNvSpPr>
            <a:spLocks noGrp="1"/>
          </p:cNvSpPr>
          <p:nvPr>
            <p:ph type="title"/>
          </p:nvPr>
        </p:nvSpPr>
        <p:spPr>
          <a:xfrm>
            <a:off x="758952" y="563880"/>
            <a:ext cx="10671048" cy="768096"/>
          </a:xfrm>
          <a:gradFill>
            <a:gsLst>
              <a:gs pos="0">
                <a:srgbClr val="F88254"/>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p:spPr>
        <p:txBody>
          <a:bodyPr/>
          <a:lstStyle/>
          <a:p>
            <a:r>
              <a:rPr lang="en-US" sz="3600" cap="none">
                <a:latin typeface="Montserrat" panose="00000500000000000000" pitchFamily="2" charset="0"/>
              </a:rPr>
              <a:t>Got Questions?</a:t>
            </a:r>
          </a:p>
        </p:txBody>
      </p:sp>
      <p:sp>
        <p:nvSpPr>
          <p:cNvPr id="3" name="Content Placeholder 2">
            <a:extLst>
              <a:ext uri="{FF2B5EF4-FFF2-40B4-BE49-F238E27FC236}">
                <a16:creationId xmlns:a16="http://schemas.microsoft.com/office/drawing/2014/main" id="{296DE847-9EC0-6860-F728-0681C69A864A}"/>
              </a:ext>
            </a:extLst>
          </p:cNvPr>
          <p:cNvSpPr>
            <a:spLocks noGrp="1"/>
          </p:cNvSpPr>
          <p:nvPr>
            <p:ph sz="half" idx="1"/>
          </p:nvPr>
        </p:nvSpPr>
        <p:spPr>
          <a:xfrm>
            <a:off x="6215865" y="1412240"/>
            <a:ext cx="5214135" cy="4947920"/>
          </a:xfrm>
        </p:spPr>
        <p:txBody>
          <a:bodyPr vert="horz" lIns="91440" tIns="45720" rIns="91440" bIns="45720" rtlCol="0" anchor="t">
            <a:noAutofit/>
          </a:bodyPr>
          <a:lstStyle/>
          <a:p>
            <a:pPr marL="457200" lvl="1" indent="0" algn="ctr" fontAlgn="base">
              <a:buNone/>
            </a:pPr>
            <a:r>
              <a:rPr lang="en-US" sz="2000" b="1" i="0" u="none" strike="noStrike">
                <a:solidFill>
                  <a:srgbClr val="000000"/>
                </a:solidFill>
                <a:effectLst/>
                <a:latin typeface="Montserrat" panose="00000500000000000000" pitchFamily="2" charset="0"/>
              </a:rPr>
              <a:t>How to ask questions: </a:t>
            </a:r>
          </a:p>
          <a:p>
            <a:pPr marL="800100" lvl="1" indent="-342900" fontAlgn="base">
              <a:buAutoNum type="arabicPeriod"/>
            </a:pPr>
            <a:r>
              <a:rPr lang="en-US" sz="2000">
                <a:solidFill>
                  <a:srgbClr val="000000"/>
                </a:solidFill>
                <a:latin typeface="Montserrat" panose="00000500000000000000" pitchFamily="2" charset="0"/>
              </a:rPr>
              <a:t>Use the Virtual Parking Lot - an online Google doc (no special logins needed) that all attendees can use to pose questions before, during, and after each training session. </a:t>
            </a:r>
          </a:p>
          <a:p>
            <a:pPr marL="1257300" lvl="2" indent="-342900" fontAlgn="base"/>
            <a:r>
              <a:rPr lang="en-US" sz="1800">
                <a:solidFill>
                  <a:srgbClr val="000000"/>
                </a:solidFill>
                <a:latin typeface="Montserrat"/>
              </a:rPr>
              <a:t>The link to the Google doc will be placed in the Chat each day and the page will be monitored.</a:t>
            </a:r>
          </a:p>
          <a:p>
            <a:pPr marL="457200" lvl="1" indent="0" fontAlgn="base">
              <a:buNone/>
            </a:pPr>
            <a:r>
              <a:rPr lang="en-US" sz="2000">
                <a:solidFill>
                  <a:srgbClr val="000000"/>
                </a:solidFill>
                <a:latin typeface="Montserrat" panose="00000500000000000000" pitchFamily="2" charset="0"/>
              </a:rPr>
              <a:t>2.  There will also be designated   </a:t>
            </a:r>
          </a:p>
          <a:p>
            <a:pPr marL="457200" lvl="1" indent="0" fontAlgn="base">
              <a:buNone/>
            </a:pPr>
            <a:r>
              <a:rPr lang="en-US" sz="2000">
                <a:solidFill>
                  <a:srgbClr val="000000"/>
                </a:solidFill>
                <a:latin typeface="Montserrat" panose="00000500000000000000" pitchFamily="2" charset="0"/>
              </a:rPr>
              <a:t>      Question and Answer periods.</a:t>
            </a:r>
          </a:p>
          <a:p>
            <a:pPr marL="0" indent="0">
              <a:buNone/>
            </a:pPr>
            <a:endParaRPr lang="en-US"/>
          </a:p>
        </p:txBody>
      </p:sp>
      <p:pic>
        <p:nvPicPr>
          <p:cNvPr id="5" name="Picture 4">
            <a:extLst>
              <a:ext uri="{FF2B5EF4-FFF2-40B4-BE49-F238E27FC236}">
                <a16:creationId xmlns:a16="http://schemas.microsoft.com/office/drawing/2014/main" id="{17BE5E45-5DAD-0D59-1801-D984D5749BE3}"/>
              </a:ext>
            </a:extLst>
          </p:cNvPr>
          <p:cNvPicPr>
            <a:picLocks noChangeAspect="1"/>
          </p:cNvPicPr>
          <p:nvPr/>
        </p:nvPicPr>
        <p:blipFill>
          <a:blip r:embed="rId2"/>
          <a:stretch>
            <a:fillRect/>
          </a:stretch>
        </p:blipFill>
        <p:spPr>
          <a:xfrm>
            <a:off x="547498" y="1673741"/>
            <a:ext cx="6240186" cy="3322321"/>
          </a:xfrm>
          <a:prstGeom prst="rect">
            <a:avLst/>
          </a:prstGeom>
        </p:spPr>
      </p:pic>
      <p:sp>
        <p:nvSpPr>
          <p:cNvPr id="6" name="TextBox 5">
            <a:extLst>
              <a:ext uri="{FF2B5EF4-FFF2-40B4-BE49-F238E27FC236}">
                <a16:creationId xmlns:a16="http://schemas.microsoft.com/office/drawing/2014/main" id="{03798A71-90DC-EF0C-72C0-77A26C27FB28}"/>
              </a:ext>
            </a:extLst>
          </p:cNvPr>
          <p:cNvSpPr txBox="1"/>
          <p:nvPr/>
        </p:nvSpPr>
        <p:spPr>
          <a:xfrm>
            <a:off x="619125" y="5257562"/>
            <a:ext cx="11235917" cy="12926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ontserrat"/>
                <a:ea typeface="+mn-ea"/>
                <a:cs typeface="+mn-cs"/>
              </a:rPr>
              <a:t>So, if you think of questions during a presentation, please either record them in the Virtual Parking Lot OR jot them down for Question and Answer opportunities. At those times, you can type questions in the chat or address the group by unmuting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abon Next LT"/>
              <a:ea typeface="+mn-ea"/>
              <a:cs typeface="+mn-cs"/>
            </a:endParaRPr>
          </a:p>
        </p:txBody>
      </p:sp>
    </p:spTree>
    <p:extLst>
      <p:ext uri="{BB962C8B-B14F-4D97-AF65-F5344CB8AC3E}">
        <p14:creationId xmlns:p14="http://schemas.microsoft.com/office/powerpoint/2010/main" val="225971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88254"/>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B3F9-9607-3D77-8A27-16C7B5C986A0}"/>
              </a:ext>
            </a:extLst>
          </p:cNvPr>
          <p:cNvSpPr>
            <a:spLocks noGrp="1"/>
          </p:cNvSpPr>
          <p:nvPr>
            <p:ph type="title"/>
          </p:nvPr>
        </p:nvSpPr>
        <p:spPr>
          <a:xfrm>
            <a:off x="-1187450" y="2022943"/>
            <a:ext cx="7283450" cy="768096"/>
          </a:xfrm>
        </p:spPr>
        <p:txBody>
          <a:bodyPr>
            <a:normAutofit fontScale="90000"/>
          </a:bodyPr>
          <a:lstStyle/>
          <a:p>
            <a:r>
              <a:rPr lang="en-US" cap="none" dirty="0">
                <a:latin typeface="Montserrat" panose="00000500000000000000" pitchFamily="2" charset="0"/>
              </a:rPr>
              <a:t>Training </a:t>
            </a:r>
            <a:br>
              <a:rPr lang="en-US" cap="none" dirty="0">
                <a:latin typeface="Montserrat" panose="00000500000000000000" pitchFamily="2" charset="0"/>
              </a:rPr>
            </a:br>
            <a:r>
              <a:rPr lang="en-US" cap="none" dirty="0">
                <a:latin typeface="Montserrat" panose="00000500000000000000" pitchFamily="2" charset="0"/>
              </a:rPr>
              <a:t>Series</a:t>
            </a:r>
            <a:br>
              <a:rPr lang="en-US" cap="none" dirty="0">
                <a:latin typeface="Montserrat" panose="00000500000000000000" pitchFamily="2" charset="0"/>
              </a:rPr>
            </a:br>
            <a:r>
              <a:rPr lang="en-US" cap="none" dirty="0">
                <a:latin typeface="Montserrat" panose="00000500000000000000" pitchFamily="2" charset="0"/>
              </a:rPr>
              <a:t> Agenda</a:t>
            </a:r>
          </a:p>
        </p:txBody>
      </p:sp>
      <p:pic>
        <p:nvPicPr>
          <p:cNvPr id="4" name="Picture 3">
            <a:extLst>
              <a:ext uri="{FF2B5EF4-FFF2-40B4-BE49-F238E27FC236}">
                <a16:creationId xmlns:a16="http://schemas.microsoft.com/office/drawing/2014/main" id="{BC7EDE08-8057-96F1-98C7-EDDCFBC98371}"/>
              </a:ext>
            </a:extLst>
          </p:cNvPr>
          <p:cNvPicPr>
            <a:picLocks noChangeAspect="1"/>
          </p:cNvPicPr>
          <p:nvPr/>
        </p:nvPicPr>
        <p:blipFill>
          <a:blip r:embed="rId2"/>
          <a:stretch>
            <a:fillRect/>
          </a:stretch>
        </p:blipFill>
        <p:spPr>
          <a:xfrm>
            <a:off x="4972692" y="269008"/>
            <a:ext cx="6741916" cy="6255082"/>
          </a:xfrm>
          <a:prstGeom prst="rect">
            <a:avLst/>
          </a:prstGeom>
        </p:spPr>
      </p:pic>
    </p:spTree>
    <p:extLst>
      <p:ext uri="{BB962C8B-B14F-4D97-AF65-F5344CB8AC3E}">
        <p14:creationId xmlns:p14="http://schemas.microsoft.com/office/powerpoint/2010/main" val="75978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D9BC-B5B8-441F-B01C-DEF6A5370114}"/>
              </a:ext>
            </a:extLst>
          </p:cNvPr>
          <p:cNvSpPr>
            <a:spLocks noGrp="1"/>
          </p:cNvSpPr>
          <p:nvPr>
            <p:ph type="ctrTitle"/>
          </p:nvPr>
        </p:nvSpPr>
        <p:spPr>
          <a:xfrm>
            <a:off x="769088" y="2521751"/>
            <a:ext cx="10653823" cy="1854986"/>
          </a:xfrm>
        </p:spPr>
        <p:txBody>
          <a:bodyPr>
            <a:normAutofit fontScale="90000"/>
          </a:bodyPr>
          <a:lstStyle/>
          <a:p>
            <a:r>
              <a:rPr lang="en-US">
                <a:latin typeface="Montserrat" panose="00000500000000000000" pitchFamily="2" charset="0"/>
              </a:rPr>
              <a:t>Equitable Distribution: </a:t>
            </a:r>
            <a:br>
              <a:rPr lang="en-US">
                <a:latin typeface="Montserrat" panose="00000500000000000000" pitchFamily="2" charset="0"/>
              </a:rPr>
            </a:br>
            <a:r>
              <a:rPr lang="en-US">
                <a:latin typeface="Montserrat" panose="00000500000000000000" pitchFamily="2" charset="0"/>
              </a:rPr>
              <a:t>Enrolling with Intentionality</a:t>
            </a:r>
            <a:br>
              <a:rPr lang="en-US"/>
            </a:br>
            <a:endParaRPr lang="en-US" sz="4000"/>
          </a:p>
        </p:txBody>
      </p:sp>
      <p:sp>
        <p:nvSpPr>
          <p:cNvPr id="3" name="Subtitle 2">
            <a:extLst>
              <a:ext uri="{FF2B5EF4-FFF2-40B4-BE49-F238E27FC236}">
                <a16:creationId xmlns:a16="http://schemas.microsoft.com/office/drawing/2014/main" id="{4166DB95-C514-4D69-8520-A3AEC6405A6B}"/>
              </a:ext>
            </a:extLst>
          </p:cNvPr>
          <p:cNvSpPr>
            <a:spLocks noGrp="1"/>
          </p:cNvSpPr>
          <p:nvPr>
            <p:ph type="subTitle" idx="1"/>
          </p:nvPr>
        </p:nvSpPr>
        <p:spPr>
          <a:xfrm>
            <a:off x="1523999" y="4745037"/>
            <a:ext cx="9144000" cy="1854985"/>
          </a:xfrm>
        </p:spPr>
        <p:txBody>
          <a:bodyPr>
            <a:normAutofit/>
          </a:bodyPr>
          <a:lstStyle/>
          <a:p>
            <a:r>
              <a:rPr lang="en-US" sz="2800" b="1">
                <a:latin typeface="Montserrat" panose="00000500000000000000" pitchFamily="2" charset="0"/>
              </a:rPr>
              <a:t>Presented by: Alicia Black</a:t>
            </a:r>
          </a:p>
          <a:p>
            <a:endParaRPr lang="en-US">
              <a:latin typeface="Montserrat" panose="00000500000000000000" pitchFamily="2" charset="0"/>
            </a:endParaRPr>
          </a:p>
          <a:p>
            <a:r>
              <a:rPr lang="en-US">
                <a:latin typeface="Montserrat" panose="00000500000000000000" pitchFamily="2" charset="0"/>
              </a:rPr>
              <a:t>June 20, 2024</a:t>
            </a:r>
          </a:p>
          <a:p>
            <a:endParaRPr lang="en-US"/>
          </a:p>
        </p:txBody>
      </p:sp>
    </p:spTree>
    <p:extLst>
      <p:ext uri="{BB962C8B-B14F-4D97-AF65-F5344CB8AC3E}">
        <p14:creationId xmlns:p14="http://schemas.microsoft.com/office/powerpoint/2010/main" val="115880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936E-E7DD-21C2-9273-6030C3576A5F}"/>
              </a:ext>
            </a:extLst>
          </p:cNvPr>
          <p:cNvSpPr>
            <a:spLocks noGrp="1"/>
          </p:cNvSpPr>
          <p:nvPr>
            <p:ph type="title"/>
          </p:nvPr>
        </p:nvSpPr>
        <p:spPr>
          <a:xfrm>
            <a:off x="838200" y="487771"/>
            <a:ext cx="10515600" cy="958850"/>
          </a:xfrm>
        </p:spPr>
        <p:txBody>
          <a:bodyPr/>
          <a:lstStyle/>
          <a:p>
            <a:r>
              <a:rPr lang="en-US">
                <a:latin typeface="Montserrat" panose="00000500000000000000" pitchFamily="2" charset="0"/>
              </a:rPr>
              <a:t>What is Equitable Distribution (ED)? </a:t>
            </a:r>
          </a:p>
        </p:txBody>
      </p:sp>
      <p:sp>
        <p:nvSpPr>
          <p:cNvPr id="3" name="Content Placeholder 2">
            <a:extLst>
              <a:ext uri="{FF2B5EF4-FFF2-40B4-BE49-F238E27FC236}">
                <a16:creationId xmlns:a16="http://schemas.microsoft.com/office/drawing/2014/main" id="{ACFC5673-FE5A-C641-8BF7-4E15806C63F6}"/>
              </a:ext>
            </a:extLst>
          </p:cNvPr>
          <p:cNvSpPr>
            <a:spLocks noGrp="1"/>
          </p:cNvSpPr>
          <p:nvPr>
            <p:ph idx="1"/>
          </p:nvPr>
        </p:nvSpPr>
        <p:spPr/>
        <p:txBody>
          <a:bodyPr>
            <a:normAutofit/>
          </a:bodyPr>
          <a:lstStyle/>
          <a:p>
            <a:pPr marL="0" indent="0">
              <a:buNone/>
            </a:pPr>
            <a:r>
              <a:rPr lang="en-US" sz="3200">
                <a:latin typeface="Montserrat" panose="00000500000000000000" pitchFamily="2" charset="0"/>
              </a:rPr>
              <a:t>From the Center for Workforce Inclusion’s Policy and Procedure Manual,</a:t>
            </a:r>
          </a:p>
          <a:p>
            <a:pPr marL="0" indent="0">
              <a:buNone/>
            </a:pPr>
            <a:r>
              <a:rPr lang="en-US" sz="3200">
                <a:latin typeface="Montserrat" panose="00000500000000000000" pitchFamily="2" charset="0"/>
              </a:rPr>
              <a:t>ED is </a:t>
            </a:r>
            <a:r>
              <a:rPr lang="en-US" sz="3200" i="1">
                <a:latin typeface="Montserrat" panose="00000500000000000000" pitchFamily="2" charset="0"/>
              </a:rPr>
              <a:t>“</a:t>
            </a:r>
            <a:r>
              <a:rPr lang="en-US" sz="3200">
                <a:latin typeface="Montserrat" panose="00000500000000000000" pitchFamily="2" charset="0"/>
              </a:rPr>
              <a:t>a mathematical formula derived from census data, which lists the number of expected SCSEP positions in each jurisdiction – typically a county or incorporated city – based on the demographics of that jurisdiction.”</a:t>
            </a:r>
          </a:p>
          <a:p>
            <a:pPr marL="0" indent="0">
              <a:buNone/>
            </a:pPr>
            <a:endParaRPr lang="en-US" sz="3200" i="1">
              <a:latin typeface="Montserrat" panose="00000500000000000000" pitchFamily="2" charset="0"/>
            </a:endParaRPr>
          </a:p>
          <a:p>
            <a:pPr marL="0" indent="0">
              <a:buNone/>
            </a:pPr>
            <a:endParaRPr lang="en-US" sz="3200" i="1">
              <a:latin typeface="Montserrat" panose="00000500000000000000" pitchFamily="2" charset="0"/>
            </a:endParaRP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66C50811-7903-FB42-84C5-370A1C01E486}"/>
              </a:ext>
            </a:extLst>
          </p:cNvPr>
          <p:cNvSpPr>
            <a:spLocks noGrp="1"/>
          </p:cNvSpPr>
          <p:nvPr>
            <p:ph type="sldNum" sz="quarter" idx="12"/>
          </p:nvPr>
        </p:nvSpPr>
        <p:spPr/>
        <p:txBody>
          <a:bodyPr/>
          <a:lstStyle/>
          <a:p>
            <a:fld id="{BEED455F-700D-BA4B-B3F6-B4E03929F5E0}" type="slidenum">
              <a:rPr lang="en-US" smtClean="0"/>
              <a:pPr/>
              <a:t>6</a:t>
            </a:fld>
            <a:endParaRPr lang="en-US"/>
          </a:p>
        </p:txBody>
      </p:sp>
    </p:spTree>
    <p:extLst>
      <p:ext uri="{BB962C8B-B14F-4D97-AF65-F5344CB8AC3E}">
        <p14:creationId xmlns:p14="http://schemas.microsoft.com/office/powerpoint/2010/main" val="273463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936E-E7DD-21C2-9273-6030C3576A5F}"/>
              </a:ext>
            </a:extLst>
          </p:cNvPr>
          <p:cNvSpPr>
            <a:spLocks noGrp="1"/>
          </p:cNvSpPr>
          <p:nvPr>
            <p:ph type="title"/>
          </p:nvPr>
        </p:nvSpPr>
        <p:spPr>
          <a:xfrm>
            <a:off x="838200" y="487771"/>
            <a:ext cx="10515600" cy="958850"/>
          </a:xfrm>
        </p:spPr>
        <p:txBody>
          <a:bodyPr/>
          <a:lstStyle/>
          <a:p>
            <a:r>
              <a:rPr lang="en-US">
                <a:latin typeface="Montserrat" panose="00000500000000000000" pitchFamily="2" charset="0"/>
              </a:rPr>
              <a:t>ED and Center SCSEP subgrantees</a:t>
            </a:r>
          </a:p>
        </p:txBody>
      </p:sp>
      <p:sp>
        <p:nvSpPr>
          <p:cNvPr id="3" name="Content Placeholder 2">
            <a:extLst>
              <a:ext uri="{FF2B5EF4-FFF2-40B4-BE49-F238E27FC236}">
                <a16:creationId xmlns:a16="http://schemas.microsoft.com/office/drawing/2014/main" id="{ACFC5673-FE5A-C641-8BF7-4E15806C63F6}"/>
              </a:ext>
            </a:extLst>
          </p:cNvPr>
          <p:cNvSpPr>
            <a:spLocks noGrp="1"/>
          </p:cNvSpPr>
          <p:nvPr>
            <p:ph idx="1"/>
          </p:nvPr>
        </p:nvSpPr>
        <p:spPr/>
        <p:txBody>
          <a:bodyPr>
            <a:normAutofit/>
          </a:bodyPr>
          <a:lstStyle/>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66C50811-7903-FB42-84C5-370A1C01E486}"/>
              </a:ext>
            </a:extLst>
          </p:cNvPr>
          <p:cNvSpPr>
            <a:spLocks noGrp="1"/>
          </p:cNvSpPr>
          <p:nvPr>
            <p:ph type="sldNum" sz="quarter" idx="12"/>
          </p:nvPr>
        </p:nvSpPr>
        <p:spPr/>
        <p:txBody>
          <a:bodyPr/>
          <a:lstStyle/>
          <a:p>
            <a:fld id="{BEED455F-700D-BA4B-B3F6-B4E03929F5E0}" type="slidenum">
              <a:rPr lang="en-US" smtClean="0"/>
              <a:pPr/>
              <a:t>7</a:t>
            </a:fld>
            <a:endParaRPr lang="en-US"/>
          </a:p>
        </p:txBody>
      </p:sp>
      <p:sp>
        <p:nvSpPr>
          <p:cNvPr id="5" name="TextBox 4">
            <a:extLst>
              <a:ext uri="{FF2B5EF4-FFF2-40B4-BE49-F238E27FC236}">
                <a16:creationId xmlns:a16="http://schemas.microsoft.com/office/drawing/2014/main" id="{18AFB13D-3334-8BC9-639A-237217205682}"/>
              </a:ext>
            </a:extLst>
          </p:cNvPr>
          <p:cNvSpPr txBox="1"/>
          <p:nvPr/>
        </p:nvSpPr>
        <p:spPr>
          <a:xfrm>
            <a:off x="966057" y="1939205"/>
            <a:ext cx="10515600" cy="3231654"/>
          </a:xfrm>
          <a:prstGeom prst="rect">
            <a:avLst/>
          </a:prstGeom>
          <a:noFill/>
        </p:spPr>
        <p:txBody>
          <a:bodyPr wrap="square" rtlCol="0">
            <a:spAutoFit/>
          </a:bodyPr>
          <a:lstStyle/>
          <a:p>
            <a:r>
              <a:rPr lang="en-US" sz="2400">
                <a:latin typeface="Montserrat" panose="00000500000000000000" pitchFamily="2" charset="0"/>
              </a:rPr>
              <a:t>ED is not a considered a performance measure, rather a “part of the performance constellation” because it is integral to the Service Level goal. </a:t>
            </a:r>
          </a:p>
          <a:p>
            <a:endParaRPr lang="en-US" sz="2400">
              <a:latin typeface="Montserrat" panose="00000500000000000000" pitchFamily="2" charset="0"/>
            </a:endParaRPr>
          </a:p>
          <a:p>
            <a:r>
              <a:rPr lang="en-US" sz="2400">
                <a:latin typeface="Montserrat" panose="00000500000000000000" pitchFamily="2" charset="0"/>
              </a:rPr>
              <a:t>Each subgrantee can find their individual annual Equitable Distribution allocations broken down on the last page of the Workforce Inclusion Grant Agreement. </a:t>
            </a:r>
          </a:p>
          <a:p>
            <a:endParaRPr lang="en-US">
              <a:latin typeface="Montserrat" panose="00000500000000000000" pitchFamily="2" charset="0"/>
            </a:endParaRPr>
          </a:p>
          <a:p>
            <a:r>
              <a:rPr lang="en-US"/>
              <a:t> </a:t>
            </a:r>
          </a:p>
        </p:txBody>
      </p:sp>
    </p:spTree>
    <p:extLst>
      <p:ext uri="{BB962C8B-B14F-4D97-AF65-F5344CB8AC3E}">
        <p14:creationId xmlns:p14="http://schemas.microsoft.com/office/powerpoint/2010/main" val="198113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itle 4">
            <a:extLst>
              <a:ext uri="{FF2B5EF4-FFF2-40B4-BE49-F238E27FC236}">
                <a16:creationId xmlns:a16="http://schemas.microsoft.com/office/drawing/2014/main" id="{EA0C12B8-22CB-4B27-9B71-415A10193EDD}"/>
              </a:ext>
            </a:extLst>
          </p:cNvPr>
          <p:cNvSpPr txBox="1">
            <a:spLocks/>
          </p:cNvSpPr>
          <p:nvPr/>
        </p:nvSpPr>
        <p:spPr>
          <a:xfrm>
            <a:off x="838200" y="408492"/>
            <a:ext cx="10515600" cy="100459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chemeClr val="accent5">
                    <a:lumMod val="50000"/>
                  </a:schemeClr>
                </a:solidFill>
                <a:effectLst/>
                <a:uLnTx/>
                <a:uFillTx/>
                <a:latin typeface="Montserrat" panose="00000500000000000000" pitchFamily="2" charset="0"/>
                <a:ea typeface="+mj-ea"/>
                <a:cs typeface="+mj-cs"/>
              </a:rPr>
              <a:t>What factors are </a:t>
            </a:r>
            <a:r>
              <a:rPr lang="en-US" b="1">
                <a:solidFill>
                  <a:schemeClr val="accent5">
                    <a:lumMod val="50000"/>
                  </a:schemeClr>
                </a:solidFill>
                <a:latin typeface="Montserrat" panose="00000500000000000000" pitchFamily="2" charset="0"/>
              </a:rPr>
              <a:t>used to </a:t>
            </a:r>
            <a:r>
              <a:rPr kumimoji="0" lang="en-US" sz="4400" b="1" i="0" u="none" strike="noStrike" kern="1200" cap="none" spc="0" normalizeH="0" baseline="0" noProof="0">
                <a:ln>
                  <a:noFill/>
                </a:ln>
                <a:solidFill>
                  <a:schemeClr val="accent5">
                    <a:lumMod val="50000"/>
                  </a:schemeClr>
                </a:solidFill>
                <a:effectLst/>
                <a:uLnTx/>
                <a:uFillTx/>
                <a:latin typeface="Montserrat" panose="00000500000000000000" pitchFamily="2" charset="0"/>
                <a:ea typeface="+mj-ea"/>
                <a:cs typeface="+mj-cs"/>
              </a:rPr>
              <a:t>determine SCSEP ED allocations?</a:t>
            </a:r>
          </a:p>
        </p:txBody>
      </p:sp>
      <p:sp>
        <p:nvSpPr>
          <p:cNvPr id="20" name="Rectangle: Rounded Corners 2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63CC69EF-E18E-B045-8716-48E407B60470}"/>
              </a:ext>
            </a:extLst>
          </p:cNvPr>
          <p:cNvSpPr txBox="1"/>
          <p:nvPr/>
        </p:nvSpPr>
        <p:spPr>
          <a:xfrm>
            <a:off x="2432610" y="2338715"/>
            <a:ext cx="8921190" cy="1523494"/>
          </a:xfrm>
          <a:prstGeom prst="rect">
            <a:avLst/>
          </a:prstGeom>
          <a:noFill/>
        </p:spPr>
        <p:txBody>
          <a:bodyPr wrap="square" rtlCol="0">
            <a:spAutoFit/>
          </a:bodyPr>
          <a:lstStyle/>
          <a:p>
            <a:pPr marL="0" marR="0" lvl="0" indent="0" algn="l" defTabSz="841248"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srgbClr val="242424"/>
                </a:solidFill>
                <a:effectLst/>
                <a:uLnTx/>
                <a:uFillTx/>
                <a:latin typeface="Montserrat" panose="00000500000000000000" pitchFamily="2" charset="0"/>
                <a:ea typeface="+mn-ea"/>
                <a:cs typeface="+mn-cs"/>
              </a:rPr>
              <a:t>Federal appropriations </a:t>
            </a:r>
          </a:p>
          <a:p>
            <a:pPr marL="0" marR="0" lvl="0" indent="0" algn="l" defTabSz="841248" rtl="0" eaLnBrk="1" fontAlgn="auto" latinLnBrk="0" hangingPunct="1">
              <a:lnSpc>
                <a:spcPct val="100000"/>
              </a:lnSpc>
              <a:spcBef>
                <a:spcPts val="0"/>
              </a:spcBef>
              <a:spcAft>
                <a:spcPts val="600"/>
              </a:spcAft>
              <a:buClrTx/>
              <a:buSzTx/>
              <a:buFontTx/>
              <a:buNone/>
              <a:tabLst/>
              <a:defRPr/>
            </a:pPr>
            <a:r>
              <a:rPr lang="en-US" sz="2200">
                <a:solidFill>
                  <a:srgbClr val="242424"/>
                </a:solidFill>
                <a:latin typeface="Montserrat" panose="00000500000000000000" pitchFamily="2" charset="0"/>
              </a:rPr>
              <a:t>A</a:t>
            </a:r>
            <a:r>
              <a:rPr kumimoji="0" lang="en-US" sz="2200" i="0" u="none" strike="noStrike" kern="1200" cap="none" spc="0" normalizeH="0" baseline="0" noProof="0" err="1">
                <a:ln>
                  <a:noFill/>
                </a:ln>
                <a:solidFill>
                  <a:srgbClr val="242424"/>
                </a:solidFill>
                <a:effectLst/>
                <a:uLnTx/>
                <a:uFillTx/>
                <a:latin typeface="Montserrat" panose="00000500000000000000" pitchFamily="2" charset="0"/>
                <a:ea typeface="+mn-ea"/>
                <a:cs typeface="+mn-cs"/>
              </a:rPr>
              <a:t>nnual</a:t>
            </a:r>
            <a:r>
              <a:rPr kumimoji="0" lang="en-US" sz="2200" i="0" u="none" strike="noStrike" kern="1200" cap="none" spc="0" normalizeH="0" baseline="0" noProof="0">
                <a:ln>
                  <a:noFill/>
                </a:ln>
                <a:solidFill>
                  <a:srgbClr val="242424"/>
                </a:solidFill>
                <a:effectLst/>
                <a:uLnTx/>
                <a:uFillTx/>
                <a:latin typeface="Montserrat" panose="00000500000000000000" pitchFamily="2" charset="0"/>
                <a:ea typeface="+mn-ea"/>
                <a:cs typeface="+mn-cs"/>
              </a:rPr>
              <a:t> SCSEP funding appropriations from Congress determine how many Authorized Positions (AP) are available in each state.</a:t>
            </a:r>
          </a:p>
        </p:txBody>
      </p:sp>
      <p:sp>
        <p:nvSpPr>
          <p:cNvPr id="8" name="TextBox 7">
            <a:extLst>
              <a:ext uri="{FF2B5EF4-FFF2-40B4-BE49-F238E27FC236}">
                <a16:creationId xmlns:a16="http://schemas.microsoft.com/office/drawing/2014/main" id="{8F956755-D3F5-CC10-278B-3A333834AF65}"/>
              </a:ext>
            </a:extLst>
          </p:cNvPr>
          <p:cNvSpPr txBox="1"/>
          <p:nvPr/>
        </p:nvSpPr>
        <p:spPr>
          <a:xfrm>
            <a:off x="3324524" y="4209929"/>
            <a:ext cx="8287980" cy="1862048"/>
          </a:xfrm>
          <a:prstGeom prst="rect">
            <a:avLst/>
          </a:prstGeom>
          <a:noFill/>
        </p:spPr>
        <p:txBody>
          <a:bodyPr wrap="square" lIns="91440" tIns="45720" rIns="91440" bIns="45720" rtlCol="0" anchor="t">
            <a:spAutoFit/>
          </a:bodyPr>
          <a:lstStyle/>
          <a:p>
            <a:pPr marL="0" marR="0" lvl="0" indent="0" algn="l" defTabSz="841248"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srgbClr val="242424"/>
                </a:solidFill>
                <a:effectLst/>
                <a:uLnTx/>
                <a:uFillTx/>
                <a:latin typeface="Montserrat" panose="00000500000000000000" pitchFamily="2" charset="0"/>
                <a:ea typeface="+mn-ea"/>
                <a:cs typeface="+mn-cs"/>
              </a:rPr>
              <a:t>Census data  </a:t>
            </a:r>
          </a:p>
          <a:p>
            <a:pPr defTabSz="841248">
              <a:spcAft>
                <a:spcPts val="600"/>
              </a:spcAft>
              <a:defRPr/>
            </a:pPr>
            <a:r>
              <a:rPr kumimoji="0" lang="en-US" sz="2200" i="0" u="none" strike="noStrike" kern="1200" cap="none" spc="0" normalizeH="0" baseline="0" noProof="0">
                <a:ln>
                  <a:noFill/>
                </a:ln>
                <a:solidFill>
                  <a:srgbClr val="242424"/>
                </a:solidFill>
                <a:effectLst/>
                <a:uLnTx/>
                <a:uFillTx/>
                <a:latin typeface="Montserrat"/>
              </a:rPr>
              <a:t>The distribution of those AP to the individual counties is based on each county’s percentage of the SCSEP-eligible population (age 55+ and </a:t>
            </a:r>
            <a:r>
              <a:rPr lang="en-US" sz="2200">
                <a:solidFill>
                  <a:srgbClr val="242424"/>
                </a:solidFill>
                <a:latin typeface="Montserrat"/>
              </a:rPr>
              <a:t>at or below</a:t>
            </a:r>
            <a:r>
              <a:rPr kumimoji="0" lang="en-US" sz="2200" i="0" u="none" strike="noStrike" kern="1200" cap="none" spc="0" normalizeH="0" baseline="0" noProof="0">
                <a:ln>
                  <a:noFill/>
                </a:ln>
                <a:solidFill>
                  <a:srgbClr val="242424"/>
                </a:solidFill>
                <a:effectLst/>
                <a:uLnTx/>
                <a:uFillTx/>
                <a:latin typeface="Montserrat"/>
              </a:rPr>
              <a:t> 125% of the federal poverty level) as determined by the census.</a:t>
            </a:r>
            <a:endParaRPr lang="en-US" sz="2200" i="0" u="none" strike="noStrike" kern="1200" cap="none" spc="0" normalizeH="0" baseline="0" noProof="0">
              <a:ln>
                <a:noFill/>
              </a:ln>
              <a:solidFill>
                <a:srgbClr val="242424"/>
              </a:solidFill>
              <a:effectLst/>
              <a:uLnTx/>
              <a:uFillTx/>
              <a:latin typeface="Montserrat"/>
            </a:endParaRPr>
          </a:p>
        </p:txBody>
      </p:sp>
      <p:pic>
        <p:nvPicPr>
          <p:cNvPr id="4" name="Picture 3" descr="A picture containing LEGO, clipart&#10;&#10;Description automatically generated">
            <a:extLst>
              <a:ext uri="{FF2B5EF4-FFF2-40B4-BE49-F238E27FC236}">
                <a16:creationId xmlns:a16="http://schemas.microsoft.com/office/drawing/2014/main" id="{01324FEF-0704-E9AB-AB18-6B8A96701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38" y="2236872"/>
            <a:ext cx="1455272" cy="1528368"/>
          </a:xfrm>
          <a:prstGeom prst="rect">
            <a:avLst/>
          </a:prstGeom>
        </p:spPr>
      </p:pic>
      <p:pic>
        <p:nvPicPr>
          <p:cNvPr id="9" name="Picture 8" descr="A map of the united states with icons&#10;&#10;Description automatically generated with medium confidence">
            <a:extLst>
              <a:ext uri="{FF2B5EF4-FFF2-40B4-BE49-F238E27FC236}">
                <a16:creationId xmlns:a16="http://schemas.microsoft.com/office/drawing/2014/main" id="{902F42FC-38DC-CC9D-2D81-5F3DD18C2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90430"/>
            <a:ext cx="2484778" cy="1242389"/>
          </a:xfrm>
          <a:prstGeom prst="rect">
            <a:avLst/>
          </a:prstGeom>
        </p:spPr>
      </p:pic>
    </p:spTree>
    <p:extLst>
      <p:ext uri="{BB962C8B-B14F-4D97-AF65-F5344CB8AC3E}">
        <p14:creationId xmlns:p14="http://schemas.microsoft.com/office/powerpoint/2010/main" val="373555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C50811-7903-FB42-84C5-370A1C01E48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EED455F-700D-BA4B-B3F6-B4E03929F5E0}" type="slidenum">
              <a:rPr lang="en-US" smtClean="0"/>
              <a:pPr>
                <a:spcAft>
                  <a:spcPts val="600"/>
                </a:spcAft>
              </a:pPr>
              <a:t>9</a:t>
            </a:fld>
            <a:endParaRPr lang="en-US"/>
          </a:p>
        </p:txBody>
      </p:sp>
      <p:sp>
        <p:nvSpPr>
          <p:cNvPr id="2" name="Title 1">
            <a:extLst>
              <a:ext uri="{FF2B5EF4-FFF2-40B4-BE49-F238E27FC236}">
                <a16:creationId xmlns:a16="http://schemas.microsoft.com/office/drawing/2014/main" id="{EF07936E-E7DD-21C2-9273-6030C3576A5F}"/>
              </a:ext>
            </a:extLst>
          </p:cNvPr>
          <p:cNvSpPr>
            <a:spLocks noGrp="1"/>
          </p:cNvSpPr>
          <p:nvPr>
            <p:ph type="title"/>
          </p:nvPr>
        </p:nvSpPr>
        <p:spPr>
          <a:xfrm>
            <a:off x="470746" y="2567703"/>
            <a:ext cx="2851574" cy="1209615"/>
          </a:xfrm>
        </p:spPr>
        <p:txBody>
          <a:bodyPr anchor="ctr">
            <a:noAutofit/>
          </a:bodyPr>
          <a:lstStyle/>
          <a:p>
            <a:r>
              <a:rPr lang="en-US" sz="4000">
                <a:latin typeface="Montserrat" panose="00000500000000000000" pitchFamily="2" charset="0"/>
              </a:rPr>
              <a:t>So data and money are analyzed, then what?</a:t>
            </a:r>
          </a:p>
        </p:txBody>
      </p:sp>
      <p:graphicFrame>
        <p:nvGraphicFramePr>
          <p:cNvPr id="6" name="Content Placeholder 2">
            <a:extLst>
              <a:ext uri="{FF2B5EF4-FFF2-40B4-BE49-F238E27FC236}">
                <a16:creationId xmlns:a16="http://schemas.microsoft.com/office/drawing/2014/main" id="{E322E3B5-382A-8D6C-8C70-CFA8904E8F31}"/>
              </a:ext>
            </a:extLst>
          </p:cNvPr>
          <p:cNvGraphicFramePr>
            <a:graphicFrameLocks noGrp="1"/>
          </p:cNvGraphicFramePr>
          <p:nvPr>
            <p:ph sz="quarter" idx="13"/>
            <p:extLst>
              <p:ext uri="{D42A27DB-BD31-4B8C-83A1-F6EECF244321}">
                <p14:modId xmlns:p14="http://schemas.microsoft.com/office/powerpoint/2010/main" val="2000062930"/>
              </p:ext>
            </p:extLst>
          </p:nvPr>
        </p:nvGraphicFramePr>
        <p:xfrm>
          <a:off x="4038600" y="822325"/>
          <a:ext cx="7877175"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3287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 Powerpoint Template (1)" id="{49A7F273-607E-4AA3-8C45-8D188A661AA1}" vid="{AB98C064-0179-4F82-8C58-34845E4A61C9}"/>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d46c058-239c-49e6-9ab3-aff88b77444e">
      <UserInfo>
        <DisplayName>Janet Ray</DisplayName>
        <AccountId>14</AccountId>
        <AccountType/>
      </UserInfo>
      <UserInfo>
        <DisplayName>Suzy Mead</DisplayName>
        <AccountId>12</AccountId>
        <AccountType/>
      </UserInfo>
      <UserInfo>
        <DisplayName>David Bassett</DisplayName>
        <AccountId>77</AccountId>
        <AccountType/>
      </UserInfo>
      <UserInfo>
        <DisplayName>Don Gatewood</DisplayName>
        <AccountId>16</AccountId>
        <AccountType/>
      </UserInfo>
    </SharedWithUsers>
  </documentManagement>
</p:properties>
</file>

<file path=customXml/itemProps1.xml><?xml version="1.0" encoding="utf-8"?>
<ds:datastoreItem xmlns:ds="http://schemas.openxmlformats.org/officeDocument/2006/customXml" ds:itemID="{34F637DD-6DF5-4A00-8D60-E5BD083488B3}">
  <ds:schemaRefs>
    <ds:schemaRef ds:uri="195da388-4f1f-499a-b8f1-0cc267dad8f1"/>
    <ds:schemaRef ds:uri="8d46c058-239c-49e6-9ab3-aff88b7744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A09032-8881-485A-8C93-EE2851EC2B17}">
  <ds:schemaRefs>
    <ds:schemaRef ds:uri="http://schemas.microsoft.com/sharepoint/v3/contenttype/forms"/>
  </ds:schemaRefs>
</ds:datastoreItem>
</file>

<file path=customXml/itemProps3.xml><?xml version="1.0" encoding="utf-8"?>
<ds:datastoreItem xmlns:ds="http://schemas.openxmlformats.org/officeDocument/2006/customXml" ds:itemID="{174CC9DD-6AC7-4071-AA05-921149EF7AB6}">
  <ds:schemaRef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8d46c058-239c-49e6-9ab3-aff88b77444e"/>
    <ds:schemaRef ds:uri="195da388-4f1f-499a-b8f1-0cc267dad8f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1429</Words>
  <Application>Microsoft Office PowerPoint</Application>
  <PresentationFormat>Widescreen</PresentationFormat>
  <Paragraphs>92</Paragraphs>
  <Slides>16</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Arial Black</vt:lpstr>
      <vt:lpstr>Calibri</vt:lpstr>
      <vt:lpstr>Calibri Light</vt:lpstr>
      <vt:lpstr>Montserrat</vt:lpstr>
      <vt:lpstr>Sabon Next LT</vt:lpstr>
      <vt:lpstr>Office Theme</vt:lpstr>
      <vt:lpstr>1_Office Theme</vt:lpstr>
      <vt:lpstr>2_Office Theme</vt:lpstr>
      <vt:lpstr>3_Office Theme</vt:lpstr>
      <vt:lpstr>PY2023  New Project Directors Training   June 20, 2024</vt:lpstr>
      <vt:lpstr>Welcome and Housekeeping!</vt:lpstr>
      <vt:lpstr>Got Questions?</vt:lpstr>
      <vt:lpstr>Training  Series  Agenda</vt:lpstr>
      <vt:lpstr>Equitable Distribution:  Enrolling with Intentionality </vt:lpstr>
      <vt:lpstr>What is Equitable Distribution (ED)? </vt:lpstr>
      <vt:lpstr>ED and Center SCSEP subgrantees</vt:lpstr>
      <vt:lpstr>PowerPoint Presentation</vt:lpstr>
      <vt:lpstr>So data and money are analyzed, then what?</vt:lpstr>
      <vt:lpstr>Why does ED exist?</vt:lpstr>
      <vt:lpstr>ED Terminology –  Authorized versus Modified Positions </vt:lpstr>
      <vt:lpstr>ED Terminology and Reports</vt:lpstr>
      <vt:lpstr>Equitable Distribution =  Enrolling with Intentionality </vt:lpstr>
      <vt:lpstr>Underserved Counties and ED –  a Scenario </vt:lpstr>
      <vt:lpstr>General Outreach Strategies to Boost Enrollment in Underserved counties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Equitable Distribution</dc:title>
  <dc:creator>Alicia Black</dc:creator>
  <cp:lastModifiedBy>Alicia Black</cp:lastModifiedBy>
  <cp:revision>2</cp:revision>
  <dcterms:created xsi:type="dcterms:W3CDTF">2023-05-12T21:56:12Z</dcterms:created>
  <dcterms:modified xsi:type="dcterms:W3CDTF">2024-06-20T16:22:21Z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ies>
</file>