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Lst>
  <p:notesMasterIdLst>
    <p:notesMasterId r:id="rId19"/>
  </p:notesMasterIdLst>
  <p:sldIdLst>
    <p:sldId id="361" r:id="rId6"/>
    <p:sldId id="363" r:id="rId7"/>
    <p:sldId id="569" r:id="rId8"/>
    <p:sldId id="551" r:id="rId9"/>
    <p:sldId id="562" r:id="rId10"/>
    <p:sldId id="568" r:id="rId11"/>
    <p:sldId id="563" r:id="rId12"/>
    <p:sldId id="565" r:id="rId13"/>
    <p:sldId id="564" r:id="rId14"/>
    <p:sldId id="567" r:id="rId15"/>
    <p:sldId id="566" r:id="rId16"/>
    <p:sldId id="570" r:id="rId17"/>
    <p:sldId id="5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6B3D27-71A3-12F2-6E5C-165E77A5904B}" name="Janet Ray" initials="JR" userId="S::jray@workforceinclusion.org::1eb41eb5-84b5-4c21-9b1d-34f3a5eaf797" providerId="AD"/>
  <p188:author id="{227A5865-01B3-720B-EAA1-3AC7196FD80F}" name="Suzy Mead" initials="SM" userId="S::smead@workforceinclusion.org::638332fb-7174-49b0-b005-3366ae8c014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43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6CAD9-4A67-45E2-83C3-16A69940F754}" type="datetimeFigureOut">
              <a:rPr lang="en-US" smtClean="0"/>
              <a:t>6/17/2024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47968A-4EB6-4D54-BEDD-8F2568E4602A}" type="slidenum">
              <a:rPr lang="en-US" smtClean="0"/>
              <a:t>‹#›</a:t>
            </a:fld>
            <a:endParaRPr lang="en-US"/>
          </a:p>
        </p:txBody>
      </p:sp>
    </p:spTree>
    <p:extLst>
      <p:ext uri="{BB962C8B-B14F-4D97-AF65-F5344CB8AC3E}">
        <p14:creationId xmlns:p14="http://schemas.microsoft.com/office/powerpoint/2010/main" val="406390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8DA9E0-47F4-4288-B2DD-B144B89A47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545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831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71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74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971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008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0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5EE6-AA87-4734-B67D-79B365D73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8570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Master" Target="../slideMasters/slideMaster2.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3CC1C-A415-5F40-A041-F48E6C374DC5}"/>
              </a:ext>
            </a:extLst>
          </p:cNvPr>
          <p:cNvSpPr>
            <a:spLocks noGrp="1"/>
          </p:cNvSpPr>
          <p:nvPr>
            <p:ph type="ctrTitle"/>
          </p:nvPr>
        </p:nvSpPr>
        <p:spPr>
          <a:xfrm>
            <a:off x="1524000" y="2287593"/>
            <a:ext cx="9144000" cy="1854986"/>
          </a:xfrm>
        </p:spPr>
        <p:txBody>
          <a:bodyPr anchor="b">
            <a:normAutofit/>
          </a:bodyPr>
          <a:lstStyle>
            <a:lvl1pPr algn="ctr">
              <a:defRPr sz="4800" b="1" i="0" baseline="0">
                <a:latin typeface="Arial" panose="020B0604020202020204" pitchFamily="34" charset="0"/>
                <a:cs typeface="Arial" panose="020B0604020202020204" pitchFamily="34" charset="0"/>
              </a:defRPr>
            </a:lvl1pPr>
          </a:lstStyle>
          <a:p>
            <a:r>
              <a:rPr lang="en-US"/>
              <a:t>Click to edit Master</a:t>
            </a:r>
          </a:p>
        </p:txBody>
      </p:sp>
      <p:sp>
        <p:nvSpPr>
          <p:cNvPr id="3" name="Subtitle 2">
            <a:extLst>
              <a:ext uri="{FF2B5EF4-FFF2-40B4-BE49-F238E27FC236}">
                <a16:creationId xmlns:a16="http://schemas.microsoft.com/office/drawing/2014/main" id="{8DFE61D7-7B42-B140-9F1A-CCA90AA0FD9A}"/>
              </a:ext>
            </a:extLst>
          </p:cNvPr>
          <p:cNvSpPr>
            <a:spLocks noGrp="1"/>
          </p:cNvSpPr>
          <p:nvPr>
            <p:ph type="subTitle" idx="1"/>
          </p:nvPr>
        </p:nvSpPr>
        <p:spPr>
          <a:xfrm>
            <a:off x="1524000" y="4376738"/>
            <a:ext cx="9144000" cy="12176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60A129-B919-7F46-9DE1-617C86650479}"/>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AC48BDE1-FF03-413D-8664-48D4290B854D}" type="datetime1">
              <a:rPr lang="en-US" smtClean="0"/>
              <a:pPr/>
              <a:t>6/17/2024</a:t>
            </a:fld>
            <a:endParaRPr lang="en-US"/>
          </a:p>
        </p:txBody>
      </p:sp>
      <p:sp>
        <p:nvSpPr>
          <p:cNvPr id="5" name="Footer Placeholder 4">
            <a:extLst>
              <a:ext uri="{FF2B5EF4-FFF2-40B4-BE49-F238E27FC236}">
                <a16:creationId xmlns:a16="http://schemas.microsoft.com/office/drawing/2014/main" id="{A662431A-4766-4C4C-959F-5B5DBED09929}"/>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E315EC95-B83D-9941-AECA-4D22FA2F0E83}"/>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EED455F-700D-BA4B-B3F6-B4E03929F5E0}" type="slidenum">
              <a:rPr lang="en-US" smtClean="0"/>
              <a:pPr/>
              <a:t>‹#›</a:t>
            </a:fld>
            <a:endParaRPr lang="en-US"/>
          </a:p>
        </p:txBody>
      </p:sp>
      <p:pic>
        <p:nvPicPr>
          <p:cNvPr id="11" name="Picture 10" descr="Blue_Gradient_bar_art.png">
            <a:extLst>
              <a:ext uri="{FF2B5EF4-FFF2-40B4-BE49-F238E27FC236}">
                <a16:creationId xmlns:a16="http://schemas.microsoft.com/office/drawing/2014/main" id="{813F0E7B-EA3F-4B49-BA26-8BCC53234F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 y="0"/>
            <a:ext cx="12197701" cy="512369"/>
          </a:xfrm>
          <a:prstGeom prst="rect">
            <a:avLst/>
          </a:prstGeom>
        </p:spPr>
      </p:pic>
      <p:pic>
        <p:nvPicPr>
          <p:cNvPr id="12" name="Picture 11" descr="Blue_Gradient_bar_art.png">
            <a:extLst>
              <a:ext uri="{FF2B5EF4-FFF2-40B4-BE49-F238E27FC236}">
                <a16:creationId xmlns:a16="http://schemas.microsoft.com/office/drawing/2014/main" id="{597D5A9C-0A0F-454E-B154-6E588BA38E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81618"/>
            <a:ext cx="12197701" cy="20597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F20FA135-3FF2-4C41-9256-D426FC0D48AF}"/>
              </a:ext>
            </a:extLst>
          </p:cNvPr>
          <p:cNvPicPr>
            <a:picLocks noChangeAspect="1"/>
          </p:cNvPicPr>
          <p:nvPr userDrawn="1"/>
        </p:nvPicPr>
        <p:blipFill>
          <a:blip r:embed="rId3"/>
          <a:stretch>
            <a:fillRect/>
          </a:stretch>
        </p:blipFill>
        <p:spPr>
          <a:xfrm>
            <a:off x="2693194" y="616650"/>
            <a:ext cx="6805612" cy="1360687"/>
          </a:xfrm>
          <a:prstGeom prst="rect">
            <a:avLst/>
          </a:prstGeom>
        </p:spPr>
      </p:pic>
      <p:cxnSp>
        <p:nvCxnSpPr>
          <p:cNvPr id="15" name="Straight Connector 14">
            <a:extLst>
              <a:ext uri="{FF2B5EF4-FFF2-40B4-BE49-F238E27FC236}">
                <a16:creationId xmlns:a16="http://schemas.microsoft.com/office/drawing/2014/main" id="{9725945D-2027-4DC2-9458-D648D5FC9E61}"/>
              </a:ext>
            </a:extLst>
          </p:cNvPr>
          <p:cNvCxnSpPr>
            <a:cxnSpLocks/>
          </p:cNvCxnSpPr>
          <p:nvPr userDrawn="1"/>
        </p:nvCxnSpPr>
        <p:spPr>
          <a:xfrm>
            <a:off x="5631362" y="4218779"/>
            <a:ext cx="929276" cy="0"/>
          </a:xfrm>
          <a:prstGeom prst="line">
            <a:avLst/>
          </a:prstGeom>
          <a:ln w="38100" cmpd="sng">
            <a:solidFill>
              <a:srgbClr val="F75A1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7888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EDE7EB-3874-C24C-A3BB-5308BF72CACE}"/>
              </a:ext>
            </a:extLst>
          </p:cNvPr>
          <p:cNvSpPr>
            <a:spLocks noGrp="1"/>
          </p:cNvSpPr>
          <p:nvPr>
            <p:ph type="dt" sz="half" idx="10"/>
          </p:nvPr>
        </p:nvSpPr>
        <p:spPr/>
        <p:txBody>
          <a:bodyPr/>
          <a:lstStyle/>
          <a:p>
            <a:fld id="{8BFFCBF1-D526-1C42-AB77-E1923E7DD4DE}" type="datetimeFigureOut">
              <a:rPr lang="en-US" smtClean="0"/>
              <a:t>6/17/2024</a:t>
            </a:fld>
            <a:endParaRPr lang="en-US"/>
          </a:p>
        </p:txBody>
      </p:sp>
      <p:sp>
        <p:nvSpPr>
          <p:cNvPr id="4" name="Footer Placeholder 3">
            <a:extLst>
              <a:ext uri="{FF2B5EF4-FFF2-40B4-BE49-F238E27FC236}">
                <a16:creationId xmlns:a16="http://schemas.microsoft.com/office/drawing/2014/main" id="{730D2D45-641B-C444-8206-20CEBDF120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EC41E3-3EBA-AE4D-A933-3811413FB445}"/>
              </a:ext>
            </a:extLst>
          </p:cNvPr>
          <p:cNvSpPr>
            <a:spLocks noGrp="1"/>
          </p:cNvSpPr>
          <p:nvPr>
            <p:ph type="sldNum" sz="quarter" idx="12"/>
          </p:nvPr>
        </p:nvSpPr>
        <p:spPr/>
        <p:txBody>
          <a:bodyPr/>
          <a:lstStyle/>
          <a:p>
            <a:fld id="{BEED455F-700D-BA4B-B3F6-B4E03929F5E0}" type="slidenum">
              <a:rPr lang="en-US" smtClean="0"/>
              <a:t>‹#›</a:t>
            </a:fld>
            <a:endParaRPr lang="en-US"/>
          </a:p>
        </p:txBody>
      </p:sp>
      <p:pic>
        <p:nvPicPr>
          <p:cNvPr id="6" name="Picture 5">
            <a:extLst>
              <a:ext uri="{FF2B5EF4-FFF2-40B4-BE49-F238E27FC236}">
                <a16:creationId xmlns:a16="http://schemas.microsoft.com/office/drawing/2014/main" id="{9E4FF416-AA47-7E4D-AAE1-1D4DAB7C9E32}"/>
              </a:ext>
            </a:extLst>
          </p:cNvPr>
          <p:cNvPicPr>
            <a:picLocks noChangeAspect="1"/>
          </p:cNvPicPr>
          <p:nvPr userDrawn="1"/>
        </p:nvPicPr>
        <p:blipFill>
          <a:blip r:embed="rId2"/>
          <a:stretch>
            <a:fillRect/>
          </a:stretch>
        </p:blipFill>
        <p:spPr>
          <a:xfrm>
            <a:off x="0" y="0"/>
            <a:ext cx="12192000" cy="2872409"/>
          </a:xfrm>
          <a:prstGeom prst="rect">
            <a:avLst/>
          </a:prstGeom>
        </p:spPr>
      </p:pic>
      <p:pic>
        <p:nvPicPr>
          <p:cNvPr id="7" name="Picture 6">
            <a:extLst>
              <a:ext uri="{FF2B5EF4-FFF2-40B4-BE49-F238E27FC236}">
                <a16:creationId xmlns:a16="http://schemas.microsoft.com/office/drawing/2014/main" id="{28269898-19E1-3F4C-9C2A-5685C4BCCAC1}"/>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1053" r="-120" b="10322"/>
          <a:stretch/>
        </p:blipFill>
        <p:spPr>
          <a:xfrm>
            <a:off x="0" y="2872409"/>
            <a:ext cx="8153401" cy="2972806"/>
          </a:xfrm>
          <a:prstGeom prst="rect">
            <a:avLst/>
          </a:prstGeom>
          <a:solidFill>
            <a:schemeClr val="bg1">
              <a:lumMod val="85000"/>
              <a:alpha val="20000"/>
            </a:schemeClr>
          </a:solidFill>
        </p:spPr>
      </p:pic>
      <p:pic>
        <p:nvPicPr>
          <p:cNvPr id="8" name="Picture 7">
            <a:extLst>
              <a:ext uri="{FF2B5EF4-FFF2-40B4-BE49-F238E27FC236}">
                <a16:creationId xmlns:a16="http://schemas.microsoft.com/office/drawing/2014/main" id="{8DFDDC4B-C13A-7F4F-87F3-309E52C2D095}"/>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50076" r="854" b="10322"/>
          <a:stretch/>
        </p:blipFill>
        <p:spPr>
          <a:xfrm>
            <a:off x="8153400" y="2872409"/>
            <a:ext cx="4038600" cy="2972806"/>
          </a:xfrm>
          <a:prstGeom prst="rect">
            <a:avLst/>
          </a:prstGeom>
          <a:solidFill>
            <a:schemeClr val="bg1">
              <a:lumMod val="85000"/>
              <a:alpha val="20000"/>
            </a:schemeClr>
          </a:solidFill>
        </p:spPr>
      </p:pic>
      <p:sp>
        <p:nvSpPr>
          <p:cNvPr id="9" name="Rectangle 8">
            <a:extLst>
              <a:ext uri="{FF2B5EF4-FFF2-40B4-BE49-F238E27FC236}">
                <a16:creationId xmlns:a16="http://schemas.microsoft.com/office/drawing/2014/main" id="{4238D639-DC5F-AD40-A382-30EDB5B7BBD7}"/>
              </a:ext>
            </a:extLst>
          </p:cNvPr>
          <p:cNvSpPr/>
          <p:nvPr userDrawn="1"/>
        </p:nvSpPr>
        <p:spPr>
          <a:xfrm>
            <a:off x="2430684" y="2549387"/>
            <a:ext cx="7592992" cy="2872410"/>
          </a:xfrm>
          <a:prstGeom prst="rect">
            <a:avLst/>
          </a:prstGeom>
          <a:solidFill>
            <a:srgbClr val="FFFFFF"/>
          </a:solidFill>
          <a:ln>
            <a:noFill/>
          </a:ln>
          <a:effectLst>
            <a:outerShdw blurRad="63500" sx="101000" sy="101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42FB3CB-7C86-9E4B-941F-E7F873FF3304}"/>
              </a:ext>
            </a:extLst>
          </p:cNvPr>
          <p:cNvSpPr>
            <a:spLocks noGrp="1"/>
          </p:cNvSpPr>
          <p:nvPr>
            <p:ph type="title"/>
          </p:nvPr>
        </p:nvSpPr>
        <p:spPr>
          <a:xfrm>
            <a:off x="838200" y="366688"/>
            <a:ext cx="10515600" cy="1209615"/>
          </a:xfrm>
        </p:spPr>
        <p:txBody>
          <a:bodyPr/>
          <a:lstStyle>
            <a:lvl1pPr algn="ctr">
              <a:defRPr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15">
            <a:extLst>
              <a:ext uri="{FF2B5EF4-FFF2-40B4-BE49-F238E27FC236}">
                <a16:creationId xmlns:a16="http://schemas.microsoft.com/office/drawing/2014/main" id="{E1BEAF61-1520-F54F-B9DC-37455A3F530B}"/>
              </a:ext>
            </a:extLst>
          </p:cNvPr>
          <p:cNvSpPr>
            <a:spLocks noGrp="1"/>
          </p:cNvSpPr>
          <p:nvPr>
            <p:ph type="body" sz="quarter" idx="14"/>
          </p:nvPr>
        </p:nvSpPr>
        <p:spPr>
          <a:xfrm>
            <a:off x="3386138" y="2917825"/>
            <a:ext cx="5922962" cy="2022475"/>
          </a:xfrm>
        </p:spPr>
        <p:txBody>
          <a:bodyPr/>
          <a:lstStyle>
            <a:lvl1pPr>
              <a:defRPr b="0" i="0"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7888EA61-F2EE-7B45-8D4B-A5DD550C22EC}"/>
              </a:ext>
            </a:extLst>
          </p:cNvPr>
          <p:cNvSpPr>
            <a:spLocks noGrp="1"/>
          </p:cNvSpPr>
          <p:nvPr>
            <p:ph type="pic" sz="quarter" idx="13" hasCustomPrompt="1"/>
          </p:nvPr>
        </p:nvSpPr>
        <p:spPr>
          <a:xfrm>
            <a:off x="8974138" y="4441825"/>
            <a:ext cx="1828800" cy="1914525"/>
          </a:xfrm>
          <a:solidFill>
            <a:schemeClr val="bg1">
              <a:lumMod val="85000"/>
            </a:schemeClr>
          </a:solidFill>
        </p:spPr>
        <p:txBody>
          <a:bodyPr/>
          <a:lstStyle>
            <a:lvl1pPr marL="0" indent="0">
              <a:buNone/>
              <a:defRPr/>
            </a:lvl1pPr>
          </a:lstStyle>
          <a:p>
            <a:r>
              <a:rPr lang="en-US"/>
              <a:t>Photo of person who is quoted</a:t>
            </a:r>
          </a:p>
        </p:txBody>
      </p:sp>
      <p:pic>
        <p:nvPicPr>
          <p:cNvPr id="13" name="Picture 12" descr="Quote_bubble.png">
            <a:extLst>
              <a:ext uri="{FF2B5EF4-FFF2-40B4-BE49-F238E27FC236}">
                <a16:creationId xmlns:a16="http://schemas.microsoft.com/office/drawing/2014/main" id="{A57C1BC5-5477-E341-9B9F-96D22AB2DC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92321" y="2105025"/>
            <a:ext cx="876300" cy="812800"/>
          </a:xfrm>
          <a:prstGeom prst="rect">
            <a:avLst/>
          </a:prstGeom>
        </p:spPr>
      </p:pic>
    </p:spTree>
    <p:extLst>
      <p:ext uri="{BB962C8B-B14F-4D97-AF65-F5344CB8AC3E}">
        <p14:creationId xmlns:p14="http://schemas.microsoft.com/office/powerpoint/2010/main" val="2247146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inal Thank You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663F29C-7524-334D-A092-9FAC7496C42F}"/>
              </a:ext>
            </a:extLst>
          </p:cNvPr>
          <p:cNvPicPr>
            <a:picLocks noChangeAspect="1"/>
          </p:cNvPicPr>
          <p:nvPr userDrawn="1"/>
        </p:nvPicPr>
        <p:blipFill>
          <a:blip r:embed="rId2"/>
          <a:stretch>
            <a:fillRect/>
          </a:stretch>
        </p:blipFill>
        <p:spPr>
          <a:xfrm>
            <a:off x="0" y="0"/>
            <a:ext cx="12192000" cy="2872409"/>
          </a:xfrm>
          <a:prstGeom prst="rect">
            <a:avLst/>
          </a:prstGeom>
        </p:spPr>
      </p:pic>
      <p:pic>
        <p:nvPicPr>
          <p:cNvPr id="13" name="Picture 12">
            <a:extLst>
              <a:ext uri="{FF2B5EF4-FFF2-40B4-BE49-F238E27FC236}">
                <a16:creationId xmlns:a16="http://schemas.microsoft.com/office/drawing/2014/main" id="{61445D23-9F6A-984E-8259-71867770B1B0}"/>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851" r="-120" b="10322"/>
          <a:stretch/>
        </p:blipFill>
        <p:spPr>
          <a:xfrm>
            <a:off x="0" y="2872409"/>
            <a:ext cx="8169966" cy="2972806"/>
          </a:xfrm>
          <a:prstGeom prst="rect">
            <a:avLst/>
          </a:prstGeom>
          <a:solidFill>
            <a:schemeClr val="bg1">
              <a:lumMod val="85000"/>
              <a:alpha val="20000"/>
            </a:schemeClr>
          </a:solidFill>
        </p:spPr>
      </p:pic>
      <p:pic>
        <p:nvPicPr>
          <p:cNvPr id="14" name="Picture 13">
            <a:extLst>
              <a:ext uri="{FF2B5EF4-FFF2-40B4-BE49-F238E27FC236}">
                <a16:creationId xmlns:a16="http://schemas.microsoft.com/office/drawing/2014/main" id="{86C185B0-26A6-BF41-8DD1-4A11E15EB474}"/>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50075" r="1055" b="10322"/>
          <a:stretch/>
        </p:blipFill>
        <p:spPr>
          <a:xfrm>
            <a:off x="8169965" y="2872409"/>
            <a:ext cx="4022035" cy="2972806"/>
          </a:xfrm>
          <a:prstGeom prst="rect">
            <a:avLst/>
          </a:prstGeom>
          <a:solidFill>
            <a:schemeClr val="bg1">
              <a:lumMod val="85000"/>
              <a:alpha val="20000"/>
            </a:schemeClr>
          </a:solidFill>
        </p:spPr>
      </p:pic>
      <p:sp>
        <p:nvSpPr>
          <p:cNvPr id="6" name="Date Placeholder 2">
            <a:extLst>
              <a:ext uri="{FF2B5EF4-FFF2-40B4-BE49-F238E27FC236}">
                <a16:creationId xmlns:a16="http://schemas.microsoft.com/office/drawing/2014/main" id="{7732280B-780D-4847-A114-8137AFABD90F}"/>
              </a:ext>
            </a:extLst>
          </p:cNvPr>
          <p:cNvSpPr>
            <a:spLocks noGrp="1"/>
          </p:cNvSpPr>
          <p:nvPr>
            <p:ph type="dt" sz="half" idx="10"/>
          </p:nvPr>
        </p:nvSpPr>
        <p:spPr>
          <a:xfrm>
            <a:off x="838200" y="6356350"/>
            <a:ext cx="2743200" cy="365125"/>
          </a:xfrm>
        </p:spPr>
        <p:txBody>
          <a:bodyPr/>
          <a:lstStyle/>
          <a:p>
            <a:fld id="{056C8D50-D6A2-45EC-B966-C6CFB89517AC}" type="datetime1">
              <a:rPr lang="en-US" smtClean="0"/>
              <a:t>6/17/2024</a:t>
            </a:fld>
            <a:endParaRPr lang="en-US"/>
          </a:p>
        </p:txBody>
      </p:sp>
      <p:sp>
        <p:nvSpPr>
          <p:cNvPr id="7" name="Footer Placeholder 3">
            <a:extLst>
              <a:ext uri="{FF2B5EF4-FFF2-40B4-BE49-F238E27FC236}">
                <a16:creationId xmlns:a16="http://schemas.microsoft.com/office/drawing/2014/main" id="{37F81569-AAF5-3240-B08D-6AE2EB1325C2}"/>
              </a:ext>
            </a:extLst>
          </p:cNvPr>
          <p:cNvSpPr>
            <a:spLocks noGrp="1"/>
          </p:cNvSpPr>
          <p:nvPr>
            <p:ph type="ftr" sz="quarter" idx="11"/>
          </p:nvPr>
        </p:nvSpPr>
        <p:spPr>
          <a:xfrm>
            <a:off x="4038600" y="6356350"/>
            <a:ext cx="4114800" cy="365125"/>
          </a:xfrm>
        </p:spPr>
        <p:txBody>
          <a:bodyPr/>
          <a:lstStyle/>
          <a:p>
            <a:endParaRPr lang="en-US"/>
          </a:p>
        </p:txBody>
      </p:sp>
      <p:sp>
        <p:nvSpPr>
          <p:cNvPr id="8" name="Slide Number Placeholder 4">
            <a:extLst>
              <a:ext uri="{FF2B5EF4-FFF2-40B4-BE49-F238E27FC236}">
                <a16:creationId xmlns:a16="http://schemas.microsoft.com/office/drawing/2014/main" id="{B9C400A3-EAD1-0C4C-9761-CA69F6792227}"/>
              </a:ext>
            </a:extLst>
          </p:cNvPr>
          <p:cNvSpPr>
            <a:spLocks noGrp="1"/>
          </p:cNvSpPr>
          <p:nvPr>
            <p:ph type="sldNum" sz="quarter" idx="12"/>
          </p:nvPr>
        </p:nvSpPr>
        <p:spPr>
          <a:xfrm>
            <a:off x="8610600" y="6356350"/>
            <a:ext cx="2743200" cy="365125"/>
          </a:xfrm>
        </p:spPr>
        <p:txBody>
          <a:bodyPr/>
          <a:lstStyle/>
          <a:p>
            <a:fld id="{7E6301CB-089A-4061-8BBB-88783F2240A8}" type="slidenum">
              <a:rPr lang="en-US" smtClean="0"/>
              <a:pPr/>
              <a:t>‹#›</a:t>
            </a:fld>
            <a:endParaRPr lang="en-US"/>
          </a:p>
        </p:txBody>
      </p:sp>
      <p:sp>
        <p:nvSpPr>
          <p:cNvPr id="16" name="Rectangle 15">
            <a:extLst>
              <a:ext uri="{FF2B5EF4-FFF2-40B4-BE49-F238E27FC236}">
                <a16:creationId xmlns:a16="http://schemas.microsoft.com/office/drawing/2014/main" id="{D2FE23B6-61B9-8143-B8F8-675D04D22A26}"/>
              </a:ext>
            </a:extLst>
          </p:cNvPr>
          <p:cNvSpPr/>
          <p:nvPr userDrawn="1"/>
        </p:nvSpPr>
        <p:spPr>
          <a:xfrm>
            <a:off x="2430684" y="2549387"/>
            <a:ext cx="7592992" cy="2872410"/>
          </a:xfrm>
          <a:prstGeom prst="rect">
            <a:avLst/>
          </a:prstGeom>
          <a:solidFill>
            <a:srgbClr val="FFFFFF"/>
          </a:solidFill>
          <a:ln>
            <a:noFill/>
          </a:ln>
          <a:effectLst>
            <a:outerShdw blurRad="63500" sx="101000" sy="101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384AFA6D-DADD-3E46-9E27-F1B0A5041CA2}"/>
              </a:ext>
            </a:extLst>
          </p:cNvPr>
          <p:cNvSpPr>
            <a:spLocks noGrp="1"/>
          </p:cNvSpPr>
          <p:nvPr>
            <p:ph type="pic" sz="quarter" idx="13" hasCustomPrompt="1"/>
          </p:nvPr>
        </p:nvSpPr>
        <p:spPr>
          <a:xfrm>
            <a:off x="8974138" y="4441825"/>
            <a:ext cx="1828800" cy="1914525"/>
          </a:xfrm>
          <a:solidFill>
            <a:schemeClr val="bg1">
              <a:lumMod val="85000"/>
            </a:schemeClr>
          </a:solidFill>
        </p:spPr>
        <p:txBody>
          <a:bodyPr/>
          <a:lstStyle>
            <a:lvl1pPr marL="0" indent="0">
              <a:buNone/>
              <a:defRPr/>
            </a:lvl1pPr>
          </a:lstStyle>
          <a:p>
            <a:r>
              <a:rPr lang="en-US"/>
              <a:t>Photo of presenter</a:t>
            </a:r>
          </a:p>
        </p:txBody>
      </p:sp>
      <p:sp>
        <p:nvSpPr>
          <p:cNvPr id="11" name="Text Placeholder 15">
            <a:extLst>
              <a:ext uri="{FF2B5EF4-FFF2-40B4-BE49-F238E27FC236}">
                <a16:creationId xmlns:a16="http://schemas.microsoft.com/office/drawing/2014/main" id="{A709A19C-BB94-5740-AE3D-143541042A10}"/>
              </a:ext>
            </a:extLst>
          </p:cNvPr>
          <p:cNvSpPr>
            <a:spLocks noGrp="1"/>
          </p:cNvSpPr>
          <p:nvPr>
            <p:ph type="body" sz="quarter" idx="14" hasCustomPrompt="1"/>
          </p:nvPr>
        </p:nvSpPr>
        <p:spPr>
          <a:xfrm>
            <a:off x="3319714" y="2879261"/>
            <a:ext cx="5922962" cy="2022475"/>
          </a:xfrm>
        </p:spPr>
        <p:txBody>
          <a:bodyPr anchor="ctr">
            <a:normAutofit/>
          </a:bodyPr>
          <a:lstStyle>
            <a:lvl1pPr marL="0" indent="0" algn="ctr">
              <a:buNone/>
              <a:defRPr sz="4400" b="1" i="0" baseline="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pic>
        <p:nvPicPr>
          <p:cNvPr id="17" name="Picture 16">
            <a:extLst>
              <a:ext uri="{FF2B5EF4-FFF2-40B4-BE49-F238E27FC236}">
                <a16:creationId xmlns:a16="http://schemas.microsoft.com/office/drawing/2014/main" id="{613B14B8-715A-3343-B2C8-246B4C17AC10}"/>
              </a:ext>
            </a:extLst>
          </p:cNvPr>
          <p:cNvPicPr>
            <a:picLocks noChangeAspect="1"/>
          </p:cNvPicPr>
          <p:nvPr userDrawn="1"/>
        </p:nvPicPr>
        <p:blipFill rotWithShape="1">
          <a:blip r:embed="rId4"/>
          <a:srcRect b="54956"/>
          <a:stretch/>
        </p:blipFill>
        <p:spPr>
          <a:xfrm>
            <a:off x="4765100" y="487792"/>
            <a:ext cx="3017944" cy="1293855"/>
          </a:xfrm>
          <a:prstGeom prst="rect">
            <a:avLst/>
          </a:prstGeom>
        </p:spPr>
      </p:pic>
    </p:spTree>
    <p:extLst>
      <p:ext uri="{BB962C8B-B14F-4D97-AF65-F5344CB8AC3E}">
        <p14:creationId xmlns:p14="http://schemas.microsoft.com/office/powerpoint/2010/main" val="2519892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14170"/>
            <a:ext cx="9144000" cy="164737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4361544"/>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320CE03-D7EA-40B3-B004-856418A2BEF7}" type="datetime1">
              <a:rPr lang="en-US" smtClean="0"/>
              <a:t>6/17/2024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3256038"/>
          </a:xfrm>
          <a:prstGeom prst="rect">
            <a:avLst/>
          </a:prstGeom>
        </p:spPr>
      </p:pic>
    </p:spTree>
    <p:extLst>
      <p:ext uri="{BB962C8B-B14F-4D97-AF65-F5344CB8AC3E}">
        <p14:creationId xmlns:p14="http://schemas.microsoft.com/office/powerpoint/2010/main" val="4136749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61219"/>
            <a:ext cx="10515600" cy="1129469"/>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8CCC9F39-01F4-466D-A566-1AFD8B67C78C}" type="datetime1">
              <a:rPr lang="en-US" smtClean="0"/>
              <a:t>6/17/2024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pic>
        <p:nvPicPr>
          <p:cNvPr id="7" name="Picture 6" descr="Blue_Gradient_bar_art.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02" y="0"/>
            <a:ext cx="12197701" cy="512369"/>
          </a:xfrm>
          <a:prstGeom prst="rect">
            <a:avLst/>
          </a:prstGeom>
        </p:spPr>
      </p:pic>
    </p:spTree>
    <p:extLst>
      <p:ext uri="{BB962C8B-B14F-4D97-AF65-F5344CB8AC3E}">
        <p14:creationId xmlns:p14="http://schemas.microsoft.com/office/powerpoint/2010/main" val="328576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5348" y="698953"/>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A8D900C1-17ED-4E3F-9737-E9548ED591A4}" type="datetime1">
              <a:rPr lang="en-US" smtClean="0"/>
              <a:t>6/17/2024</a:t>
            </a:fld>
            <a:endParaRPr lang="en-US"/>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pic>
        <p:nvPicPr>
          <p:cNvPr id="6" name="Picture 5" descr="Blue_Gradient_bar_art.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02" y="0"/>
            <a:ext cx="12197701" cy="512369"/>
          </a:xfrm>
          <a:prstGeom prst="rect">
            <a:avLst/>
          </a:prstGeom>
        </p:spPr>
      </p:pic>
    </p:spTree>
    <p:extLst>
      <p:ext uri="{BB962C8B-B14F-4D97-AF65-F5344CB8AC3E}">
        <p14:creationId xmlns:p14="http://schemas.microsoft.com/office/powerpoint/2010/main" val="3523721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89989-9048-41AD-ABAD-0B09A9134837}" type="datetime1">
              <a:rPr lang="en-US" smtClean="0"/>
              <a:t>6/17/2024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6301CB-089A-4061-8BBB-88783F2240A8}" type="slidenum">
              <a:rPr lang="en-US" smtClean="0"/>
              <a:t>‹#›</a:t>
            </a:fld>
            <a:endParaRPr lang="en-US"/>
          </a:p>
        </p:txBody>
      </p:sp>
      <p:pic>
        <p:nvPicPr>
          <p:cNvPr id="5" name="Picture 4"/>
          <p:cNvPicPr>
            <a:picLocks noChangeAspect="1"/>
          </p:cNvPicPr>
          <p:nvPr userDrawn="1"/>
        </p:nvPicPr>
        <p:blipFill>
          <a:blip r:embed="rId2"/>
          <a:stretch>
            <a:fillRect/>
          </a:stretch>
        </p:blipFill>
        <p:spPr>
          <a:xfrm>
            <a:off x="0" y="0"/>
            <a:ext cx="12199153" cy="1504648"/>
          </a:xfrm>
          <a:prstGeom prst="rect">
            <a:avLst/>
          </a:prstGeom>
        </p:spPr>
      </p:pic>
    </p:spTree>
    <p:extLst>
      <p:ext uri="{BB962C8B-B14F-4D97-AF65-F5344CB8AC3E}">
        <p14:creationId xmlns:p14="http://schemas.microsoft.com/office/powerpoint/2010/main" val="111155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2688003"/>
          </a:xfrm>
          <a:prstGeom prst="rect">
            <a:avLst/>
          </a:prstGeom>
        </p:spPr>
      </p:pic>
      <p:pic>
        <p:nvPicPr>
          <p:cNvPr id="10" name="Picture 9"/>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0" y="2341611"/>
            <a:ext cx="12192000" cy="3155867"/>
          </a:xfrm>
          <a:prstGeom prst="rect">
            <a:avLst/>
          </a:prstGeom>
        </p:spPr>
      </p:pic>
      <p:sp>
        <p:nvSpPr>
          <p:cNvPr id="2" name="Title 1"/>
          <p:cNvSpPr>
            <a:spLocks noGrp="1"/>
          </p:cNvSpPr>
          <p:nvPr>
            <p:ph type="title"/>
          </p:nvPr>
        </p:nvSpPr>
        <p:spPr>
          <a:xfrm>
            <a:off x="838200" y="366688"/>
            <a:ext cx="10515600" cy="1209615"/>
          </a:xfrm>
        </p:spPr>
        <p:txBody>
          <a:bodyPr/>
          <a:lstStyle>
            <a:lvl1pPr algn="ct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FE9653A2-6D2A-4742-A4F8-3E60AB350FD8}" type="datetime1">
              <a:rPr lang="en-US" smtClean="0"/>
              <a:t>6/17/2024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6301CB-089A-4061-8BBB-88783F2240A8}" type="slidenum">
              <a:rPr lang="en-US" smtClean="0"/>
              <a:pPr/>
              <a:t>‹#›</a:t>
            </a:fld>
            <a:endParaRPr lang="en-US"/>
          </a:p>
        </p:txBody>
      </p:sp>
      <p:sp>
        <p:nvSpPr>
          <p:cNvPr id="7" name="Rectangle 6"/>
          <p:cNvSpPr/>
          <p:nvPr userDrawn="1"/>
        </p:nvSpPr>
        <p:spPr>
          <a:xfrm>
            <a:off x="2666395" y="2339980"/>
            <a:ext cx="7005562" cy="3155867"/>
          </a:xfrm>
          <a:prstGeom prst="rect">
            <a:avLst/>
          </a:prstGeom>
          <a:solidFill>
            <a:srgbClr val="FFFFFF"/>
          </a:solidFill>
          <a:ln>
            <a:noFill/>
          </a:ln>
          <a:effectLst>
            <a:outerShdw blurRad="63500" sx="102000" sy="102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Quote_bubble.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692321" y="1875203"/>
            <a:ext cx="876300" cy="812800"/>
          </a:xfrm>
          <a:prstGeom prst="rect">
            <a:avLst/>
          </a:prstGeom>
        </p:spPr>
      </p:pic>
      <p:sp>
        <p:nvSpPr>
          <p:cNvPr id="12" name="Picture Placeholder 11"/>
          <p:cNvSpPr>
            <a:spLocks noGrp="1"/>
          </p:cNvSpPr>
          <p:nvPr>
            <p:ph type="pic" sz="quarter" idx="13"/>
          </p:nvPr>
        </p:nvSpPr>
        <p:spPr>
          <a:xfrm>
            <a:off x="8974138" y="4441825"/>
            <a:ext cx="1828800" cy="1914525"/>
          </a:xfrm>
        </p:spPr>
        <p:txBody>
          <a:bodyPr/>
          <a:lstStyle/>
          <a:p>
            <a:endParaRPr lang="en-US"/>
          </a:p>
        </p:txBody>
      </p:sp>
      <p:sp>
        <p:nvSpPr>
          <p:cNvPr id="16" name="Text Placeholder 15"/>
          <p:cNvSpPr>
            <a:spLocks noGrp="1"/>
          </p:cNvSpPr>
          <p:nvPr>
            <p:ph type="body" sz="quarter" idx="14"/>
          </p:nvPr>
        </p:nvSpPr>
        <p:spPr>
          <a:xfrm>
            <a:off x="3386138" y="2917825"/>
            <a:ext cx="5922962" cy="2022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883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sual or Chart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BC16E3-FCDC-48A7-B511-BD400BEB88C9}" type="datetime1">
              <a:rPr lang="en-US" smtClean="0"/>
              <a:t>6/17/2024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6301CB-089A-4061-8BBB-88783F2240A8}" type="slidenum">
              <a:rPr lang="en-US" smtClean="0"/>
              <a:pPr/>
              <a:t>‹#›</a:t>
            </a:fld>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4"/>
            <a:ext cx="3376990" cy="6858594"/>
          </a:xfrm>
          <a:prstGeom prst="rect">
            <a:avLst/>
          </a:prstGeom>
        </p:spPr>
      </p:pic>
      <p:sp>
        <p:nvSpPr>
          <p:cNvPr id="2" name="Title 1"/>
          <p:cNvSpPr>
            <a:spLocks noGrp="1"/>
          </p:cNvSpPr>
          <p:nvPr>
            <p:ph type="title"/>
          </p:nvPr>
        </p:nvSpPr>
        <p:spPr>
          <a:xfrm>
            <a:off x="440266" y="1968263"/>
            <a:ext cx="2665791" cy="1209615"/>
          </a:xfrm>
        </p:spPr>
        <p:txBody>
          <a:bodyPr/>
          <a:lstStyle>
            <a:lvl1pPr>
              <a:defRPr>
                <a:solidFill>
                  <a:schemeClr val="bg1"/>
                </a:solidFill>
              </a:defRPr>
            </a:lvl1pPr>
          </a:lstStyle>
          <a:p>
            <a:r>
              <a:rPr lang="en-US"/>
              <a:t>Click to edit Master title style</a:t>
            </a:r>
          </a:p>
        </p:txBody>
      </p:sp>
      <p:sp>
        <p:nvSpPr>
          <p:cNvPr id="8" name="Content Placeholder 7"/>
          <p:cNvSpPr>
            <a:spLocks noGrp="1"/>
          </p:cNvSpPr>
          <p:nvPr>
            <p:ph sz="quarter" idx="13"/>
          </p:nvPr>
        </p:nvSpPr>
        <p:spPr>
          <a:xfrm>
            <a:off x="4038600" y="822325"/>
            <a:ext cx="7877175" cy="518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11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606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Thank You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2341611"/>
            <a:ext cx="12192000" cy="3155867"/>
          </a:xfrm>
          <a:prstGeom prst="rect">
            <a:avLst/>
          </a:prstGeom>
        </p:spPr>
      </p:pic>
      <p:sp>
        <p:nvSpPr>
          <p:cNvPr id="3" name="Date Placeholder 2"/>
          <p:cNvSpPr>
            <a:spLocks noGrp="1"/>
          </p:cNvSpPr>
          <p:nvPr>
            <p:ph type="dt" sz="half" idx="10"/>
          </p:nvPr>
        </p:nvSpPr>
        <p:spPr/>
        <p:txBody>
          <a:bodyPr/>
          <a:lstStyle/>
          <a:p>
            <a:fld id="{3D144586-75FC-4F65-8D76-F5294858CAB7}" type="datetime1">
              <a:rPr lang="en-US" smtClean="0"/>
              <a:t>6/17/2024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6301CB-089A-4061-8BBB-88783F2240A8}" type="slidenum">
              <a:rPr lang="en-US" smtClean="0"/>
              <a:pPr/>
              <a:t>‹#›</a:t>
            </a:fld>
            <a:endParaRPr lang="en-US"/>
          </a:p>
        </p:txBody>
      </p:sp>
      <p:sp>
        <p:nvSpPr>
          <p:cNvPr id="7" name="Rectangle 6"/>
          <p:cNvSpPr/>
          <p:nvPr userDrawn="1"/>
        </p:nvSpPr>
        <p:spPr>
          <a:xfrm>
            <a:off x="2666395" y="2339980"/>
            <a:ext cx="7005562" cy="3155867"/>
          </a:xfrm>
          <a:prstGeom prst="rect">
            <a:avLst/>
          </a:prstGeom>
          <a:solidFill>
            <a:srgbClr val="FFFFFF"/>
          </a:solidFill>
          <a:ln>
            <a:noFill/>
          </a:ln>
          <a:effectLst>
            <a:outerShdw blurRad="63500" sx="102000" sy="102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8974138" y="4441825"/>
            <a:ext cx="1828800" cy="1914525"/>
          </a:xfrm>
        </p:spPr>
        <p:txBody>
          <a:bodyPr/>
          <a:lstStyle/>
          <a:p>
            <a:endParaRPr lang="en-US"/>
          </a:p>
        </p:txBody>
      </p:sp>
      <p:sp>
        <p:nvSpPr>
          <p:cNvPr id="16" name="Text Placeholder 15"/>
          <p:cNvSpPr>
            <a:spLocks noGrp="1"/>
          </p:cNvSpPr>
          <p:nvPr>
            <p:ph type="body" sz="quarter" idx="14" hasCustomPrompt="1"/>
          </p:nvPr>
        </p:nvSpPr>
        <p:spPr>
          <a:xfrm>
            <a:off x="3386138" y="2917825"/>
            <a:ext cx="5922962" cy="2022475"/>
          </a:xfrm>
        </p:spPr>
        <p:txBody>
          <a:bodyPr anchor="ctr">
            <a:normAutofit/>
          </a:bodyPr>
          <a:lstStyle>
            <a:lvl1pPr marL="0" indent="0" algn="ctr">
              <a:buNone/>
              <a:defRPr sz="44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64126" y="88177"/>
            <a:ext cx="4463748" cy="2142599"/>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3256038"/>
          </a:xfrm>
          <a:prstGeom prst="rect">
            <a:avLst/>
          </a:prstGeom>
        </p:spPr>
      </p:pic>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16526" y="240577"/>
            <a:ext cx="4463748" cy="2142599"/>
          </a:xfrm>
          <a:prstGeom prst="rect">
            <a:avLst/>
          </a:prstGeom>
        </p:spPr>
      </p:pic>
    </p:spTree>
    <p:extLst>
      <p:ext uri="{BB962C8B-B14F-4D97-AF65-F5344CB8AC3E}">
        <p14:creationId xmlns:p14="http://schemas.microsoft.com/office/powerpoint/2010/main" val="2613705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B7AEBE-474B-C541-B9B0-F1CC2DD8129B}"/>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r="-120" b="69309"/>
          <a:stretch/>
        </p:blipFill>
        <p:spPr>
          <a:xfrm>
            <a:off x="-5702" y="5847648"/>
            <a:ext cx="8240003" cy="1017403"/>
          </a:xfrm>
          <a:prstGeom prst="rect">
            <a:avLst/>
          </a:prstGeom>
          <a:solidFill>
            <a:schemeClr val="bg1">
              <a:lumMod val="85000"/>
              <a:alpha val="20000"/>
            </a:schemeClr>
          </a:solidFill>
        </p:spPr>
      </p:pic>
      <p:pic>
        <p:nvPicPr>
          <p:cNvPr id="9" name="Picture 8">
            <a:extLst>
              <a:ext uri="{FF2B5EF4-FFF2-40B4-BE49-F238E27FC236}">
                <a16:creationId xmlns:a16="http://schemas.microsoft.com/office/drawing/2014/main" id="{2D2F02AD-872D-4C41-BA92-5D0C745C2482}"/>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50076" r="1900" b="69309"/>
          <a:stretch/>
        </p:blipFill>
        <p:spPr>
          <a:xfrm>
            <a:off x="8282401" y="5850822"/>
            <a:ext cx="3952461" cy="1017403"/>
          </a:xfrm>
          <a:prstGeom prst="rect">
            <a:avLst/>
          </a:prstGeom>
          <a:solidFill>
            <a:schemeClr val="bg1">
              <a:lumMod val="85000"/>
              <a:alpha val="20000"/>
            </a:schemeClr>
          </a:solidFill>
        </p:spPr>
      </p:pic>
      <p:sp>
        <p:nvSpPr>
          <p:cNvPr id="2" name="Title 1">
            <a:extLst>
              <a:ext uri="{FF2B5EF4-FFF2-40B4-BE49-F238E27FC236}">
                <a16:creationId xmlns:a16="http://schemas.microsoft.com/office/drawing/2014/main" id="{90F33BAB-8132-9D49-AFD5-FD5A42ADF4A0}"/>
              </a:ext>
            </a:extLst>
          </p:cNvPr>
          <p:cNvSpPr>
            <a:spLocks noGrp="1"/>
          </p:cNvSpPr>
          <p:nvPr>
            <p:ph type="title"/>
          </p:nvPr>
        </p:nvSpPr>
        <p:spPr>
          <a:xfrm>
            <a:off x="835348" y="508091"/>
            <a:ext cx="10515600" cy="958850"/>
          </a:xfrm>
        </p:spPr>
        <p:txBody>
          <a:bodyPr>
            <a:normAutofit/>
          </a:bodyPr>
          <a:lstStyle>
            <a:lvl1pPr>
              <a:defRPr sz="3600" b="1" i="0" baseline="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8C7AFAD-E0DD-3C4F-AAF6-E33871038940}"/>
              </a:ext>
            </a:extLst>
          </p:cNvPr>
          <p:cNvSpPr>
            <a:spLocks noGrp="1"/>
          </p:cNvSpPr>
          <p:nvPr>
            <p:ph idx="1"/>
          </p:nvPr>
        </p:nvSpPr>
        <p:spPr/>
        <p:txBody>
          <a:bodyPr/>
          <a:lstStyle>
            <a:lvl1pPr>
              <a:defRPr sz="2400">
                <a:solidFill>
                  <a:schemeClr val="tx1"/>
                </a:solidFill>
                <a:latin typeface="Arial" panose="020B0604020202020204" pitchFamily="34" charset="0"/>
                <a:cs typeface="Arial" panose="020B0604020202020204" pitchFamily="34" charset="0"/>
              </a:defRPr>
            </a:lvl1pPr>
            <a:lvl2pPr>
              <a:defRPr sz="2000">
                <a:solidFill>
                  <a:schemeClr val="tx1"/>
                </a:solidFill>
                <a:latin typeface="Arial" panose="020B0604020202020204" pitchFamily="34" charset="0"/>
                <a:cs typeface="Arial" panose="020B0604020202020204" pitchFamily="34" charset="0"/>
              </a:defRPr>
            </a:lvl2pPr>
            <a:lvl3pPr>
              <a:defRPr sz="1800">
                <a:solidFill>
                  <a:schemeClr val="tx1"/>
                </a:solidFill>
                <a:latin typeface="Arial" panose="020B0604020202020204" pitchFamily="34" charset="0"/>
                <a:cs typeface="Arial" panose="020B0604020202020204" pitchFamily="34" charset="0"/>
              </a:defRPr>
            </a:lvl3pPr>
            <a:lvl4pPr>
              <a:defRPr sz="1600">
                <a:solidFill>
                  <a:schemeClr val="tx1"/>
                </a:solidFill>
                <a:latin typeface="Arial" panose="020B0604020202020204" pitchFamily="34" charset="0"/>
                <a:cs typeface="Arial" panose="020B0604020202020204" pitchFamily="34" charset="0"/>
              </a:defRPr>
            </a:lvl4pPr>
            <a:lvl5pPr>
              <a:defRPr sz="16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D484D-A210-CE49-9E98-07441D6304F4}"/>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1B1D009A-9F35-402B-8FD6-D4B100A8B80D}" type="datetime1">
              <a:rPr lang="en-US" smtClean="0"/>
              <a:pPr/>
              <a:t>6/17/2024</a:t>
            </a:fld>
            <a:endParaRPr lang="en-US"/>
          </a:p>
        </p:txBody>
      </p:sp>
      <p:sp>
        <p:nvSpPr>
          <p:cNvPr id="5" name="Footer Placeholder 4">
            <a:extLst>
              <a:ext uri="{FF2B5EF4-FFF2-40B4-BE49-F238E27FC236}">
                <a16:creationId xmlns:a16="http://schemas.microsoft.com/office/drawing/2014/main" id="{F68610FE-7134-8341-B9D2-6D74046CBB41}"/>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EEB3A77-91BE-9045-8C12-66647E24B677}"/>
              </a:ext>
            </a:extLst>
          </p:cNvPr>
          <p:cNvSpPr>
            <a:spLocks noGrp="1"/>
          </p:cNvSpPr>
          <p:nvPr>
            <p:ph type="sldNum" sz="quarter" idx="12"/>
          </p:nvPr>
        </p:nvSpPr>
        <p:spPr>
          <a:xfrm>
            <a:off x="8610600" y="6355557"/>
            <a:ext cx="2743200" cy="365125"/>
          </a:xfrm>
        </p:spPr>
        <p:txBody>
          <a:bodyPr/>
          <a:lstStyle>
            <a:lvl1pPr>
              <a:defRPr>
                <a:latin typeface="Arial" panose="020B0604020202020204" pitchFamily="34" charset="0"/>
                <a:cs typeface="Arial" panose="020B0604020202020204" pitchFamily="34" charset="0"/>
              </a:defRPr>
            </a:lvl1pPr>
          </a:lstStyle>
          <a:p>
            <a:fld id="{BEED455F-700D-BA4B-B3F6-B4E03929F5E0}" type="slidenum">
              <a:rPr lang="en-US" smtClean="0"/>
              <a:pPr/>
              <a:t>‹#›</a:t>
            </a:fld>
            <a:endParaRPr lang="en-US"/>
          </a:p>
        </p:txBody>
      </p:sp>
      <p:pic>
        <p:nvPicPr>
          <p:cNvPr id="7" name="Picture 6" descr="Blue_Gradient_bar_art.png">
            <a:extLst>
              <a:ext uri="{FF2B5EF4-FFF2-40B4-BE49-F238E27FC236}">
                <a16:creationId xmlns:a16="http://schemas.microsoft.com/office/drawing/2014/main" id="{67D260C1-CDA8-A14F-8FAD-26716C3547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02" y="0"/>
            <a:ext cx="12197701" cy="512369"/>
          </a:xfrm>
          <a:prstGeom prst="rect">
            <a:avLst/>
          </a:prstGeom>
        </p:spPr>
      </p:pic>
      <p:cxnSp>
        <p:nvCxnSpPr>
          <p:cNvPr id="10" name="Straight Connector 9">
            <a:extLst>
              <a:ext uri="{FF2B5EF4-FFF2-40B4-BE49-F238E27FC236}">
                <a16:creationId xmlns:a16="http://schemas.microsoft.com/office/drawing/2014/main" id="{4AC9DFA2-F88C-4E2E-9ECA-1D79E0C7ACDF}"/>
              </a:ext>
            </a:extLst>
          </p:cNvPr>
          <p:cNvCxnSpPr>
            <a:cxnSpLocks/>
          </p:cNvCxnSpPr>
          <p:nvPr userDrawn="1"/>
        </p:nvCxnSpPr>
        <p:spPr>
          <a:xfrm>
            <a:off x="997273" y="1461473"/>
            <a:ext cx="929276" cy="0"/>
          </a:xfrm>
          <a:prstGeom prst="line">
            <a:avLst/>
          </a:prstGeom>
          <a:ln w="38100" cmpd="sng">
            <a:solidFill>
              <a:srgbClr val="F75A1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6251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040453B-7765-6D4C-A7E3-67CBE8BB6143}"/>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F2F9BBC-A468-4A76-B328-F125C51F0014}" type="datetime1">
              <a:rPr lang="en-US" smtClean="0"/>
              <a:t>6/17/2024</a:t>
            </a:fld>
            <a:endParaRPr lang="en-US"/>
          </a:p>
        </p:txBody>
      </p:sp>
      <p:sp>
        <p:nvSpPr>
          <p:cNvPr id="4" name="Footer Placeholder 3">
            <a:extLst>
              <a:ext uri="{FF2B5EF4-FFF2-40B4-BE49-F238E27FC236}">
                <a16:creationId xmlns:a16="http://schemas.microsoft.com/office/drawing/2014/main" id="{8F15DAC4-7AFC-5543-92D7-D55373B5FCE2}"/>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554EEA6-23D9-1C4E-93D4-CA13E10F9E68}"/>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EED455F-700D-BA4B-B3F6-B4E03929F5E0}" type="slidenum">
              <a:rPr lang="en-US" smtClean="0"/>
              <a:pPr/>
              <a:t>‹#›</a:t>
            </a:fld>
            <a:endParaRPr lang="en-US"/>
          </a:p>
        </p:txBody>
      </p:sp>
      <p:pic>
        <p:nvPicPr>
          <p:cNvPr id="9" name="Picture 8" descr="Blue_Gradient_bar_art.png">
            <a:extLst>
              <a:ext uri="{FF2B5EF4-FFF2-40B4-BE49-F238E27FC236}">
                <a16:creationId xmlns:a16="http://schemas.microsoft.com/office/drawing/2014/main" id="{C3DFC097-4674-D848-A6F7-8E04FD530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 y="0"/>
            <a:ext cx="12197701" cy="512369"/>
          </a:xfrm>
          <a:prstGeom prst="rect">
            <a:avLst/>
          </a:prstGeom>
        </p:spPr>
      </p:pic>
      <p:sp>
        <p:nvSpPr>
          <p:cNvPr id="7" name="Title 1">
            <a:extLst>
              <a:ext uri="{FF2B5EF4-FFF2-40B4-BE49-F238E27FC236}">
                <a16:creationId xmlns:a16="http://schemas.microsoft.com/office/drawing/2014/main" id="{C785111F-9AFB-4797-97FD-C0B6E3DD5637}"/>
              </a:ext>
            </a:extLst>
          </p:cNvPr>
          <p:cNvSpPr>
            <a:spLocks noGrp="1"/>
          </p:cNvSpPr>
          <p:nvPr>
            <p:ph type="title"/>
          </p:nvPr>
        </p:nvSpPr>
        <p:spPr>
          <a:xfrm>
            <a:off x="835348" y="508091"/>
            <a:ext cx="10515600" cy="958850"/>
          </a:xfrm>
        </p:spPr>
        <p:txBody>
          <a:bodyPr>
            <a:normAutofit/>
          </a:bodyPr>
          <a:lstStyle>
            <a:lvl1pPr>
              <a:defRPr sz="3600" b="1" i="0" baseline="0">
                <a:latin typeface="Arial" panose="020B0604020202020204" pitchFamily="34" charset="0"/>
                <a:cs typeface="Arial" panose="020B0604020202020204" pitchFamily="34"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5A795652-F60F-4D9D-B163-C985E6A19ACE}"/>
              </a:ext>
            </a:extLst>
          </p:cNvPr>
          <p:cNvCxnSpPr>
            <a:cxnSpLocks/>
          </p:cNvCxnSpPr>
          <p:nvPr userDrawn="1"/>
        </p:nvCxnSpPr>
        <p:spPr>
          <a:xfrm>
            <a:off x="997273" y="1461473"/>
            <a:ext cx="929276" cy="0"/>
          </a:xfrm>
          <a:prstGeom prst="line">
            <a:avLst/>
          </a:prstGeom>
          <a:ln w="38100" cmpd="sng">
            <a:solidFill>
              <a:srgbClr val="F75A1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8717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Visual or Chart Slide">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1EF543F-3965-854C-9210-AA93C1C27B76}"/>
              </a:ext>
            </a:extLst>
          </p:cNvPr>
          <p:cNvSpPr>
            <a:spLocks noGrp="1"/>
          </p:cNvSpPr>
          <p:nvPr>
            <p:ph type="ftr" sz="quarter" idx="11"/>
          </p:nvPr>
        </p:nvSpPr>
        <p:spPr>
          <a:xfrm>
            <a:off x="4038600" y="6356350"/>
            <a:ext cx="4114800" cy="365125"/>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8" name="Slide Number Placeholder 4">
            <a:extLst>
              <a:ext uri="{FF2B5EF4-FFF2-40B4-BE49-F238E27FC236}">
                <a16:creationId xmlns:a16="http://schemas.microsoft.com/office/drawing/2014/main" id="{A3A87A79-BE2B-6D4E-B4CC-F0EC700A3238}"/>
              </a:ext>
            </a:extLst>
          </p:cNvPr>
          <p:cNvSpPr>
            <a:spLocks noGrp="1"/>
          </p:cNvSpPr>
          <p:nvPr>
            <p:ph type="sldNum" sz="quarter" idx="12"/>
          </p:nvPr>
        </p:nvSpPr>
        <p:spPr>
          <a:xfrm>
            <a:off x="8610600" y="6356350"/>
            <a:ext cx="2743200" cy="365125"/>
          </a:xfrm>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pic>
        <p:nvPicPr>
          <p:cNvPr id="9" name="Picture 8">
            <a:extLst>
              <a:ext uri="{FF2B5EF4-FFF2-40B4-BE49-F238E27FC236}">
                <a16:creationId xmlns:a16="http://schemas.microsoft.com/office/drawing/2014/main" id="{A99F6E1E-D251-CF49-939B-503695F3A9CA}"/>
              </a:ext>
            </a:extLst>
          </p:cNvPr>
          <p:cNvPicPr>
            <a:picLocks noChangeAspect="1"/>
          </p:cNvPicPr>
          <p:nvPr userDrawn="1"/>
        </p:nvPicPr>
        <p:blipFill>
          <a:blip r:embed="rId2"/>
          <a:stretch>
            <a:fillRect/>
          </a:stretch>
        </p:blipFill>
        <p:spPr>
          <a:xfrm>
            <a:off x="0" y="-594"/>
            <a:ext cx="3376990" cy="6858594"/>
          </a:xfrm>
          <a:prstGeom prst="rect">
            <a:avLst/>
          </a:prstGeom>
        </p:spPr>
      </p:pic>
      <p:sp>
        <p:nvSpPr>
          <p:cNvPr id="10" name="Title 1">
            <a:extLst>
              <a:ext uri="{FF2B5EF4-FFF2-40B4-BE49-F238E27FC236}">
                <a16:creationId xmlns:a16="http://schemas.microsoft.com/office/drawing/2014/main" id="{8BB40F59-343A-7544-A2A8-1D508754D954}"/>
              </a:ext>
            </a:extLst>
          </p:cNvPr>
          <p:cNvSpPr>
            <a:spLocks noGrp="1"/>
          </p:cNvSpPr>
          <p:nvPr>
            <p:ph type="title"/>
          </p:nvPr>
        </p:nvSpPr>
        <p:spPr>
          <a:xfrm>
            <a:off x="440266" y="1968263"/>
            <a:ext cx="2665791" cy="1209615"/>
          </a:xfrm>
        </p:spPr>
        <p:txBody>
          <a:bodyPr>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7">
            <a:extLst>
              <a:ext uri="{FF2B5EF4-FFF2-40B4-BE49-F238E27FC236}">
                <a16:creationId xmlns:a16="http://schemas.microsoft.com/office/drawing/2014/main" id="{6E42940C-3338-4E41-9C84-09C4410633B6}"/>
              </a:ext>
            </a:extLst>
          </p:cNvPr>
          <p:cNvSpPr>
            <a:spLocks noGrp="1"/>
          </p:cNvSpPr>
          <p:nvPr>
            <p:ph sz="quarter" idx="13"/>
          </p:nvPr>
        </p:nvSpPr>
        <p:spPr>
          <a:xfrm>
            <a:off x="4038600" y="822325"/>
            <a:ext cx="7877175" cy="5181600"/>
          </a:xfrm>
        </p:spPr>
        <p:txBody>
          <a:bodyPr/>
          <a:lstStyle>
            <a:lvl1pPr>
              <a:defRPr sz="2400" b="0" i="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a:extLst>
              <a:ext uri="{FF2B5EF4-FFF2-40B4-BE49-F238E27FC236}">
                <a16:creationId xmlns:a16="http://schemas.microsoft.com/office/drawing/2014/main" id="{77734E6B-9D75-804C-94CC-0F1639DDB896}"/>
              </a:ext>
            </a:extLst>
          </p:cNvPr>
          <p:cNvSpPr>
            <a:spLocks noGrp="1"/>
          </p:cNvSpPr>
          <p:nvPr>
            <p:ph type="dt" sz="half" idx="10"/>
          </p:nvPr>
        </p:nvSpPr>
        <p:spPr>
          <a:xfrm>
            <a:off x="838200" y="6356350"/>
            <a:ext cx="2743200" cy="365125"/>
          </a:xfrm>
        </p:spPr>
        <p:txBody>
          <a:bodyPr/>
          <a:lstStyle>
            <a:lvl1pPr>
              <a:defRPr>
                <a:latin typeface="Arial" panose="020B0604020202020204" pitchFamily="34" charset="0"/>
                <a:cs typeface="Arial" panose="020B0604020202020204" pitchFamily="34" charset="0"/>
              </a:defRPr>
            </a:lvl1pPr>
          </a:lstStyle>
          <a:p>
            <a:fld id="{B96DAE68-F0E8-4EC7-AE1E-4D722B038C7B}" type="datetime1">
              <a:rPr lang="en-US" smtClean="0"/>
              <a:t>6/17/2024</a:t>
            </a:fld>
            <a:endParaRPr lang="en-US"/>
          </a:p>
        </p:txBody>
      </p:sp>
    </p:spTree>
    <p:extLst>
      <p:ext uri="{BB962C8B-B14F-4D97-AF65-F5344CB8AC3E}">
        <p14:creationId xmlns:p14="http://schemas.microsoft.com/office/powerpoint/2010/main" val="1180463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EDE7EB-3874-C24C-A3BB-5308BF72CACE}"/>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CE36BEB-C825-4FFE-9CEC-48B97B336D1B}" type="datetime1">
              <a:rPr lang="en-US" smtClean="0"/>
              <a:t>6/17/2024</a:t>
            </a:fld>
            <a:endParaRPr lang="en-US"/>
          </a:p>
        </p:txBody>
      </p:sp>
      <p:sp>
        <p:nvSpPr>
          <p:cNvPr id="4" name="Footer Placeholder 3">
            <a:extLst>
              <a:ext uri="{FF2B5EF4-FFF2-40B4-BE49-F238E27FC236}">
                <a16:creationId xmlns:a16="http://schemas.microsoft.com/office/drawing/2014/main" id="{730D2D45-641B-C444-8206-20CEBDF120DA}"/>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6DEC41E3-3EBA-AE4D-A933-3811413FB445}"/>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EED455F-700D-BA4B-B3F6-B4E03929F5E0}" type="slidenum">
              <a:rPr lang="en-US" smtClean="0"/>
              <a:pPr/>
              <a:t>‹#›</a:t>
            </a:fld>
            <a:endParaRPr lang="en-US"/>
          </a:p>
        </p:txBody>
      </p:sp>
      <p:pic>
        <p:nvPicPr>
          <p:cNvPr id="6" name="Picture 5">
            <a:extLst>
              <a:ext uri="{FF2B5EF4-FFF2-40B4-BE49-F238E27FC236}">
                <a16:creationId xmlns:a16="http://schemas.microsoft.com/office/drawing/2014/main" id="{9E4FF416-AA47-7E4D-AAE1-1D4DAB7C9E32}"/>
              </a:ext>
            </a:extLst>
          </p:cNvPr>
          <p:cNvPicPr>
            <a:picLocks noChangeAspect="1"/>
          </p:cNvPicPr>
          <p:nvPr userDrawn="1"/>
        </p:nvPicPr>
        <p:blipFill>
          <a:blip r:embed="rId2"/>
          <a:stretch>
            <a:fillRect/>
          </a:stretch>
        </p:blipFill>
        <p:spPr>
          <a:xfrm>
            <a:off x="0" y="0"/>
            <a:ext cx="12192000" cy="2872409"/>
          </a:xfrm>
          <a:prstGeom prst="rect">
            <a:avLst/>
          </a:prstGeom>
        </p:spPr>
      </p:pic>
      <p:pic>
        <p:nvPicPr>
          <p:cNvPr id="7" name="Picture 6">
            <a:extLst>
              <a:ext uri="{FF2B5EF4-FFF2-40B4-BE49-F238E27FC236}">
                <a16:creationId xmlns:a16="http://schemas.microsoft.com/office/drawing/2014/main" id="{28269898-19E1-3F4C-9C2A-5685C4BCCAC1}"/>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1053" r="-120" b="10322"/>
          <a:stretch/>
        </p:blipFill>
        <p:spPr>
          <a:xfrm>
            <a:off x="0" y="2872409"/>
            <a:ext cx="8153401" cy="2972806"/>
          </a:xfrm>
          <a:prstGeom prst="rect">
            <a:avLst/>
          </a:prstGeom>
          <a:solidFill>
            <a:schemeClr val="bg1">
              <a:lumMod val="85000"/>
              <a:alpha val="20000"/>
            </a:schemeClr>
          </a:solidFill>
        </p:spPr>
      </p:pic>
      <p:pic>
        <p:nvPicPr>
          <p:cNvPr id="8" name="Picture 7">
            <a:extLst>
              <a:ext uri="{FF2B5EF4-FFF2-40B4-BE49-F238E27FC236}">
                <a16:creationId xmlns:a16="http://schemas.microsoft.com/office/drawing/2014/main" id="{8DFDDC4B-C13A-7F4F-87F3-309E52C2D095}"/>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50076" r="854" b="10322"/>
          <a:stretch/>
        </p:blipFill>
        <p:spPr>
          <a:xfrm>
            <a:off x="8153400" y="2872409"/>
            <a:ext cx="4038600" cy="2972806"/>
          </a:xfrm>
          <a:prstGeom prst="rect">
            <a:avLst/>
          </a:prstGeom>
          <a:solidFill>
            <a:schemeClr val="bg1">
              <a:lumMod val="85000"/>
              <a:alpha val="20000"/>
            </a:schemeClr>
          </a:solidFill>
        </p:spPr>
      </p:pic>
      <p:sp>
        <p:nvSpPr>
          <p:cNvPr id="9" name="Rectangle 8">
            <a:extLst>
              <a:ext uri="{FF2B5EF4-FFF2-40B4-BE49-F238E27FC236}">
                <a16:creationId xmlns:a16="http://schemas.microsoft.com/office/drawing/2014/main" id="{4238D639-DC5F-AD40-A382-30EDB5B7BBD7}"/>
              </a:ext>
            </a:extLst>
          </p:cNvPr>
          <p:cNvSpPr/>
          <p:nvPr userDrawn="1"/>
        </p:nvSpPr>
        <p:spPr>
          <a:xfrm>
            <a:off x="2430684" y="2549387"/>
            <a:ext cx="7592992" cy="2872410"/>
          </a:xfrm>
          <a:prstGeom prst="rect">
            <a:avLst/>
          </a:prstGeom>
          <a:solidFill>
            <a:srgbClr val="FFFFFF"/>
          </a:solidFill>
          <a:ln>
            <a:noFill/>
          </a:ln>
          <a:effectLst>
            <a:outerShdw blurRad="63500" sx="101000" sy="101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42FB3CB-7C86-9E4B-941F-E7F873FF3304}"/>
              </a:ext>
            </a:extLst>
          </p:cNvPr>
          <p:cNvSpPr>
            <a:spLocks noGrp="1"/>
          </p:cNvSpPr>
          <p:nvPr>
            <p:ph type="title"/>
          </p:nvPr>
        </p:nvSpPr>
        <p:spPr>
          <a:xfrm>
            <a:off x="838200" y="366688"/>
            <a:ext cx="10515600" cy="1209615"/>
          </a:xfrm>
        </p:spPr>
        <p:txBody>
          <a:bodyPr>
            <a:normAutofit/>
          </a:bodyPr>
          <a:lstStyle>
            <a:lvl1pPr algn="ctr">
              <a:defRPr sz="3600"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15">
            <a:extLst>
              <a:ext uri="{FF2B5EF4-FFF2-40B4-BE49-F238E27FC236}">
                <a16:creationId xmlns:a16="http://schemas.microsoft.com/office/drawing/2014/main" id="{E1BEAF61-1520-F54F-B9DC-37455A3F530B}"/>
              </a:ext>
            </a:extLst>
          </p:cNvPr>
          <p:cNvSpPr>
            <a:spLocks noGrp="1"/>
          </p:cNvSpPr>
          <p:nvPr>
            <p:ph type="body" sz="quarter" idx="14"/>
          </p:nvPr>
        </p:nvSpPr>
        <p:spPr>
          <a:xfrm>
            <a:off x="3386138" y="2917825"/>
            <a:ext cx="5922962" cy="2022475"/>
          </a:xfrm>
        </p:spPr>
        <p:txBody>
          <a:bodyPr/>
          <a:lstStyle>
            <a:lvl1pPr>
              <a:defRPr sz="2400" b="0" i="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7888EA61-F2EE-7B45-8D4B-A5DD550C22EC}"/>
              </a:ext>
            </a:extLst>
          </p:cNvPr>
          <p:cNvSpPr>
            <a:spLocks noGrp="1"/>
          </p:cNvSpPr>
          <p:nvPr>
            <p:ph type="pic" sz="quarter" idx="13" hasCustomPrompt="1"/>
          </p:nvPr>
        </p:nvSpPr>
        <p:spPr>
          <a:xfrm>
            <a:off x="8974138" y="4441825"/>
            <a:ext cx="1828800" cy="1914525"/>
          </a:xfrm>
          <a:solidFill>
            <a:schemeClr val="bg1">
              <a:lumMod val="85000"/>
            </a:schemeClr>
          </a:solidFill>
        </p:spPr>
        <p:txBody>
          <a:bodyPr/>
          <a:lstStyle>
            <a:lvl1pPr marL="0" indent="0">
              <a:buNone/>
              <a:defRPr/>
            </a:lvl1pPr>
          </a:lstStyle>
          <a:p>
            <a:r>
              <a:rPr lang="en-US"/>
              <a:t>Photo of person who is quoted</a:t>
            </a:r>
          </a:p>
        </p:txBody>
      </p:sp>
      <p:pic>
        <p:nvPicPr>
          <p:cNvPr id="13" name="Picture 12" descr="Quote_bubble.png">
            <a:extLst>
              <a:ext uri="{FF2B5EF4-FFF2-40B4-BE49-F238E27FC236}">
                <a16:creationId xmlns:a16="http://schemas.microsoft.com/office/drawing/2014/main" id="{A57C1BC5-5477-E341-9B9F-96D22AB2DC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92321" y="2105025"/>
            <a:ext cx="876300" cy="812800"/>
          </a:xfrm>
          <a:prstGeom prst="rect">
            <a:avLst/>
          </a:prstGeom>
        </p:spPr>
      </p:pic>
    </p:spTree>
    <p:extLst>
      <p:ext uri="{BB962C8B-B14F-4D97-AF65-F5344CB8AC3E}">
        <p14:creationId xmlns:p14="http://schemas.microsoft.com/office/powerpoint/2010/main" val="1595218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inal Thank You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445D23-9F6A-984E-8259-71867770B1B0}"/>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851" r="-120" b="10322"/>
          <a:stretch/>
        </p:blipFill>
        <p:spPr>
          <a:xfrm>
            <a:off x="0" y="2872409"/>
            <a:ext cx="8169966" cy="2972806"/>
          </a:xfrm>
          <a:prstGeom prst="rect">
            <a:avLst/>
          </a:prstGeom>
          <a:solidFill>
            <a:schemeClr val="bg1">
              <a:lumMod val="85000"/>
              <a:alpha val="20000"/>
            </a:schemeClr>
          </a:solidFill>
        </p:spPr>
      </p:pic>
      <p:pic>
        <p:nvPicPr>
          <p:cNvPr id="14" name="Picture 13">
            <a:extLst>
              <a:ext uri="{FF2B5EF4-FFF2-40B4-BE49-F238E27FC236}">
                <a16:creationId xmlns:a16="http://schemas.microsoft.com/office/drawing/2014/main" id="{86C185B0-26A6-BF41-8DD1-4A11E15EB474}"/>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50075" r="1055" b="10322"/>
          <a:stretch/>
        </p:blipFill>
        <p:spPr>
          <a:xfrm>
            <a:off x="8169965" y="2872409"/>
            <a:ext cx="4022035" cy="2972806"/>
          </a:xfrm>
          <a:prstGeom prst="rect">
            <a:avLst/>
          </a:prstGeom>
          <a:solidFill>
            <a:schemeClr val="bg1">
              <a:lumMod val="85000"/>
              <a:alpha val="20000"/>
            </a:schemeClr>
          </a:solidFill>
        </p:spPr>
      </p:pic>
      <p:sp>
        <p:nvSpPr>
          <p:cNvPr id="6" name="Date Placeholder 2">
            <a:extLst>
              <a:ext uri="{FF2B5EF4-FFF2-40B4-BE49-F238E27FC236}">
                <a16:creationId xmlns:a16="http://schemas.microsoft.com/office/drawing/2014/main" id="{7732280B-780D-4847-A114-8137AFABD90F}"/>
              </a:ext>
            </a:extLst>
          </p:cNvPr>
          <p:cNvSpPr>
            <a:spLocks noGrp="1"/>
          </p:cNvSpPr>
          <p:nvPr>
            <p:ph type="dt" sz="half" idx="10"/>
          </p:nvPr>
        </p:nvSpPr>
        <p:spPr>
          <a:xfrm>
            <a:off x="838200" y="6356350"/>
            <a:ext cx="2743200" cy="365125"/>
          </a:xfrm>
        </p:spPr>
        <p:txBody>
          <a:bodyPr/>
          <a:lstStyle>
            <a:lvl1pPr>
              <a:defRPr>
                <a:latin typeface="Arial" panose="020B0604020202020204" pitchFamily="34" charset="0"/>
                <a:cs typeface="Arial" panose="020B0604020202020204" pitchFamily="34" charset="0"/>
              </a:defRPr>
            </a:lvl1pPr>
          </a:lstStyle>
          <a:p>
            <a:fld id="{CC661201-75FB-40CB-9355-15CEABAA2871}" type="datetime1">
              <a:rPr lang="en-US" smtClean="0"/>
              <a:t>6/17/2024</a:t>
            </a:fld>
            <a:endParaRPr lang="en-US"/>
          </a:p>
        </p:txBody>
      </p:sp>
      <p:sp>
        <p:nvSpPr>
          <p:cNvPr id="7" name="Footer Placeholder 3">
            <a:extLst>
              <a:ext uri="{FF2B5EF4-FFF2-40B4-BE49-F238E27FC236}">
                <a16:creationId xmlns:a16="http://schemas.microsoft.com/office/drawing/2014/main" id="{37F81569-AAF5-3240-B08D-6AE2EB1325C2}"/>
              </a:ext>
            </a:extLst>
          </p:cNvPr>
          <p:cNvSpPr>
            <a:spLocks noGrp="1"/>
          </p:cNvSpPr>
          <p:nvPr>
            <p:ph type="ftr" sz="quarter" idx="11"/>
          </p:nvPr>
        </p:nvSpPr>
        <p:spPr>
          <a:xfrm>
            <a:off x="4038600" y="6356350"/>
            <a:ext cx="4114800" cy="365125"/>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8" name="Slide Number Placeholder 4">
            <a:extLst>
              <a:ext uri="{FF2B5EF4-FFF2-40B4-BE49-F238E27FC236}">
                <a16:creationId xmlns:a16="http://schemas.microsoft.com/office/drawing/2014/main" id="{B9C400A3-EAD1-0C4C-9761-CA69F6792227}"/>
              </a:ext>
            </a:extLst>
          </p:cNvPr>
          <p:cNvSpPr>
            <a:spLocks noGrp="1"/>
          </p:cNvSpPr>
          <p:nvPr>
            <p:ph type="sldNum" sz="quarter" idx="12"/>
          </p:nvPr>
        </p:nvSpPr>
        <p:spPr>
          <a:xfrm>
            <a:off x="8610600" y="6356350"/>
            <a:ext cx="2743200" cy="365125"/>
          </a:xfrm>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sp>
        <p:nvSpPr>
          <p:cNvPr id="16" name="Rectangle 15">
            <a:extLst>
              <a:ext uri="{FF2B5EF4-FFF2-40B4-BE49-F238E27FC236}">
                <a16:creationId xmlns:a16="http://schemas.microsoft.com/office/drawing/2014/main" id="{D2FE23B6-61B9-8143-B8F8-675D04D22A26}"/>
              </a:ext>
            </a:extLst>
          </p:cNvPr>
          <p:cNvSpPr/>
          <p:nvPr userDrawn="1"/>
        </p:nvSpPr>
        <p:spPr>
          <a:xfrm>
            <a:off x="2430684" y="2549387"/>
            <a:ext cx="7592992" cy="2872410"/>
          </a:xfrm>
          <a:prstGeom prst="rect">
            <a:avLst/>
          </a:prstGeom>
          <a:solidFill>
            <a:srgbClr val="FFFFFF"/>
          </a:solidFill>
          <a:ln>
            <a:noFill/>
          </a:ln>
          <a:effectLst>
            <a:outerShdw blurRad="63500" sx="101000" sy="101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384AFA6D-DADD-3E46-9E27-F1B0A5041CA2}"/>
              </a:ext>
            </a:extLst>
          </p:cNvPr>
          <p:cNvSpPr>
            <a:spLocks noGrp="1"/>
          </p:cNvSpPr>
          <p:nvPr>
            <p:ph type="pic" sz="quarter" idx="13" hasCustomPrompt="1"/>
          </p:nvPr>
        </p:nvSpPr>
        <p:spPr>
          <a:xfrm>
            <a:off x="8974138" y="4441825"/>
            <a:ext cx="1828800" cy="1914525"/>
          </a:xfrm>
          <a:solidFill>
            <a:schemeClr val="bg1">
              <a:lumMod val="85000"/>
            </a:schemeClr>
          </a:solidFill>
        </p:spPr>
        <p:txBody>
          <a:bodyPr/>
          <a:lstStyle>
            <a:lvl1pPr marL="0" indent="0">
              <a:buNone/>
              <a:defRPr/>
            </a:lvl1pPr>
          </a:lstStyle>
          <a:p>
            <a:r>
              <a:rPr lang="en-US"/>
              <a:t>Photo of presenter</a:t>
            </a:r>
          </a:p>
        </p:txBody>
      </p:sp>
      <p:sp>
        <p:nvSpPr>
          <p:cNvPr id="11" name="Text Placeholder 15">
            <a:extLst>
              <a:ext uri="{FF2B5EF4-FFF2-40B4-BE49-F238E27FC236}">
                <a16:creationId xmlns:a16="http://schemas.microsoft.com/office/drawing/2014/main" id="{A709A19C-BB94-5740-AE3D-143541042A10}"/>
              </a:ext>
            </a:extLst>
          </p:cNvPr>
          <p:cNvSpPr>
            <a:spLocks noGrp="1"/>
          </p:cNvSpPr>
          <p:nvPr>
            <p:ph type="body" sz="quarter" idx="14" hasCustomPrompt="1"/>
          </p:nvPr>
        </p:nvSpPr>
        <p:spPr>
          <a:xfrm>
            <a:off x="3319714" y="2879261"/>
            <a:ext cx="5922962" cy="2022475"/>
          </a:xfrm>
        </p:spPr>
        <p:txBody>
          <a:bodyPr anchor="ctr">
            <a:normAutofit/>
          </a:bodyPr>
          <a:lstStyle>
            <a:lvl1pPr marL="0" indent="0" algn="ctr">
              <a:buNone/>
              <a:defRPr sz="4400" b="1" i="0" baseline="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pic>
        <p:nvPicPr>
          <p:cNvPr id="12" name="Picture 11">
            <a:extLst>
              <a:ext uri="{FF2B5EF4-FFF2-40B4-BE49-F238E27FC236}">
                <a16:creationId xmlns:a16="http://schemas.microsoft.com/office/drawing/2014/main" id="{D0C6E4F9-189C-AE47-9835-DC5358A608CC}"/>
              </a:ext>
            </a:extLst>
          </p:cNvPr>
          <p:cNvPicPr>
            <a:picLocks noChangeAspect="1"/>
          </p:cNvPicPr>
          <p:nvPr userDrawn="1"/>
        </p:nvPicPr>
        <p:blipFill rotWithShape="1">
          <a:blip r:embed="rId3"/>
          <a:srcRect b="54956"/>
          <a:stretch/>
        </p:blipFill>
        <p:spPr>
          <a:xfrm>
            <a:off x="4669089" y="475435"/>
            <a:ext cx="3017944" cy="1293855"/>
          </a:xfrm>
          <a:prstGeom prst="rect">
            <a:avLst/>
          </a:prstGeom>
        </p:spPr>
      </p:pic>
      <p:pic>
        <p:nvPicPr>
          <p:cNvPr id="17" name="Picture 16" descr="Blue_Gradient_bar_art.png">
            <a:extLst>
              <a:ext uri="{FF2B5EF4-FFF2-40B4-BE49-F238E27FC236}">
                <a16:creationId xmlns:a16="http://schemas.microsoft.com/office/drawing/2014/main" id="{3F632186-65AB-4659-B92F-1DF23FC448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02" y="0"/>
            <a:ext cx="12197701" cy="512369"/>
          </a:xfrm>
          <a:prstGeom prst="rect">
            <a:avLst/>
          </a:prstGeom>
        </p:spPr>
      </p:pic>
      <p:pic>
        <p:nvPicPr>
          <p:cNvPr id="18" name="Picture 17" descr="Blue_Gradient_bar_art.png">
            <a:extLst>
              <a:ext uri="{FF2B5EF4-FFF2-40B4-BE49-F238E27FC236}">
                <a16:creationId xmlns:a16="http://schemas.microsoft.com/office/drawing/2014/main" id="{6F671D7B-03AC-49E0-83ED-634E9B0FDD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81618"/>
            <a:ext cx="12197701" cy="205975"/>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31F17E50-ED0F-4DBA-A882-262F0E67D6B0}"/>
              </a:ext>
            </a:extLst>
          </p:cNvPr>
          <p:cNvPicPr>
            <a:picLocks noChangeAspect="1"/>
          </p:cNvPicPr>
          <p:nvPr userDrawn="1"/>
        </p:nvPicPr>
        <p:blipFill>
          <a:blip r:embed="rId5"/>
          <a:stretch>
            <a:fillRect/>
          </a:stretch>
        </p:blipFill>
        <p:spPr>
          <a:xfrm>
            <a:off x="2693194" y="616650"/>
            <a:ext cx="6805612" cy="1360687"/>
          </a:xfrm>
          <a:prstGeom prst="rect">
            <a:avLst/>
          </a:prstGeom>
        </p:spPr>
      </p:pic>
    </p:spTree>
    <p:extLst>
      <p:ext uri="{BB962C8B-B14F-4D97-AF65-F5344CB8AC3E}">
        <p14:creationId xmlns:p14="http://schemas.microsoft.com/office/powerpoint/2010/main" val="787919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040453B-7765-6D4C-A7E3-67CBE8BB6143}"/>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E5C1672-6165-4D50-9A0C-6659923125E6}" type="datetime1">
              <a:rPr lang="en-US" smtClean="0"/>
              <a:pPr/>
              <a:t>6/17/2024</a:t>
            </a:fld>
            <a:endParaRPr lang="en-US"/>
          </a:p>
        </p:txBody>
      </p:sp>
      <p:sp>
        <p:nvSpPr>
          <p:cNvPr id="4" name="Footer Placeholder 3">
            <a:extLst>
              <a:ext uri="{FF2B5EF4-FFF2-40B4-BE49-F238E27FC236}">
                <a16:creationId xmlns:a16="http://schemas.microsoft.com/office/drawing/2014/main" id="{8F15DAC4-7AFC-5543-92D7-D55373B5FCE2}"/>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554EEA6-23D9-1C4E-93D4-CA13E10F9E68}"/>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EED455F-700D-BA4B-B3F6-B4E03929F5E0}" type="slidenum">
              <a:rPr lang="en-US" smtClean="0"/>
              <a:pPr/>
              <a:t>‹#›</a:t>
            </a:fld>
            <a:endParaRPr lang="en-US"/>
          </a:p>
        </p:txBody>
      </p:sp>
      <p:pic>
        <p:nvPicPr>
          <p:cNvPr id="9" name="Picture 8" descr="Blue_Gradient_bar_art.png">
            <a:extLst>
              <a:ext uri="{FF2B5EF4-FFF2-40B4-BE49-F238E27FC236}">
                <a16:creationId xmlns:a16="http://schemas.microsoft.com/office/drawing/2014/main" id="{C3DFC097-4674-D848-A6F7-8E04FD530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 y="0"/>
            <a:ext cx="12197701" cy="512369"/>
          </a:xfrm>
          <a:prstGeom prst="rect">
            <a:avLst/>
          </a:prstGeom>
        </p:spPr>
      </p:pic>
      <p:sp>
        <p:nvSpPr>
          <p:cNvPr id="7" name="Title 1">
            <a:extLst>
              <a:ext uri="{FF2B5EF4-FFF2-40B4-BE49-F238E27FC236}">
                <a16:creationId xmlns:a16="http://schemas.microsoft.com/office/drawing/2014/main" id="{C785111F-9AFB-4797-97FD-C0B6E3DD5637}"/>
              </a:ext>
            </a:extLst>
          </p:cNvPr>
          <p:cNvSpPr>
            <a:spLocks noGrp="1"/>
          </p:cNvSpPr>
          <p:nvPr>
            <p:ph type="title"/>
          </p:nvPr>
        </p:nvSpPr>
        <p:spPr>
          <a:xfrm>
            <a:off x="835348" y="508091"/>
            <a:ext cx="10515600" cy="958850"/>
          </a:xfrm>
        </p:spPr>
        <p:txBody>
          <a:bodyPr>
            <a:normAutofit/>
          </a:bodyPr>
          <a:lstStyle>
            <a:lvl1pPr>
              <a:defRPr sz="3600" b="1" i="0" baseline="0">
                <a:latin typeface="Arial" panose="020B0604020202020204" pitchFamily="34" charset="0"/>
                <a:cs typeface="Arial" panose="020B0604020202020204" pitchFamily="34"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5A795652-F60F-4D9D-B163-C985E6A19ACE}"/>
              </a:ext>
            </a:extLst>
          </p:cNvPr>
          <p:cNvCxnSpPr>
            <a:cxnSpLocks/>
          </p:cNvCxnSpPr>
          <p:nvPr userDrawn="1"/>
        </p:nvCxnSpPr>
        <p:spPr>
          <a:xfrm>
            <a:off x="997273" y="1461473"/>
            <a:ext cx="929276" cy="0"/>
          </a:xfrm>
          <a:prstGeom prst="line">
            <a:avLst/>
          </a:prstGeom>
          <a:ln w="38100" cmpd="sng">
            <a:solidFill>
              <a:srgbClr val="F75A1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407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sual or Chart Slide">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1EF543F-3965-854C-9210-AA93C1C27B76}"/>
              </a:ext>
            </a:extLst>
          </p:cNvPr>
          <p:cNvSpPr>
            <a:spLocks noGrp="1"/>
          </p:cNvSpPr>
          <p:nvPr>
            <p:ph type="ftr" sz="quarter" idx="11"/>
          </p:nvPr>
        </p:nvSpPr>
        <p:spPr>
          <a:xfrm>
            <a:off x="4038600" y="6356350"/>
            <a:ext cx="4114800" cy="365125"/>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8" name="Slide Number Placeholder 4">
            <a:extLst>
              <a:ext uri="{FF2B5EF4-FFF2-40B4-BE49-F238E27FC236}">
                <a16:creationId xmlns:a16="http://schemas.microsoft.com/office/drawing/2014/main" id="{A3A87A79-BE2B-6D4E-B4CC-F0EC700A3238}"/>
              </a:ext>
            </a:extLst>
          </p:cNvPr>
          <p:cNvSpPr>
            <a:spLocks noGrp="1"/>
          </p:cNvSpPr>
          <p:nvPr>
            <p:ph type="sldNum" sz="quarter" idx="12"/>
          </p:nvPr>
        </p:nvSpPr>
        <p:spPr>
          <a:xfrm>
            <a:off x="8610600" y="6356350"/>
            <a:ext cx="2743200" cy="365125"/>
          </a:xfrm>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pic>
        <p:nvPicPr>
          <p:cNvPr id="9" name="Picture 8">
            <a:extLst>
              <a:ext uri="{FF2B5EF4-FFF2-40B4-BE49-F238E27FC236}">
                <a16:creationId xmlns:a16="http://schemas.microsoft.com/office/drawing/2014/main" id="{A99F6E1E-D251-CF49-939B-503695F3A9CA}"/>
              </a:ext>
            </a:extLst>
          </p:cNvPr>
          <p:cNvPicPr>
            <a:picLocks noChangeAspect="1"/>
          </p:cNvPicPr>
          <p:nvPr userDrawn="1"/>
        </p:nvPicPr>
        <p:blipFill>
          <a:blip r:embed="rId2"/>
          <a:stretch>
            <a:fillRect/>
          </a:stretch>
        </p:blipFill>
        <p:spPr>
          <a:xfrm>
            <a:off x="0" y="-594"/>
            <a:ext cx="3376990" cy="6858594"/>
          </a:xfrm>
          <a:prstGeom prst="rect">
            <a:avLst/>
          </a:prstGeom>
        </p:spPr>
      </p:pic>
      <p:sp>
        <p:nvSpPr>
          <p:cNvPr id="10" name="Title 1">
            <a:extLst>
              <a:ext uri="{FF2B5EF4-FFF2-40B4-BE49-F238E27FC236}">
                <a16:creationId xmlns:a16="http://schemas.microsoft.com/office/drawing/2014/main" id="{8BB40F59-343A-7544-A2A8-1D508754D954}"/>
              </a:ext>
            </a:extLst>
          </p:cNvPr>
          <p:cNvSpPr>
            <a:spLocks noGrp="1"/>
          </p:cNvSpPr>
          <p:nvPr>
            <p:ph type="title"/>
          </p:nvPr>
        </p:nvSpPr>
        <p:spPr>
          <a:xfrm>
            <a:off x="440266" y="1968263"/>
            <a:ext cx="2665791" cy="1209615"/>
          </a:xfrm>
        </p:spPr>
        <p:txBody>
          <a:bodyPr>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7">
            <a:extLst>
              <a:ext uri="{FF2B5EF4-FFF2-40B4-BE49-F238E27FC236}">
                <a16:creationId xmlns:a16="http://schemas.microsoft.com/office/drawing/2014/main" id="{6E42940C-3338-4E41-9C84-09C4410633B6}"/>
              </a:ext>
            </a:extLst>
          </p:cNvPr>
          <p:cNvSpPr>
            <a:spLocks noGrp="1"/>
          </p:cNvSpPr>
          <p:nvPr>
            <p:ph sz="quarter" idx="13"/>
          </p:nvPr>
        </p:nvSpPr>
        <p:spPr>
          <a:xfrm>
            <a:off x="4038600" y="822325"/>
            <a:ext cx="7877175" cy="5181600"/>
          </a:xfrm>
        </p:spPr>
        <p:txBody>
          <a:bodyPr/>
          <a:lstStyle>
            <a:lvl1pPr>
              <a:defRPr sz="2400" b="0" i="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a:extLst>
              <a:ext uri="{FF2B5EF4-FFF2-40B4-BE49-F238E27FC236}">
                <a16:creationId xmlns:a16="http://schemas.microsoft.com/office/drawing/2014/main" id="{77734E6B-9D75-804C-94CC-0F1639DDB896}"/>
              </a:ext>
            </a:extLst>
          </p:cNvPr>
          <p:cNvSpPr>
            <a:spLocks noGrp="1"/>
          </p:cNvSpPr>
          <p:nvPr>
            <p:ph type="dt" sz="half" idx="10"/>
          </p:nvPr>
        </p:nvSpPr>
        <p:spPr>
          <a:xfrm>
            <a:off x="838200" y="6356350"/>
            <a:ext cx="2743200" cy="365125"/>
          </a:xfrm>
        </p:spPr>
        <p:txBody>
          <a:bodyPr/>
          <a:lstStyle>
            <a:lvl1pPr>
              <a:defRPr>
                <a:latin typeface="Arial" panose="020B0604020202020204" pitchFamily="34" charset="0"/>
                <a:cs typeface="Arial" panose="020B0604020202020204" pitchFamily="34" charset="0"/>
              </a:defRPr>
            </a:lvl1pPr>
          </a:lstStyle>
          <a:p>
            <a:fld id="{720DF151-32DB-4305-B575-6C0715BA51EC}" type="datetime1">
              <a:rPr lang="en-US" smtClean="0"/>
              <a:pPr/>
              <a:t>6/17/2024</a:t>
            </a:fld>
            <a:endParaRPr lang="en-US"/>
          </a:p>
        </p:txBody>
      </p:sp>
    </p:spTree>
    <p:extLst>
      <p:ext uri="{BB962C8B-B14F-4D97-AF65-F5344CB8AC3E}">
        <p14:creationId xmlns:p14="http://schemas.microsoft.com/office/powerpoint/2010/main" val="4245684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EDE7EB-3874-C24C-A3BB-5308BF72CACE}"/>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6ABADBD-4B69-4AAF-B639-B2D3C9658AF0}" type="datetime1">
              <a:rPr lang="en-US" smtClean="0"/>
              <a:pPr/>
              <a:t>6/17/2024</a:t>
            </a:fld>
            <a:endParaRPr lang="en-US"/>
          </a:p>
        </p:txBody>
      </p:sp>
      <p:sp>
        <p:nvSpPr>
          <p:cNvPr id="4" name="Footer Placeholder 3">
            <a:extLst>
              <a:ext uri="{FF2B5EF4-FFF2-40B4-BE49-F238E27FC236}">
                <a16:creationId xmlns:a16="http://schemas.microsoft.com/office/drawing/2014/main" id="{730D2D45-641B-C444-8206-20CEBDF120DA}"/>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6DEC41E3-3EBA-AE4D-A933-3811413FB445}"/>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EED455F-700D-BA4B-B3F6-B4E03929F5E0}" type="slidenum">
              <a:rPr lang="en-US" smtClean="0"/>
              <a:pPr/>
              <a:t>‹#›</a:t>
            </a:fld>
            <a:endParaRPr lang="en-US"/>
          </a:p>
        </p:txBody>
      </p:sp>
      <p:pic>
        <p:nvPicPr>
          <p:cNvPr id="6" name="Picture 5">
            <a:extLst>
              <a:ext uri="{FF2B5EF4-FFF2-40B4-BE49-F238E27FC236}">
                <a16:creationId xmlns:a16="http://schemas.microsoft.com/office/drawing/2014/main" id="{9E4FF416-AA47-7E4D-AAE1-1D4DAB7C9E32}"/>
              </a:ext>
            </a:extLst>
          </p:cNvPr>
          <p:cNvPicPr>
            <a:picLocks noChangeAspect="1"/>
          </p:cNvPicPr>
          <p:nvPr userDrawn="1"/>
        </p:nvPicPr>
        <p:blipFill>
          <a:blip r:embed="rId2"/>
          <a:stretch>
            <a:fillRect/>
          </a:stretch>
        </p:blipFill>
        <p:spPr>
          <a:xfrm>
            <a:off x="0" y="0"/>
            <a:ext cx="12192000" cy="2872409"/>
          </a:xfrm>
          <a:prstGeom prst="rect">
            <a:avLst/>
          </a:prstGeom>
        </p:spPr>
      </p:pic>
      <p:pic>
        <p:nvPicPr>
          <p:cNvPr id="7" name="Picture 6">
            <a:extLst>
              <a:ext uri="{FF2B5EF4-FFF2-40B4-BE49-F238E27FC236}">
                <a16:creationId xmlns:a16="http://schemas.microsoft.com/office/drawing/2014/main" id="{28269898-19E1-3F4C-9C2A-5685C4BCCAC1}"/>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1053" r="-120" b="10322"/>
          <a:stretch/>
        </p:blipFill>
        <p:spPr>
          <a:xfrm>
            <a:off x="0" y="2872409"/>
            <a:ext cx="8153401" cy="2972806"/>
          </a:xfrm>
          <a:prstGeom prst="rect">
            <a:avLst/>
          </a:prstGeom>
          <a:solidFill>
            <a:schemeClr val="bg1">
              <a:lumMod val="85000"/>
              <a:alpha val="20000"/>
            </a:schemeClr>
          </a:solidFill>
        </p:spPr>
      </p:pic>
      <p:pic>
        <p:nvPicPr>
          <p:cNvPr id="8" name="Picture 7">
            <a:extLst>
              <a:ext uri="{FF2B5EF4-FFF2-40B4-BE49-F238E27FC236}">
                <a16:creationId xmlns:a16="http://schemas.microsoft.com/office/drawing/2014/main" id="{8DFDDC4B-C13A-7F4F-87F3-309E52C2D095}"/>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50076" r="854" b="10322"/>
          <a:stretch/>
        </p:blipFill>
        <p:spPr>
          <a:xfrm>
            <a:off x="8153400" y="2872409"/>
            <a:ext cx="4038600" cy="2972806"/>
          </a:xfrm>
          <a:prstGeom prst="rect">
            <a:avLst/>
          </a:prstGeom>
          <a:solidFill>
            <a:schemeClr val="bg1">
              <a:lumMod val="85000"/>
              <a:alpha val="20000"/>
            </a:schemeClr>
          </a:solidFill>
        </p:spPr>
      </p:pic>
      <p:sp>
        <p:nvSpPr>
          <p:cNvPr id="9" name="Rectangle 8">
            <a:extLst>
              <a:ext uri="{FF2B5EF4-FFF2-40B4-BE49-F238E27FC236}">
                <a16:creationId xmlns:a16="http://schemas.microsoft.com/office/drawing/2014/main" id="{4238D639-DC5F-AD40-A382-30EDB5B7BBD7}"/>
              </a:ext>
            </a:extLst>
          </p:cNvPr>
          <p:cNvSpPr/>
          <p:nvPr userDrawn="1"/>
        </p:nvSpPr>
        <p:spPr>
          <a:xfrm>
            <a:off x="2430684" y="2549387"/>
            <a:ext cx="7592992" cy="2872410"/>
          </a:xfrm>
          <a:prstGeom prst="rect">
            <a:avLst/>
          </a:prstGeom>
          <a:solidFill>
            <a:srgbClr val="FFFFFF"/>
          </a:solidFill>
          <a:ln>
            <a:noFill/>
          </a:ln>
          <a:effectLst>
            <a:outerShdw blurRad="63500" sx="101000" sy="101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42FB3CB-7C86-9E4B-941F-E7F873FF3304}"/>
              </a:ext>
            </a:extLst>
          </p:cNvPr>
          <p:cNvSpPr>
            <a:spLocks noGrp="1"/>
          </p:cNvSpPr>
          <p:nvPr>
            <p:ph type="title"/>
          </p:nvPr>
        </p:nvSpPr>
        <p:spPr>
          <a:xfrm>
            <a:off x="838200" y="366688"/>
            <a:ext cx="10515600" cy="1209615"/>
          </a:xfrm>
        </p:spPr>
        <p:txBody>
          <a:bodyPr>
            <a:normAutofit/>
          </a:bodyPr>
          <a:lstStyle>
            <a:lvl1pPr algn="ctr">
              <a:defRPr sz="3600"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15">
            <a:extLst>
              <a:ext uri="{FF2B5EF4-FFF2-40B4-BE49-F238E27FC236}">
                <a16:creationId xmlns:a16="http://schemas.microsoft.com/office/drawing/2014/main" id="{E1BEAF61-1520-F54F-B9DC-37455A3F530B}"/>
              </a:ext>
            </a:extLst>
          </p:cNvPr>
          <p:cNvSpPr>
            <a:spLocks noGrp="1"/>
          </p:cNvSpPr>
          <p:nvPr>
            <p:ph type="body" sz="quarter" idx="14"/>
          </p:nvPr>
        </p:nvSpPr>
        <p:spPr>
          <a:xfrm>
            <a:off x="3386138" y="2917825"/>
            <a:ext cx="5922962" cy="2022475"/>
          </a:xfrm>
        </p:spPr>
        <p:txBody>
          <a:bodyPr/>
          <a:lstStyle>
            <a:lvl1pPr>
              <a:defRPr sz="2400" b="0" i="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7888EA61-F2EE-7B45-8D4B-A5DD550C22EC}"/>
              </a:ext>
            </a:extLst>
          </p:cNvPr>
          <p:cNvSpPr>
            <a:spLocks noGrp="1"/>
          </p:cNvSpPr>
          <p:nvPr>
            <p:ph type="pic" sz="quarter" idx="13" hasCustomPrompt="1"/>
          </p:nvPr>
        </p:nvSpPr>
        <p:spPr>
          <a:xfrm>
            <a:off x="8974138" y="4441825"/>
            <a:ext cx="1828800" cy="1914525"/>
          </a:xfrm>
          <a:solidFill>
            <a:schemeClr val="bg1">
              <a:lumMod val="85000"/>
            </a:schemeClr>
          </a:solidFill>
        </p:spPr>
        <p:txBody>
          <a:bodyPr/>
          <a:lstStyle>
            <a:lvl1pPr marL="0" indent="0">
              <a:buNone/>
              <a:defRPr/>
            </a:lvl1pPr>
          </a:lstStyle>
          <a:p>
            <a:r>
              <a:rPr lang="en-US"/>
              <a:t>Photo of person who is quoted</a:t>
            </a:r>
          </a:p>
        </p:txBody>
      </p:sp>
      <p:pic>
        <p:nvPicPr>
          <p:cNvPr id="13" name="Picture 12" descr="Quote_bubble.png">
            <a:extLst>
              <a:ext uri="{FF2B5EF4-FFF2-40B4-BE49-F238E27FC236}">
                <a16:creationId xmlns:a16="http://schemas.microsoft.com/office/drawing/2014/main" id="{A57C1BC5-5477-E341-9B9F-96D22AB2DC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92321" y="2105025"/>
            <a:ext cx="876300" cy="812800"/>
          </a:xfrm>
          <a:prstGeom prst="rect">
            <a:avLst/>
          </a:prstGeom>
        </p:spPr>
      </p:pic>
    </p:spTree>
    <p:extLst>
      <p:ext uri="{BB962C8B-B14F-4D97-AF65-F5344CB8AC3E}">
        <p14:creationId xmlns:p14="http://schemas.microsoft.com/office/powerpoint/2010/main" val="107196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Thank You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445D23-9F6A-984E-8259-71867770B1B0}"/>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851" r="-120" b="10322"/>
          <a:stretch/>
        </p:blipFill>
        <p:spPr>
          <a:xfrm>
            <a:off x="0" y="2872409"/>
            <a:ext cx="8169966" cy="2972806"/>
          </a:xfrm>
          <a:prstGeom prst="rect">
            <a:avLst/>
          </a:prstGeom>
          <a:solidFill>
            <a:schemeClr val="bg1">
              <a:lumMod val="85000"/>
              <a:alpha val="20000"/>
            </a:schemeClr>
          </a:solidFill>
        </p:spPr>
      </p:pic>
      <p:pic>
        <p:nvPicPr>
          <p:cNvPr id="14" name="Picture 13">
            <a:extLst>
              <a:ext uri="{FF2B5EF4-FFF2-40B4-BE49-F238E27FC236}">
                <a16:creationId xmlns:a16="http://schemas.microsoft.com/office/drawing/2014/main" id="{86C185B0-26A6-BF41-8DD1-4A11E15EB474}"/>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50075" r="1055" b="10322"/>
          <a:stretch/>
        </p:blipFill>
        <p:spPr>
          <a:xfrm>
            <a:off x="8169965" y="2872409"/>
            <a:ext cx="4022035" cy="2972806"/>
          </a:xfrm>
          <a:prstGeom prst="rect">
            <a:avLst/>
          </a:prstGeom>
          <a:solidFill>
            <a:schemeClr val="bg1">
              <a:lumMod val="85000"/>
              <a:alpha val="20000"/>
            </a:schemeClr>
          </a:solidFill>
        </p:spPr>
      </p:pic>
      <p:sp>
        <p:nvSpPr>
          <p:cNvPr id="6" name="Date Placeholder 2">
            <a:extLst>
              <a:ext uri="{FF2B5EF4-FFF2-40B4-BE49-F238E27FC236}">
                <a16:creationId xmlns:a16="http://schemas.microsoft.com/office/drawing/2014/main" id="{7732280B-780D-4847-A114-8137AFABD90F}"/>
              </a:ext>
            </a:extLst>
          </p:cNvPr>
          <p:cNvSpPr>
            <a:spLocks noGrp="1"/>
          </p:cNvSpPr>
          <p:nvPr>
            <p:ph type="dt" sz="half" idx="10"/>
          </p:nvPr>
        </p:nvSpPr>
        <p:spPr>
          <a:xfrm>
            <a:off x="838200" y="6356350"/>
            <a:ext cx="2743200" cy="365125"/>
          </a:xfrm>
        </p:spPr>
        <p:txBody>
          <a:bodyPr/>
          <a:lstStyle>
            <a:lvl1pPr>
              <a:defRPr>
                <a:latin typeface="Arial" panose="020B0604020202020204" pitchFamily="34" charset="0"/>
                <a:cs typeface="Arial" panose="020B0604020202020204" pitchFamily="34" charset="0"/>
              </a:defRPr>
            </a:lvl1pPr>
          </a:lstStyle>
          <a:p>
            <a:fld id="{CF2BD195-D07C-4D25-8561-C1BC703B20BF}" type="datetime1">
              <a:rPr lang="en-US" smtClean="0"/>
              <a:pPr/>
              <a:t>6/17/2024</a:t>
            </a:fld>
            <a:endParaRPr lang="en-US"/>
          </a:p>
        </p:txBody>
      </p:sp>
      <p:sp>
        <p:nvSpPr>
          <p:cNvPr id="7" name="Footer Placeholder 3">
            <a:extLst>
              <a:ext uri="{FF2B5EF4-FFF2-40B4-BE49-F238E27FC236}">
                <a16:creationId xmlns:a16="http://schemas.microsoft.com/office/drawing/2014/main" id="{37F81569-AAF5-3240-B08D-6AE2EB1325C2}"/>
              </a:ext>
            </a:extLst>
          </p:cNvPr>
          <p:cNvSpPr>
            <a:spLocks noGrp="1"/>
          </p:cNvSpPr>
          <p:nvPr>
            <p:ph type="ftr" sz="quarter" idx="11"/>
          </p:nvPr>
        </p:nvSpPr>
        <p:spPr>
          <a:xfrm>
            <a:off x="4038600" y="6356350"/>
            <a:ext cx="4114800" cy="365125"/>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8" name="Slide Number Placeholder 4">
            <a:extLst>
              <a:ext uri="{FF2B5EF4-FFF2-40B4-BE49-F238E27FC236}">
                <a16:creationId xmlns:a16="http://schemas.microsoft.com/office/drawing/2014/main" id="{B9C400A3-EAD1-0C4C-9761-CA69F6792227}"/>
              </a:ext>
            </a:extLst>
          </p:cNvPr>
          <p:cNvSpPr>
            <a:spLocks noGrp="1"/>
          </p:cNvSpPr>
          <p:nvPr>
            <p:ph type="sldNum" sz="quarter" idx="12"/>
          </p:nvPr>
        </p:nvSpPr>
        <p:spPr>
          <a:xfrm>
            <a:off x="8610600" y="6356350"/>
            <a:ext cx="2743200" cy="365125"/>
          </a:xfrm>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sp>
        <p:nvSpPr>
          <p:cNvPr id="16" name="Rectangle 15">
            <a:extLst>
              <a:ext uri="{FF2B5EF4-FFF2-40B4-BE49-F238E27FC236}">
                <a16:creationId xmlns:a16="http://schemas.microsoft.com/office/drawing/2014/main" id="{D2FE23B6-61B9-8143-B8F8-675D04D22A26}"/>
              </a:ext>
            </a:extLst>
          </p:cNvPr>
          <p:cNvSpPr/>
          <p:nvPr userDrawn="1"/>
        </p:nvSpPr>
        <p:spPr>
          <a:xfrm>
            <a:off x="2430684" y="2549387"/>
            <a:ext cx="7592992" cy="2872410"/>
          </a:xfrm>
          <a:prstGeom prst="rect">
            <a:avLst/>
          </a:prstGeom>
          <a:solidFill>
            <a:srgbClr val="FFFFFF"/>
          </a:solidFill>
          <a:ln>
            <a:noFill/>
          </a:ln>
          <a:effectLst>
            <a:outerShdw blurRad="63500" sx="101000" sy="101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384AFA6D-DADD-3E46-9E27-F1B0A5041CA2}"/>
              </a:ext>
            </a:extLst>
          </p:cNvPr>
          <p:cNvSpPr>
            <a:spLocks noGrp="1"/>
          </p:cNvSpPr>
          <p:nvPr>
            <p:ph type="pic" sz="quarter" idx="13" hasCustomPrompt="1"/>
          </p:nvPr>
        </p:nvSpPr>
        <p:spPr>
          <a:xfrm>
            <a:off x="8974138" y="4441825"/>
            <a:ext cx="1828800" cy="1914525"/>
          </a:xfrm>
          <a:solidFill>
            <a:schemeClr val="bg1">
              <a:lumMod val="85000"/>
            </a:schemeClr>
          </a:solidFill>
        </p:spPr>
        <p:txBody>
          <a:bodyPr/>
          <a:lstStyle>
            <a:lvl1pPr marL="0" indent="0">
              <a:buNone/>
              <a:defRPr/>
            </a:lvl1pPr>
          </a:lstStyle>
          <a:p>
            <a:r>
              <a:rPr lang="en-US"/>
              <a:t>Photo of presenter</a:t>
            </a:r>
          </a:p>
        </p:txBody>
      </p:sp>
      <p:sp>
        <p:nvSpPr>
          <p:cNvPr id="11" name="Text Placeholder 15">
            <a:extLst>
              <a:ext uri="{FF2B5EF4-FFF2-40B4-BE49-F238E27FC236}">
                <a16:creationId xmlns:a16="http://schemas.microsoft.com/office/drawing/2014/main" id="{A709A19C-BB94-5740-AE3D-143541042A10}"/>
              </a:ext>
            </a:extLst>
          </p:cNvPr>
          <p:cNvSpPr>
            <a:spLocks noGrp="1"/>
          </p:cNvSpPr>
          <p:nvPr>
            <p:ph type="body" sz="quarter" idx="14" hasCustomPrompt="1"/>
          </p:nvPr>
        </p:nvSpPr>
        <p:spPr>
          <a:xfrm>
            <a:off x="3319714" y="2879261"/>
            <a:ext cx="5922962" cy="2022475"/>
          </a:xfrm>
        </p:spPr>
        <p:txBody>
          <a:bodyPr anchor="ctr">
            <a:normAutofit/>
          </a:bodyPr>
          <a:lstStyle>
            <a:lvl1pPr marL="0" indent="0" algn="ctr">
              <a:buNone/>
              <a:defRPr sz="4400" b="1" i="0" baseline="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pic>
        <p:nvPicPr>
          <p:cNvPr id="12" name="Picture 11">
            <a:extLst>
              <a:ext uri="{FF2B5EF4-FFF2-40B4-BE49-F238E27FC236}">
                <a16:creationId xmlns:a16="http://schemas.microsoft.com/office/drawing/2014/main" id="{D0C6E4F9-189C-AE47-9835-DC5358A608CC}"/>
              </a:ext>
            </a:extLst>
          </p:cNvPr>
          <p:cNvPicPr>
            <a:picLocks noChangeAspect="1"/>
          </p:cNvPicPr>
          <p:nvPr userDrawn="1"/>
        </p:nvPicPr>
        <p:blipFill rotWithShape="1">
          <a:blip r:embed="rId3"/>
          <a:srcRect b="54956"/>
          <a:stretch/>
        </p:blipFill>
        <p:spPr>
          <a:xfrm>
            <a:off x="4669089" y="475435"/>
            <a:ext cx="3017944" cy="1293855"/>
          </a:xfrm>
          <a:prstGeom prst="rect">
            <a:avLst/>
          </a:prstGeom>
        </p:spPr>
      </p:pic>
      <p:pic>
        <p:nvPicPr>
          <p:cNvPr id="17" name="Picture 16" descr="Blue_Gradient_bar_art.png">
            <a:extLst>
              <a:ext uri="{FF2B5EF4-FFF2-40B4-BE49-F238E27FC236}">
                <a16:creationId xmlns:a16="http://schemas.microsoft.com/office/drawing/2014/main" id="{3F632186-65AB-4659-B92F-1DF23FC448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02" y="0"/>
            <a:ext cx="12197701" cy="512369"/>
          </a:xfrm>
          <a:prstGeom prst="rect">
            <a:avLst/>
          </a:prstGeom>
        </p:spPr>
      </p:pic>
      <p:pic>
        <p:nvPicPr>
          <p:cNvPr id="18" name="Picture 17" descr="Blue_Gradient_bar_art.png">
            <a:extLst>
              <a:ext uri="{FF2B5EF4-FFF2-40B4-BE49-F238E27FC236}">
                <a16:creationId xmlns:a16="http://schemas.microsoft.com/office/drawing/2014/main" id="{6F671D7B-03AC-49E0-83ED-634E9B0FDD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81618"/>
            <a:ext cx="12197701" cy="205975"/>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31F17E50-ED0F-4DBA-A882-262F0E67D6B0}"/>
              </a:ext>
            </a:extLst>
          </p:cNvPr>
          <p:cNvPicPr>
            <a:picLocks noChangeAspect="1"/>
          </p:cNvPicPr>
          <p:nvPr userDrawn="1"/>
        </p:nvPicPr>
        <p:blipFill>
          <a:blip r:embed="rId5"/>
          <a:stretch>
            <a:fillRect/>
          </a:stretch>
        </p:blipFill>
        <p:spPr>
          <a:xfrm>
            <a:off x="2693194" y="616650"/>
            <a:ext cx="6805612" cy="1360687"/>
          </a:xfrm>
          <a:prstGeom prst="rect">
            <a:avLst/>
          </a:prstGeom>
        </p:spPr>
      </p:pic>
    </p:spTree>
    <p:extLst>
      <p:ext uri="{BB962C8B-B14F-4D97-AF65-F5344CB8AC3E}">
        <p14:creationId xmlns:p14="http://schemas.microsoft.com/office/powerpoint/2010/main" val="3630328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1" name="Title Text"/>
          <p:cNvSpPr txBox="1">
            <a:spLocks noGrp="1"/>
          </p:cNvSpPr>
          <p:nvPr>
            <p:ph type="title"/>
          </p:nvPr>
        </p:nvSpPr>
        <p:spPr>
          <a:prstGeom prst="rect">
            <a:avLst/>
          </a:prstGeom>
        </p:spPr>
        <p:txBody>
          <a:bodyPr/>
          <a:lstStyle/>
          <a:p>
            <a:r>
              <a:t>Title Text</a:t>
            </a:r>
          </a:p>
        </p:txBody>
      </p:sp>
      <p:sp>
        <p:nvSpPr>
          <p:cNvPr id="1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651627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95E85-9B35-4465-8E31-EBBCEAFD4D34}" type="datetimeFigureOut">
              <a:rPr lang="en-US" smtClean="0"/>
              <a:t>6/17/2024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0849F2-6ED9-4546-9765-B16A0C762B52}" type="slidenum">
              <a:rPr lang="en-US" smtClean="0"/>
              <a:t>‹#›</a:t>
            </a:fld>
            <a:endParaRPr lang="en-US"/>
          </a:p>
        </p:txBody>
      </p:sp>
    </p:spTree>
    <p:extLst>
      <p:ext uri="{BB962C8B-B14F-4D97-AF65-F5344CB8AC3E}">
        <p14:creationId xmlns:p14="http://schemas.microsoft.com/office/powerpoint/2010/main" val="238728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Visual or Chart Slide">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1EF543F-3965-854C-9210-AA93C1C27B76}"/>
              </a:ext>
            </a:extLst>
          </p:cNvPr>
          <p:cNvSpPr>
            <a:spLocks noGrp="1"/>
          </p:cNvSpPr>
          <p:nvPr>
            <p:ph type="ftr" sz="quarter" idx="11"/>
          </p:nvPr>
        </p:nvSpPr>
        <p:spPr>
          <a:xfrm>
            <a:off x="4038600" y="6356350"/>
            <a:ext cx="4114800" cy="365125"/>
          </a:xfrm>
        </p:spPr>
        <p:txBody>
          <a:bodyPr/>
          <a:lstStyle/>
          <a:p>
            <a:endParaRPr lang="en-US"/>
          </a:p>
        </p:txBody>
      </p:sp>
      <p:sp>
        <p:nvSpPr>
          <p:cNvPr id="8" name="Slide Number Placeholder 4">
            <a:extLst>
              <a:ext uri="{FF2B5EF4-FFF2-40B4-BE49-F238E27FC236}">
                <a16:creationId xmlns:a16="http://schemas.microsoft.com/office/drawing/2014/main" id="{A3A87A79-BE2B-6D4E-B4CC-F0EC700A3238}"/>
              </a:ext>
            </a:extLst>
          </p:cNvPr>
          <p:cNvSpPr>
            <a:spLocks noGrp="1"/>
          </p:cNvSpPr>
          <p:nvPr>
            <p:ph type="sldNum" sz="quarter" idx="12"/>
          </p:nvPr>
        </p:nvSpPr>
        <p:spPr>
          <a:xfrm>
            <a:off x="8610600" y="6356350"/>
            <a:ext cx="2743200" cy="365125"/>
          </a:xfrm>
        </p:spPr>
        <p:txBody>
          <a:bodyPr/>
          <a:lstStyle/>
          <a:p>
            <a:fld id="{7E6301CB-089A-4061-8BBB-88783F2240A8}" type="slidenum">
              <a:rPr lang="en-US" smtClean="0"/>
              <a:pPr/>
              <a:t>‹#›</a:t>
            </a:fld>
            <a:endParaRPr lang="en-US"/>
          </a:p>
        </p:txBody>
      </p:sp>
      <p:pic>
        <p:nvPicPr>
          <p:cNvPr id="9" name="Picture 8">
            <a:extLst>
              <a:ext uri="{FF2B5EF4-FFF2-40B4-BE49-F238E27FC236}">
                <a16:creationId xmlns:a16="http://schemas.microsoft.com/office/drawing/2014/main" id="{A99F6E1E-D251-CF49-939B-503695F3A9CA}"/>
              </a:ext>
            </a:extLst>
          </p:cNvPr>
          <p:cNvPicPr>
            <a:picLocks noChangeAspect="1"/>
          </p:cNvPicPr>
          <p:nvPr userDrawn="1"/>
        </p:nvPicPr>
        <p:blipFill>
          <a:blip r:embed="rId2"/>
          <a:stretch>
            <a:fillRect/>
          </a:stretch>
        </p:blipFill>
        <p:spPr>
          <a:xfrm>
            <a:off x="0" y="-594"/>
            <a:ext cx="3376990" cy="6858594"/>
          </a:xfrm>
          <a:prstGeom prst="rect">
            <a:avLst/>
          </a:prstGeom>
        </p:spPr>
      </p:pic>
      <p:sp>
        <p:nvSpPr>
          <p:cNvPr id="10" name="Title 1">
            <a:extLst>
              <a:ext uri="{FF2B5EF4-FFF2-40B4-BE49-F238E27FC236}">
                <a16:creationId xmlns:a16="http://schemas.microsoft.com/office/drawing/2014/main" id="{8BB40F59-343A-7544-A2A8-1D508754D954}"/>
              </a:ext>
            </a:extLst>
          </p:cNvPr>
          <p:cNvSpPr>
            <a:spLocks noGrp="1"/>
          </p:cNvSpPr>
          <p:nvPr>
            <p:ph type="title"/>
          </p:nvPr>
        </p:nvSpPr>
        <p:spPr>
          <a:xfrm>
            <a:off x="440266" y="1968263"/>
            <a:ext cx="2665791" cy="1209615"/>
          </a:xfrm>
        </p:spPr>
        <p:txBody>
          <a:bodyPr>
            <a:noAutofit/>
          </a:bodyPr>
          <a:lstStyle>
            <a:lvl1pPr>
              <a:defRPr sz="4000"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7">
            <a:extLst>
              <a:ext uri="{FF2B5EF4-FFF2-40B4-BE49-F238E27FC236}">
                <a16:creationId xmlns:a16="http://schemas.microsoft.com/office/drawing/2014/main" id="{6E42940C-3338-4E41-9C84-09C4410633B6}"/>
              </a:ext>
            </a:extLst>
          </p:cNvPr>
          <p:cNvSpPr>
            <a:spLocks noGrp="1"/>
          </p:cNvSpPr>
          <p:nvPr>
            <p:ph sz="quarter" idx="13"/>
          </p:nvPr>
        </p:nvSpPr>
        <p:spPr>
          <a:xfrm>
            <a:off x="4038600" y="822325"/>
            <a:ext cx="7877175" cy="5181600"/>
          </a:xfrm>
        </p:spPr>
        <p:txBody>
          <a:bodyPr/>
          <a:lstStyle>
            <a:lvl1pPr>
              <a:defRPr b="0" i="0"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a:extLst>
              <a:ext uri="{FF2B5EF4-FFF2-40B4-BE49-F238E27FC236}">
                <a16:creationId xmlns:a16="http://schemas.microsoft.com/office/drawing/2014/main" id="{77734E6B-9D75-804C-94CC-0F1639DDB896}"/>
              </a:ext>
            </a:extLst>
          </p:cNvPr>
          <p:cNvSpPr>
            <a:spLocks noGrp="1"/>
          </p:cNvSpPr>
          <p:nvPr>
            <p:ph type="dt" sz="half" idx="10"/>
          </p:nvPr>
        </p:nvSpPr>
        <p:spPr>
          <a:xfrm>
            <a:off x="838200" y="6356350"/>
            <a:ext cx="2743200" cy="365125"/>
          </a:xfrm>
        </p:spPr>
        <p:txBody>
          <a:bodyPr/>
          <a:lstStyle/>
          <a:p>
            <a:fld id="{BF8EAF57-75C3-4B05-8DDE-F7E9AC4BB582}" type="datetime1">
              <a:rPr lang="en-US" smtClean="0"/>
              <a:t>6/17/2024</a:t>
            </a:fld>
            <a:endParaRPr lang="en-US"/>
          </a:p>
        </p:txBody>
      </p:sp>
    </p:spTree>
    <p:extLst>
      <p:ext uri="{BB962C8B-B14F-4D97-AF65-F5344CB8AC3E}">
        <p14:creationId xmlns:p14="http://schemas.microsoft.com/office/powerpoint/2010/main" val="162957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979743-5AB5-064C-AD5D-A29DA4FAB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184B0F-C106-4C40-9374-17725B84F5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69EF0-DF4A-BC42-A4C7-6980C55692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CD5A1-6284-4663-8918-315DE707DAEE}" type="datetime1">
              <a:rPr lang="en-US" smtClean="0"/>
              <a:t>6/17/2024</a:t>
            </a:fld>
            <a:endParaRPr lang="en-US"/>
          </a:p>
        </p:txBody>
      </p:sp>
      <p:sp>
        <p:nvSpPr>
          <p:cNvPr id="5" name="Footer Placeholder 4">
            <a:extLst>
              <a:ext uri="{FF2B5EF4-FFF2-40B4-BE49-F238E27FC236}">
                <a16:creationId xmlns:a16="http://schemas.microsoft.com/office/drawing/2014/main" id="{9AA8E1F6-961B-0045-8CD8-EA4E403A68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EC0997-EE44-1242-9DF0-7F7294981F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D455F-700D-BA4B-B3F6-B4E03929F5E0}" type="slidenum">
              <a:rPr lang="en-US" smtClean="0"/>
              <a:t>‹#›</a:t>
            </a:fld>
            <a:endParaRPr lang="en-US"/>
          </a:p>
        </p:txBody>
      </p:sp>
    </p:spTree>
    <p:extLst>
      <p:ext uri="{BB962C8B-B14F-4D97-AF65-F5344CB8AC3E}">
        <p14:creationId xmlns:p14="http://schemas.microsoft.com/office/powerpoint/2010/main" val="16208374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91755"/>
            <a:ext cx="10515600" cy="12096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186819"/>
            <a:ext cx="10515600" cy="39901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AD5F240D-5685-4BB5-BF6B-C3F64BABF0EB}" type="datetime1">
              <a:rPr lang="en-US" smtClean="0"/>
              <a:t>6/17/2024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spTree>
    <p:extLst>
      <p:ext uri="{BB962C8B-B14F-4D97-AF65-F5344CB8AC3E}">
        <p14:creationId xmlns:p14="http://schemas.microsoft.com/office/powerpoint/2010/main" val="5867847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D9BC-B5B8-441F-B01C-DEF6A5370114}"/>
              </a:ext>
            </a:extLst>
          </p:cNvPr>
          <p:cNvSpPr>
            <a:spLocks noGrp="1"/>
          </p:cNvSpPr>
          <p:nvPr>
            <p:ph type="ctrTitle"/>
          </p:nvPr>
        </p:nvSpPr>
        <p:spPr>
          <a:xfrm>
            <a:off x="769087" y="2335320"/>
            <a:ext cx="10653823" cy="1854986"/>
          </a:xfrm>
        </p:spPr>
        <p:txBody>
          <a:bodyPr>
            <a:normAutofit/>
          </a:bodyPr>
          <a:lstStyle/>
          <a:p>
            <a:r>
              <a:rPr lang="en-US" sz="4000" dirty="0">
                <a:latin typeface="Montserrat" panose="00000500000000000000" pitchFamily="2" charset="0"/>
              </a:rPr>
              <a:t>Entering Quarterly Community Service Hours in the Grantee Performance Management System (GPMS)</a:t>
            </a:r>
          </a:p>
        </p:txBody>
      </p:sp>
      <p:sp>
        <p:nvSpPr>
          <p:cNvPr id="3" name="Subtitle 2">
            <a:extLst>
              <a:ext uri="{FF2B5EF4-FFF2-40B4-BE49-F238E27FC236}">
                <a16:creationId xmlns:a16="http://schemas.microsoft.com/office/drawing/2014/main" id="{4166DB95-C514-4D69-8520-A3AEC6405A6B}"/>
              </a:ext>
            </a:extLst>
          </p:cNvPr>
          <p:cNvSpPr>
            <a:spLocks noGrp="1"/>
          </p:cNvSpPr>
          <p:nvPr>
            <p:ph type="subTitle" idx="1"/>
          </p:nvPr>
        </p:nvSpPr>
        <p:spPr>
          <a:xfrm>
            <a:off x="1523999" y="4745037"/>
            <a:ext cx="9144000" cy="1854985"/>
          </a:xfrm>
        </p:spPr>
        <p:txBody>
          <a:bodyPr>
            <a:normAutofit/>
          </a:bodyPr>
          <a:lstStyle/>
          <a:p>
            <a:r>
              <a:rPr lang="en-US" sz="2800" b="1" dirty="0">
                <a:latin typeface="Montserrat" panose="00000500000000000000" pitchFamily="2" charset="0"/>
              </a:rPr>
              <a:t>Presented by: Alicia Black, Program Officer</a:t>
            </a:r>
            <a:endParaRPr lang="en-US" dirty="0">
              <a:latin typeface="Montserrat" panose="00000500000000000000" pitchFamily="2" charset="0"/>
            </a:endParaRPr>
          </a:p>
          <a:p>
            <a:r>
              <a:rPr lang="en-US" dirty="0">
                <a:latin typeface="Montserrat" panose="00000500000000000000" pitchFamily="2" charset="0"/>
              </a:rPr>
              <a:t>June 18, 2024</a:t>
            </a:r>
          </a:p>
          <a:p>
            <a:endParaRPr lang="en-US" dirty="0"/>
          </a:p>
          <a:p>
            <a:endParaRPr lang="en-US" dirty="0"/>
          </a:p>
        </p:txBody>
      </p:sp>
    </p:spTree>
    <p:extLst>
      <p:ext uri="{BB962C8B-B14F-4D97-AF65-F5344CB8AC3E}">
        <p14:creationId xmlns:p14="http://schemas.microsoft.com/office/powerpoint/2010/main" val="1158801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4">
            <a:extLst>
              <a:ext uri="{FF2B5EF4-FFF2-40B4-BE49-F238E27FC236}">
                <a16:creationId xmlns:a16="http://schemas.microsoft.com/office/drawing/2014/main" id="{EA0C12B8-22CB-4B27-9B71-415A10193EDD}"/>
              </a:ext>
            </a:extLst>
          </p:cNvPr>
          <p:cNvSpPr txBox="1">
            <a:spLocks/>
          </p:cNvSpPr>
          <p:nvPr/>
        </p:nvSpPr>
        <p:spPr>
          <a:xfrm>
            <a:off x="838200" y="380888"/>
            <a:ext cx="10515600" cy="156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tserrat" panose="00000500000000000000" pitchFamily="2" charset="0"/>
              <a:ea typeface="+mj-ea"/>
              <a:cs typeface="+mj-cs"/>
            </a:endParaRPr>
          </a:p>
        </p:txBody>
      </p:sp>
      <p:sp>
        <p:nvSpPr>
          <p:cNvPr id="20" name="Rectangle: Rounded Corners 2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EF7A44B-3A68-247B-5B20-8C37D35E217B}"/>
              </a:ext>
            </a:extLst>
          </p:cNvPr>
          <p:cNvSpPr txBox="1"/>
          <p:nvPr/>
        </p:nvSpPr>
        <p:spPr>
          <a:xfrm>
            <a:off x="736847" y="1621269"/>
            <a:ext cx="11033008" cy="369332"/>
          </a:xfrm>
          <a:prstGeom prst="rect">
            <a:avLst/>
          </a:prstGeom>
          <a:noFill/>
        </p:spPr>
        <p:txBody>
          <a:bodyPr wrap="square" rtlCol="0">
            <a:spAutoFit/>
          </a:bodyPr>
          <a:lstStyle/>
          <a:p>
            <a:endParaRPr lang="en-US" dirty="0">
              <a:latin typeface="Montserrat" panose="00000500000000000000" pitchFamily="2" charset="0"/>
            </a:endParaRPr>
          </a:p>
        </p:txBody>
      </p:sp>
      <p:sp>
        <p:nvSpPr>
          <p:cNvPr id="8" name="TextBox 7">
            <a:extLst>
              <a:ext uri="{FF2B5EF4-FFF2-40B4-BE49-F238E27FC236}">
                <a16:creationId xmlns:a16="http://schemas.microsoft.com/office/drawing/2014/main" id="{5C48377C-5729-5A72-96F7-31342976FE97}"/>
              </a:ext>
            </a:extLst>
          </p:cNvPr>
          <p:cNvSpPr txBox="1"/>
          <p:nvPr/>
        </p:nvSpPr>
        <p:spPr>
          <a:xfrm>
            <a:off x="579496" y="199599"/>
            <a:ext cx="11033008" cy="1384995"/>
          </a:xfrm>
          <a:prstGeom prst="rect">
            <a:avLst/>
          </a:prstGeom>
          <a:noFill/>
        </p:spPr>
        <p:txBody>
          <a:bodyPr wrap="square" rtlCol="0">
            <a:spAutoFit/>
          </a:bodyPr>
          <a:lstStyle/>
          <a:p>
            <a:pPr algn="ctr"/>
            <a:r>
              <a:rPr lang="en-US" sz="2800" b="1" dirty="0">
                <a:solidFill>
                  <a:srgbClr val="002060"/>
                </a:solidFill>
                <a:latin typeface="Montserrat" panose="00000500000000000000" pitchFamily="2" charset="0"/>
              </a:rPr>
              <a:t>Entering CSA Hours: </a:t>
            </a:r>
          </a:p>
          <a:p>
            <a:pPr algn="ctr"/>
            <a:r>
              <a:rPr lang="en-US" sz="2800" b="1" dirty="0">
                <a:solidFill>
                  <a:srgbClr val="002060"/>
                </a:solidFill>
                <a:latin typeface="Montserrat" panose="00000500000000000000" pitchFamily="2" charset="0"/>
              </a:rPr>
              <a:t>Option - Using the Admin Console for data entry for all active job seekers</a:t>
            </a:r>
          </a:p>
        </p:txBody>
      </p:sp>
      <p:sp>
        <p:nvSpPr>
          <p:cNvPr id="10" name="TextBox 9">
            <a:extLst>
              <a:ext uri="{FF2B5EF4-FFF2-40B4-BE49-F238E27FC236}">
                <a16:creationId xmlns:a16="http://schemas.microsoft.com/office/drawing/2014/main" id="{3D5B2C87-1CAE-7191-D0AE-CC48B10501E8}"/>
              </a:ext>
            </a:extLst>
          </p:cNvPr>
          <p:cNvSpPr txBox="1"/>
          <p:nvPr/>
        </p:nvSpPr>
        <p:spPr>
          <a:xfrm>
            <a:off x="838200" y="1997839"/>
            <a:ext cx="9870440" cy="646331"/>
          </a:xfrm>
          <a:prstGeom prst="rect">
            <a:avLst/>
          </a:prstGeom>
          <a:noFill/>
        </p:spPr>
        <p:txBody>
          <a:bodyPr wrap="square">
            <a:spAutoFit/>
          </a:bodyPr>
          <a:lstStyle/>
          <a:p>
            <a:endParaRPr lang="en-US" dirty="0"/>
          </a:p>
          <a:p>
            <a:r>
              <a:rPr lang="en-US" dirty="0"/>
              <a:t> </a:t>
            </a:r>
          </a:p>
        </p:txBody>
      </p:sp>
      <p:pic>
        <p:nvPicPr>
          <p:cNvPr id="4" name="Picture 3">
            <a:extLst>
              <a:ext uri="{FF2B5EF4-FFF2-40B4-BE49-F238E27FC236}">
                <a16:creationId xmlns:a16="http://schemas.microsoft.com/office/drawing/2014/main" id="{22C783B3-C492-27C6-A1DA-5F1D4E1B0A19}"/>
              </a:ext>
            </a:extLst>
          </p:cNvPr>
          <p:cNvPicPr>
            <a:picLocks noChangeAspect="1"/>
          </p:cNvPicPr>
          <p:nvPr/>
        </p:nvPicPr>
        <p:blipFill>
          <a:blip r:embed="rId3"/>
          <a:stretch>
            <a:fillRect/>
          </a:stretch>
        </p:blipFill>
        <p:spPr>
          <a:xfrm>
            <a:off x="2151077" y="1658321"/>
            <a:ext cx="8204548" cy="4694980"/>
          </a:xfrm>
          <a:prstGeom prst="rect">
            <a:avLst/>
          </a:prstGeom>
        </p:spPr>
      </p:pic>
    </p:spTree>
    <p:extLst>
      <p:ext uri="{BB962C8B-B14F-4D97-AF65-F5344CB8AC3E}">
        <p14:creationId xmlns:p14="http://schemas.microsoft.com/office/powerpoint/2010/main" val="2877080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4">
            <a:extLst>
              <a:ext uri="{FF2B5EF4-FFF2-40B4-BE49-F238E27FC236}">
                <a16:creationId xmlns:a16="http://schemas.microsoft.com/office/drawing/2014/main" id="{EA0C12B8-22CB-4B27-9B71-415A10193EDD}"/>
              </a:ext>
            </a:extLst>
          </p:cNvPr>
          <p:cNvSpPr txBox="1">
            <a:spLocks/>
          </p:cNvSpPr>
          <p:nvPr/>
        </p:nvSpPr>
        <p:spPr>
          <a:xfrm>
            <a:off x="838200" y="380888"/>
            <a:ext cx="10515600" cy="156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tserrat" panose="00000500000000000000" pitchFamily="2" charset="0"/>
              <a:ea typeface="+mj-ea"/>
              <a:cs typeface="+mj-cs"/>
            </a:endParaRPr>
          </a:p>
        </p:txBody>
      </p:sp>
      <p:sp>
        <p:nvSpPr>
          <p:cNvPr id="20" name="Rectangle: Rounded Corners 2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EF7A44B-3A68-247B-5B20-8C37D35E217B}"/>
              </a:ext>
            </a:extLst>
          </p:cNvPr>
          <p:cNvSpPr txBox="1"/>
          <p:nvPr/>
        </p:nvSpPr>
        <p:spPr>
          <a:xfrm>
            <a:off x="736847" y="1621269"/>
            <a:ext cx="11033008" cy="369332"/>
          </a:xfrm>
          <a:prstGeom prst="rect">
            <a:avLst/>
          </a:prstGeom>
          <a:noFill/>
        </p:spPr>
        <p:txBody>
          <a:bodyPr wrap="square" rtlCol="0">
            <a:spAutoFit/>
          </a:bodyPr>
          <a:lstStyle/>
          <a:p>
            <a:endParaRPr lang="en-US" dirty="0">
              <a:latin typeface="Montserrat" panose="00000500000000000000" pitchFamily="2" charset="0"/>
            </a:endParaRPr>
          </a:p>
        </p:txBody>
      </p:sp>
      <p:sp>
        <p:nvSpPr>
          <p:cNvPr id="8" name="TextBox 7">
            <a:extLst>
              <a:ext uri="{FF2B5EF4-FFF2-40B4-BE49-F238E27FC236}">
                <a16:creationId xmlns:a16="http://schemas.microsoft.com/office/drawing/2014/main" id="{5C48377C-5729-5A72-96F7-31342976FE97}"/>
              </a:ext>
            </a:extLst>
          </p:cNvPr>
          <p:cNvSpPr txBox="1"/>
          <p:nvPr/>
        </p:nvSpPr>
        <p:spPr>
          <a:xfrm>
            <a:off x="579496" y="199599"/>
            <a:ext cx="11033008" cy="1384995"/>
          </a:xfrm>
          <a:prstGeom prst="rect">
            <a:avLst/>
          </a:prstGeom>
          <a:noFill/>
        </p:spPr>
        <p:txBody>
          <a:bodyPr wrap="square" rtlCol="0">
            <a:spAutoFit/>
          </a:bodyPr>
          <a:lstStyle/>
          <a:p>
            <a:pPr algn="ctr"/>
            <a:r>
              <a:rPr lang="en-US" sz="2800" b="1" dirty="0">
                <a:solidFill>
                  <a:srgbClr val="002060"/>
                </a:solidFill>
                <a:latin typeface="Montserrat" panose="00000500000000000000" pitchFamily="2" charset="0"/>
              </a:rPr>
              <a:t>Entering CSA Hours: </a:t>
            </a:r>
          </a:p>
          <a:p>
            <a:pPr algn="ctr"/>
            <a:r>
              <a:rPr lang="en-US" sz="2800" b="1" dirty="0">
                <a:solidFill>
                  <a:srgbClr val="002060"/>
                </a:solidFill>
                <a:latin typeface="Montserrat" panose="00000500000000000000" pitchFamily="2" charset="0"/>
              </a:rPr>
              <a:t>Option - Using the Admin Console for data entry for all active job seekers (continued)</a:t>
            </a:r>
          </a:p>
        </p:txBody>
      </p:sp>
      <p:pic>
        <p:nvPicPr>
          <p:cNvPr id="2" name="20240618-1648-57.0743657">
            <a:hlinkClick r:id="" action="ppaction://media"/>
            <a:extLst>
              <a:ext uri="{FF2B5EF4-FFF2-40B4-BE49-F238E27FC236}">
                <a16:creationId xmlns:a16="http://schemas.microsoft.com/office/drawing/2014/main" id="{83AE3C90-21CB-24B5-EAFF-0B39C2F0CD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9630" y="2125499"/>
            <a:ext cx="10386421" cy="3431922"/>
          </a:xfrm>
          <a:prstGeom prst="rect">
            <a:avLst/>
          </a:prstGeom>
        </p:spPr>
      </p:pic>
    </p:spTree>
    <p:extLst>
      <p:ext uri="{BB962C8B-B14F-4D97-AF65-F5344CB8AC3E}">
        <p14:creationId xmlns:p14="http://schemas.microsoft.com/office/powerpoint/2010/main" val="194298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936E-E7DD-21C2-9273-6030C3576A5F}"/>
              </a:ext>
            </a:extLst>
          </p:cNvPr>
          <p:cNvSpPr>
            <a:spLocks noGrp="1"/>
          </p:cNvSpPr>
          <p:nvPr>
            <p:ph type="title"/>
          </p:nvPr>
        </p:nvSpPr>
        <p:spPr>
          <a:xfrm>
            <a:off x="838200" y="487771"/>
            <a:ext cx="10515600" cy="958850"/>
          </a:xfrm>
        </p:spPr>
        <p:txBody>
          <a:bodyPr>
            <a:normAutofit/>
          </a:bodyPr>
          <a:lstStyle/>
          <a:p>
            <a:pPr algn="ctr"/>
            <a:r>
              <a:rPr lang="en-US" dirty="0">
                <a:latin typeface="Montserrat" panose="00000500000000000000" pitchFamily="2" charset="0"/>
              </a:rPr>
              <a:t>Hours – rounding rules!</a:t>
            </a:r>
          </a:p>
        </p:txBody>
      </p:sp>
      <p:sp>
        <p:nvSpPr>
          <p:cNvPr id="3" name="Content Placeholder 2">
            <a:extLst>
              <a:ext uri="{FF2B5EF4-FFF2-40B4-BE49-F238E27FC236}">
                <a16:creationId xmlns:a16="http://schemas.microsoft.com/office/drawing/2014/main" id="{ACFC5673-FE5A-C641-8BF7-4E15806C63F6}"/>
              </a:ext>
            </a:extLst>
          </p:cNvPr>
          <p:cNvSpPr>
            <a:spLocks noGrp="1"/>
          </p:cNvSpPr>
          <p:nvPr>
            <p:ph idx="1"/>
          </p:nvPr>
        </p:nvSpPr>
        <p:spPr>
          <a:xfrm>
            <a:off x="838200" y="1446621"/>
            <a:ext cx="10515600" cy="4351338"/>
          </a:xfrm>
        </p:spPr>
        <p:txBody>
          <a:bodyPr>
            <a:normAutofit/>
          </a:bodyPr>
          <a:lstStyle/>
          <a:p>
            <a:pPr marL="0" indent="0">
              <a:buNone/>
            </a:pPr>
            <a:endParaRPr lang="en-US" sz="3200" dirty="0">
              <a:latin typeface="Montserrat" panose="00000500000000000000" pitchFamily="2" charset="0"/>
            </a:endParaRPr>
          </a:p>
          <a:p>
            <a:pPr marL="0" indent="0">
              <a:buNone/>
            </a:pPr>
            <a:r>
              <a:rPr lang="en-US" sz="3200" b="1" dirty="0">
                <a:latin typeface="Montserrat" panose="00000500000000000000" pitchFamily="2" charset="0"/>
              </a:rPr>
              <a:t>In GPMS</a:t>
            </a:r>
            <a:r>
              <a:rPr lang="en-US" sz="3200" dirty="0">
                <a:latin typeface="Montserrat" panose="00000500000000000000" pitchFamily="2" charset="0"/>
              </a:rPr>
              <a:t>, you can only enter CSA hours in </a:t>
            </a:r>
            <a:r>
              <a:rPr lang="en-US" sz="3200" b="1" dirty="0">
                <a:latin typeface="Montserrat" panose="00000500000000000000" pitchFamily="2" charset="0"/>
              </a:rPr>
              <a:t>whole hour increments</a:t>
            </a:r>
            <a:r>
              <a:rPr lang="en-US" sz="3200" dirty="0">
                <a:latin typeface="Montserrat" panose="00000500000000000000" pitchFamily="2" charset="0"/>
              </a:rPr>
              <a:t>. </a:t>
            </a:r>
          </a:p>
          <a:p>
            <a:pPr marL="0" indent="0">
              <a:buNone/>
            </a:pPr>
            <a:endParaRPr lang="en-US" sz="3200" dirty="0">
              <a:latin typeface="Montserrat" panose="00000500000000000000" pitchFamily="2" charset="0"/>
            </a:endParaRPr>
          </a:p>
          <a:p>
            <a:pPr marL="0" indent="0" algn="ctr">
              <a:buNone/>
            </a:pPr>
            <a:r>
              <a:rPr lang="en-US" sz="3200" dirty="0">
                <a:latin typeface="Montserrat" panose="00000500000000000000" pitchFamily="2" charset="0"/>
              </a:rPr>
              <a:t>Rounding rules:</a:t>
            </a:r>
          </a:p>
          <a:p>
            <a:pPr marL="0" indent="0" algn="ctr">
              <a:buNone/>
            </a:pPr>
            <a:r>
              <a:rPr lang="en-US" sz="3200" dirty="0">
                <a:latin typeface="Montserrat" panose="00000500000000000000" pitchFamily="2" charset="0"/>
              </a:rPr>
              <a:t>Anything .5 and up, round up</a:t>
            </a:r>
          </a:p>
          <a:p>
            <a:pPr marL="0" indent="0" algn="ctr">
              <a:buNone/>
            </a:pPr>
            <a:r>
              <a:rPr lang="en-US" sz="3200" dirty="0">
                <a:latin typeface="Montserrat" panose="00000500000000000000" pitchFamily="2" charset="0"/>
              </a:rPr>
              <a:t>Anything .5 and down, round down </a:t>
            </a:r>
          </a:p>
          <a:p>
            <a:pPr marL="0" indent="0">
              <a:buNone/>
            </a:pPr>
            <a:endParaRPr lang="en-US" sz="3200" i="1" dirty="0">
              <a:latin typeface="Montserrat" panose="00000500000000000000" pitchFamily="2" charset="0"/>
            </a:endParaRP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6C50811-7903-FB42-84C5-370A1C01E486}"/>
              </a:ext>
            </a:extLst>
          </p:cNvPr>
          <p:cNvSpPr>
            <a:spLocks noGrp="1"/>
          </p:cNvSpPr>
          <p:nvPr>
            <p:ph type="sldNum" sz="quarter" idx="12"/>
          </p:nvPr>
        </p:nvSpPr>
        <p:spPr/>
        <p:txBody>
          <a:bodyPr/>
          <a:lstStyle/>
          <a:p>
            <a:fld id="{BEED455F-700D-BA4B-B3F6-B4E03929F5E0}" type="slidenum">
              <a:rPr lang="en-US" smtClean="0"/>
              <a:pPr/>
              <a:t>12</a:t>
            </a:fld>
            <a:endParaRPr lang="en-US"/>
          </a:p>
        </p:txBody>
      </p:sp>
    </p:spTree>
    <p:extLst>
      <p:ext uri="{BB962C8B-B14F-4D97-AF65-F5344CB8AC3E}">
        <p14:creationId xmlns:p14="http://schemas.microsoft.com/office/powerpoint/2010/main" val="3928062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3C6616-6E15-4D2D-EC62-F35F3581DEF0}"/>
              </a:ext>
            </a:extLst>
          </p:cNvPr>
          <p:cNvSpPr>
            <a:spLocks noGrp="1"/>
          </p:cNvSpPr>
          <p:nvPr>
            <p:ph type="sldNum" sz="quarter" idx="12"/>
          </p:nvPr>
        </p:nvSpPr>
        <p:spPr/>
        <p:txBody>
          <a:bodyPr/>
          <a:lstStyle/>
          <a:p>
            <a:fld id="{7E6301CB-089A-4061-8BBB-88783F2240A8}" type="slidenum">
              <a:rPr lang="en-US" smtClean="0"/>
              <a:pPr/>
              <a:t>13</a:t>
            </a:fld>
            <a:endParaRPr lang="en-US"/>
          </a:p>
        </p:txBody>
      </p:sp>
      <p:sp>
        <p:nvSpPr>
          <p:cNvPr id="4" name="Text Placeholder 3">
            <a:extLst>
              <a:ext uri="{FF2B5EF4-FFF2-40B4-BE49-F238E27FC236}">
                <a16:creationId xmlns:a16="http://schemas.microsoft.com/office/drawing/2014/main" id="{4E45991A-76A8-0367-7ABB-A8586E0016CB}"/>
              </a:ext>
            </a:extLst>
          </p:cNvPr>
          <p:cNvSpPr>
            <a:spLocks noGrp="1"/>
          </p:cNvSpPr>
          <p:nvPr>
            <p:ph type="body" sz="quarter" idx="14"/>
          </p:nvPr>
        </p:nvSpPr>
        <p:spPr/>
        <p:txBody>
          <a:bodyPr/>
          <a:lstStyle/>
          <a:p>
            <a:r>
              <a:rPr lang="en-US">
                <a:latin typeface="Montserrat" panose="00000500000000000000" pitchFamily="2" charset="0"/>
              </a:rPr>
              <a:t>THANK YOU!</a:t>
            </a:r>
          </a:p>
        </p:txBody>
      </p:sp>
    </p:spTree>
    <p:extLst>
      <p:ext uri="{BB962C8B-B14F-4D97-AF65-F5344CB8AC3E}">
        <p14:creationId xmlns:p14="http://schemas.microsoft.com/office/powerpoint/2010/main" val="2674302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936E-E7DD-21C2-9273-6030C3576A5F}"/>
              </a:ext>
            </a:extLst>
          </p:cNvPr>
          <p:cNvSpPr>
            <a:spLocks noGrp="1"/>
          </p:cNvSpPr>
          <p:nvPr>
            <p:ph type="title"/>
          </p:nvPr>
        </p:nvSpPr>
        <p:spPr>
          <a:xfrm>
            <a:off x="838200" y="487771"/>
            <a:ext cx="10515600" cy="958850"/>
          </a:xfrm>
        </p:spPr>
        <p:txBody>
          <a:bodyPr>
            <a:normAutofit fontScale="90000"/>
          </a:bodyPr>
          <a:lstStyle/>
          <a:p>
            <a:r>
              <a:rPr lang="en-US" dirty="0">
                <a:latin typeface="Montserrat" panose="00000500000000000000" pitchFamily="2" charset="0"/>
              </a:rPr>
              <a:t>Entering quarterly hours is a grant requirement</a:t>
            </a:r>
          </a:p>
        </p:txBody>
      </p:sp>
      <p:sp>
        <p:nvSpPr>
          <p:cNvPr id="3" name="Content Placeholder 2">
            <a:extLst>
              <a:ext uri="{FF2B5EF4-FFF2-40B4-BE49-F238E27FC236}">
                <a16:creationId xmlns:a16="http://schemas.microsoft.com/office/drawing/2014/main" id="{ACFC5673-FE5A-C641-8BF7-4E15806C63F6}"/>
              </a:ext>
            </a:extLst>
          </p:cNvPr>
          <p:cNvSpPr>
            <a:spLocks noGrp="1"/>
          </p:cNvSpPr>
          <p:nvPr>
            <p:ph idx="1"/>
          </p:nvPr>
        </p:nvSpPr>
        <p:spPr/>
        <p:txBody>
          <a:bodyPr>
            <a:normAutofit/>
          </a:bodyPr>
          <a:lstStyle/>
          <a:p>
            <a:pPr marL="0" indent="0">
              <a:buNone/>
            </a:pPr>
            <a:r>
              <a:rPr lang="en-US" sz="3200" dirty="0">
                <a:latin typeface="Montserrat" panose="00000500000000000000" pitchFamily="2" charset="0"/>
              </a:rPr>
              <a:t>From the Center for Workforce Inclusion’s PY2023 Workforce Inclusion Grant Agreement, subgrantees are required to:</a:t>
            </a:r>
          </a:p>
          <a:p>
            <a:pPr marL="0" indent="0">
              <a:buNone/>
            </a:pPr>
            <a:endParaRPr lang="en-US" sz="2400" dirty="0">
              <a:highlight>
                <a:srgbClr val="FFFF00"/>
              </a:highlight>
              <a:latin typeface="Montserrat" panose="00000500000000000000" pitchFamily="2" charset="0"/>
            </a:endParaRPr>
          </a:p>
          <a:p>
            <a:pPr marL="0" indent="0">
              <a:buNone/>
            </a:pPr>
            <a:r>
              <a:rPr lang="en-US" sz="2400" dirty="0">
                <a:highlight>
                  <a:srgbClr val="FFFF00"/>
                </a:highlight>
                <a:latin typeface="Montserrat" panose="00000500000000000000" pitchFamily="2" charset="0"/>
              </a:rPr>
              <a:t>Enter older job seeker data directly into the GPMS </a:t>
            </a:r>
            <a:r>
              <a:rPr lang="en-US" sz="2400" dirty="0">
                <a:latin typeface="Montserrat" panose="00000500000000000000" pitchFamily="2" charset="0"/>
              </a:rPr>
              <a:t>from the Participant Job Seeker Form, Community Service Assignment Form, Exit Form, and Unsubsidized Exit form within 5 workdays of completing the form(s), and </a:t>
            </a:r>
            <a:r>
              <a:rPr lang="en-US" sz="2400" dirty="0">
                <a:highlight>
                  <a:srgbClr val="FFFF00"/>
                </a:highlight>
                <a:latin typeface="Montserrat" panose="00000500000000000000" pitchFamily="2" charset="0"/>
              </a:rPr>
              <a:t>community service hours</a:t>
            </a:r>
            <a:r>
              <a:rPr lang="en-US" sz="2400" dirty="0">
                <a:latin typeface="Montserrat" panose="00000500000000000000" pitchFamily="2" charset="0"/>
              </a:rPr>
              <a:t>, follow-ups for unsubsidized placement, etc., as required.</a:t>
            </a:r>
          </a:p>
          <a:p>
            <a:pPr marL="0" indent="0">
              <a:buNone/>
            </a:pPr>
            <a:endParaRPr lang="en-US" sz="3200" i="1" dirty="0">
              <a:latin typeface="Montserrat" panose="00000500000000000000" pitchFamily="2" charset="0"/>
            </a:endParaRP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6C50811-7903-FB42-84C5-370A1C01E486}"/>
              </a:ext>
            </a:extLst>
          </p:cNvPr>
          <p:cNvSpPr>
            <a:spLocks noGrp="1"/>
          </p:cNvSpPr>
          <p:nvPr>
            <p:ph type="sldNum" sz="quarter" idx="12"/>
          </p:nvPr>
        </p:nvSpPr>
        <p:spPr/>
        <p:txBody>
          <a:bodyPr/>
          <a:lstStyle/>
          <a:p>
            <a:fld id="{BEED455F-700D-BA4B-B3F6-B4E03929F5E0}" type="slidenum">
              <a:rPr lang="en-US" smtClean="0"/>
              <a:pPr/>
              <a:t>2</a:t>
            </a:fld>
            <a:endParaRPr lang="en-US"/>
          </a:p>
        </p:txBody>
      </p:sp>
    </p:spTree>
    <p:extLst>
      <p:ext uri="{BB962C8B-B14F-4D97-AF65-F5344CB8AC3E}">
        <p14:creationId xmlns:p14="http://schemas.microsoft.com/office/powerpoint/2010/main" val="2734630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936E-E7DD-21C2-9273-6030C3576A5F}"/>
              </a:ext>
            </a:extLst>
          </p:cNvPr>
          <p:cNvSpPr>
            <a:spLocks noGrp="1"/>
          </p:cNvSpPr>
          <p:nvPr>
            <p:ph type="title"/>
          </p:nvPr>
        </p:nvSpPr>
        <p:spPr>
          <a:xfrm>
            <a:off x="838200" y="487771"/>
            <a:ext cx="10515600" cy="958850"/>
          </a:xfrm>
        </p:spPr>
        <p:txBody>
          <a:bodyPr>
            <a:normAutofit fontScale="90000"/>
          </a:bodyPr>
          <a:lstStyle/>
          <a:p>
            <a:r>
              <a:rPr lang="en-US" dirty="0">
                <a:latin typeface="Montserrat" panose="00000500000000000000" pitchFamily="2" charset="0"/>
              </a:rPr>
              <a:t>Entering quarterly hours is a grant requirement</a:t>
            </a:r>
          </a:p>
        </p:txBody>
      </p:sp>
      <p:sp>
        <p:nvSpPr>
          <p:cNvPr id="3" name="Content Placeholder 2">
            <a:extLst>
              <a:ext uri="{FF2B5EF4-FFF2-40B4-BE49-F238E27FC236}">
                <a16:creationId xmlns:a16="http://schemas.microsoft.com/office/drawing/2014/main" id="{ACFC5673-FE5A-C641-8BF7-4E15806C63F6}"/>
              </a:ext>
            </a:extLst>
          </p:cNvPr>
          <p:cNvSpPr>
            <a:spLocks noGrp="1"/>
          </p:cNvSpPr>
          <p:nvPr>
            <p:ph idx="1"/>
          </p:nvPr>
        </p:nvSpPr>
        <p:spPr>
          <a:xfrm>
            <a:off x="838200" y="1825625"/>
            <a:ext cx="10515600" cy="4351338"/>
          </a:xfrm>
        </p:spPr>
        <p:txBody>
          <a:bodyPr>
            <a:normAutofit/>
          </a:bodyPr>
          <a:lstStyle/>
          <a:p>
            <a:pPr marL="0" indent="0">
              <a:buNone/>
            </a:pPr>
            <a:r>
              <a:rPr lang="en-US" dirty="0">
                <a:latin typeface="Montserrat" panose="00000500000000000000" pitchFamily="2" charset="0"/>
              </a:rPr>
              <a:t>Subgrantees total and enter Community Service Assignment (CSA) hours in GPMS at the end of each quarter. The Department of Labor notifies SCSEP grantees of quarter closeout dates for GPMS data entry purposes. </a:t>
            </a:r>
          </a:p>
          <a:p>
            <a:pPr marL="0" indent="0">
              <a:buNone/>
            </a:pPr>
            <a:endParaRPr lang="en-US" sz="3200" dirty="0">
              <a:latin typeface="Montserrat" panose="00000500000000000000" pitchFamily="2" charset="0"/>
            </a:endParaRPr>
          </a:p>
          <a:p>
            <a:pPr marL="0" indent="0">
              <a:buNone/>
            </a:pPr>
            <a:endParaRPr lang="en-US" sz="3200" dirty="0">
              <a:latin typeface="Montserrat" panose="00000500000000000000" pitchFamily="2" charset="0"/>
            </a:endParaRPr>
          </a:p>
          <a:p>
            <a:pPr marL="0" indent="0">
              <a:buNone/>
            </a:pPr>
            <a:endParaRPr lang="en-US" sz="3200" i="1" dirty="0">
              <a:latin typeface="Montserrat" panose="00000500000000000000" pitchFamily="2" charset="0"/>
            </a:endParaRP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6C50811-7903-FB42-84C5-370A1C01E486}"/>
              </a:ext>
            </a:extLst>
          </p:cNvPr>
          <p:cNvSpPr>
            <a:spLocks noGrp="1"/>
          </p:cNvSpPr>
          <p:nvPr>
            <p:ph type="sldNum" sz="quarter" idx="12"/>
          </p:nvPr>
        </p:nvSpPr>
        <p:spPr/>
        <p:txBody>
          <a:bodyPr/>
          <a:lstStyle/>
          <a:p>
            <a:fld id="{BEED455F-700D-BA4B-B3F6-B4E03929F5E0}" type="slidenum">
              <a:rPr lang="en-US" smtClean="0"/>
              <a:pPr/>
              <a:t>3</a:t>
            </a:fld>
            <a:endParaRPr lang="en-US"/>
          </a:p>
        </p:txBody>
      </p:sp>
      <p:pic>
        <p:nvPicPr>
          <p:cNvPr id="9" name="Picture 8">
            <a:extLst>
              <a:ext uri="{FF2B5EF4-FFF2-40B4-BE49-F238E27FC236}">
                <a16:creationId xmlns:a16="http://schemas.microsoft.com/office/drawing/2014/main" id="{3C467AC5-AFCC-2055-5E8A-2B16F404309B}"/>
              </a:ext>
            </a:extLst>
          </p:cNvPr>
          <p:cNvPicPr>
            <a:picLocks noChangeAspect="1"/>
          </p:cNvPicPr>
          <p:nvPr/>
        </p:nvPicPr>
        <p:blipFill>
          <a:blip r:embed="rId2"/>
          <a:stretch>
            <a:fillRect/>
          </a:stretch>
        </p:blipFill>
        <p:spPr>
          <a:xfrm>
            <a:off x="3994950" y="3278080"/>
            <a:ext cx="5422283" cy="2419929"/>
          </a:xfrm>
          <a:prstGeom prst="rect">
            <a:avLst/>
          </a:prstGeom>
        </p:spPr>
      </p:pic>
    </p:spTree>
    <p:extLst>
      <p:ext uri="{BB962C8B-B14F-4D97-AF65-F5344CB8AC3E}">
        <p14:creationId xmlns:p14="http://schemas.microsoft.com/office/powerpoint/2010/main" val="1942849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4">
            <a:extLst>
              <a:ext uri="{FF2B5EF4-FFF2-40B4-BE49-F238E27FC236}">
                <a16:creationId xmlns:a16="http://schemas.microsoft.com/office/drawing/2014/main" id="{EA0C12B8-22CB-4B27-9B71-415A10193EDD}"/>
              </a:ext>
            </a:extLst>
          </p:cNvPr>
          <p:cNvSpPr txBox="1">
            <a:spLocks/>
          </p:cNvSpPr>
          <p:nvPr/>
        </p:nvSpPr>
        <p:spPr>
          <a:xfrm>
            <a:off x="579494" y="304659"/>
            <a:ext cx="11218929" cy="156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chemeClr val="accent5">
                    <a:lumMod val="50000"/>
                  </a:schemeClr>
                </a:solidFill>
                <a:effectLst/>
                <a:uLnTx/>
                <a:uFillTx/>
                <a:latin typeface="Montserrat" panose="00000500000000000000" pitchFamily="2" charset="0"/>
                <a:ea typeface="+mj-ea"/>
                <a:cs typeface="+mj-cs"/>
              </a:rPr>
              <a:t>Entering CSA Hours: Option – Using Manage Paid Hours for an individual record</a:t>
            </a:r>
          </a:p>
          <a:p>
            <a:pPr>
              <a:spcAft>
                <a:spcPts val="600"/>
              </a:spcAft>
              <a:defRPr/>
            </a:pPr>
            <a:r>
              <a:rPr lang="en-US" sz="2000" dirty="0">
                <a:latin typeface="Montserrat" panose="00000500000000000000" pitchFamily="2" charset="0"/>
              </a:rPr>
              <a:t>When working in an </a:t>
            </a:r>
            <a:r>
              <a:rPr lang="en-US" sz="2000" b="1" dirty="0">
                <a:latin typeface="Montserrat" panose="00000500000000000000" pitchFamily="2" charset="0"/>
              </a:rPr>
              <a:t>individual </a:t>
            </a:r>
            <a:r>
              <a:rPr lang="en-US" sz="2000" dirty="0">
                <a:latin typeface="Montserrat" panose="00000500000000000000" pitchFamily="2" charset="0"/>
              </a:rPr>
              <a:t>job seeker’s case, you can select </a:t>
            </a:r>
            <a:r>
              <a:rPr lang="en-US" sz="2000" b="1" dirty="0">
                <a:latin typeface="Montserrat" panose="00000500000000000000" pitchFamily="2" charset="0"/>
              </a:rPr>
              <a:t>Assignments</a:t>
            </a:r>
            <a:r>
              <a:rPr lang="en-US" sz="2000" dirty="0">
                <a:latin typeface="Montserrat" panose="00000500000000000000" pitchFamily="2" charset="0"/>
              </a:rPr>
              <a:t>, then select </a:t>
            </a:r>
            <a:r>
              <a:rPr lang="en-US" sz="2000" b="1" dirty="0">
                <a:latin typeface="Montserrat" panose="00000500000000000000" pitchFamily="2" charset="0"/>
              </a:rPr>
              <a:t>Manage Paid Hours</a:t>
            </a:r>
            <a:r>
              <a:rPr lang="en-US" sz="2000" dirty="0">
                <a:latin typeface="Montserrat" panose="00000500000000000000" pitchFamily="2" charset="0"/>
              </a:rPr>
              <a:t>. </a:t>
            </a:r>
          </a:p>
          <a:p>
            <a:pPr>
              <a:spcAft>
                <a:spcPts val="600"/>
              </a:spcAft>
              <a:defRPr/>
            </a:pPr>
            <a:r>
              <a:rPr lang="en-US" sz="2000" dirty="0">
                <a:latin typeface="Montserrat" panose="00000500000000000000" pitchFamily="2" charset="0"/>
              </a:rPr>
              <a:t>The user can also navigate to this screen through the Related Actions page.</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tserrat" panose="00000500000000000000" pitchFamily="2" charset="0"/>
              <a:ea typeface="+mj-ea"/>
              <a:cs typeface="+mj-cs"/>
            </a:endParaRPr>
          </a:p>
        </p:txBody>
      </p:sp>
      <p:sp>
        <p:nvSpPr>
          <p:cNvPr id="20" name="Rectangle: Rounded Corners 2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86C585-F18D-090F-13A0-CF2048A4649B}"/>
              </a:ext>
            </a:extLst>
          </p:cNvPr>
          <p:cNvPicPr>
            <a:picLocks noChangeAspect="1"/>
          </p:cNvPicPr>
          <p:nvPr/>
        </p:nvPicPr>
        <p:blipFill>
          <a:blip r:embed="rId3"/>
          <a:stretch>
            <a:fillRect/>
          </a:stretch>
        </p:blipFill>
        <p:spPr>
          <a:xfrm>
            <a:off x="1535836" y="1757574"/>
            <a:ext cx="9248495" cy="4598776"/>
          </a:xfrm>
          <a:prstGeom prst="rect">
            <a:avLst/>
          </a:prstGeom>
        </p:spPr>
      </p:pic>
    </p:spTree>
    <p:extLst>
      <p:ext uri="{BB962C8B-B14F-4D97-AF65-F5344CB8AC3E}">
        <p14:creationId xmlns:p14="http://schemas.microsoft.com/office/powerpoint/2010/main" val="3735559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4">
            <a:extLst>
              <a:ext uri="{FF2B5EF4-FFF2-40B4-BE49-F238E27FC236}">
                <a16:creationId xmlns:a16="http://schemas.microsoft.com/office/drawing/2014/main" id="{EA0C12B8-22CB-4B27-9B71-415A10193EDD}"/>
              </a:ext>
            </a:extLst>
          </p:cNvPr>
          <p:cNvSpPr txBox="1">
            <a:spLocks/>
          </p:cNvSpPr>
          <p:nvPr/>
        </p:nvSpPr>
        <p:spPr>
          <a:xfrm>
            <a:off x="500820" y="381112"/>
            <a:ext cx="11190359" cy="156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chemeClr val="accent5">
                    <a:lumMod val="50000"/>
                  </a:schemeClr>
                </a:solidFill>
                <a:effectLst/>
                <a:uLnTx/>
                <a:uFillTx/>
                <a:latin typeface="Montserrat" panose="00000500000000000000" pitchFamily="2" charset="0"/>
                <a:ea typeface="+mj-ea"/>
                <a:cs typeface="+mj-cs"/>
              </a:rPr>
              <a:t>Entering CSA Hours: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chemeClr val="accent5">
                    <a:lumMod val="50000"/>
                  </a:schemeClr>
                </a:solidFill>
                <a:effectLst/>
                <a:uLnTx/>
                <a:uFillTx/>
                <a:latin typeface="Montserrat" panose="00000500000000000000" pitchFamily="2" charset="0"/>
                <a:ea typeface="+mj-ea"/>
                <a:cs typeface="+mj-cs"/>
              </a:rPr>
              <a:t>Option – </a:t>
            </a:r>
            <a:r>
              <a:rPr lang="en-US" sz="2800" b="1" dirty="0">
                <a:solidFill>
                  <a:schemeClr val="accent5">
                    <a:lumMod val="50000"/>
                  </a:schemeClr>
                </a:solidFill>
                <a:latin typeface="Montserrat" panose="00000500000000000000" pitchFamily="2" charset="0"/>
              </a:rPr>
              <a:t>U</a:t>
            </a:r>
            <a:r>
              <a:rPr kumimoji="0" lang="en-US" sz="2800" b="1" i="0" u="none" strike="noStrike" kern="1200" cap="none" spc="0" normalizeH="0" baseline="0" noProof="0" dirty="0">
                <a:ln>
                  <a:noFill/>
                </a:ln>
                <a:solidFill>
                  <a:schemeClr val="accent5">
                    <a:lumMod val="50000"/>
                  </a:schemeClr>
                </a:solidFill>
                <a:effectLst/>
                <a:uLnTx/>
                <a:uFillTx/>
                <a:latin typeface="Montserrat" panose="00000500000000000000" pitchFamily="2" charset="0"/>
                <a:ea typeface="+mj-ea"/>
                <a:cs typeface="+mj-cs"/>
              </a:rPr>
              <a:t>sing Manage Paid Hours for an individual record (continued)</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tserrat" panose="00000500000000000000" pitchFamily="2" charset="0"/>
              <a:ea typeface="+mj-ea"/>
              <a:cs typeface="+mj-cs"/>
            </a:endParaRPr>
          </a:p>
        </p:txBody>
      </p:sp>
      <p:sp>
        <p:nvSpPr>
          <p:cNvPr id="20" name="Rectangle: Rounded Corners 2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EF7A44B-3A68-247B-5B20-8C37D35E217B}"/>
              </a:ext>
            </a:extLst>
          </p:cNvPr>
          <p:cNvSpPr txBox="1"/>
          <p:nvPr/>
        </p:nvSpPr>
        <p:spPr>
          <a:xfrm>
            <a:off x="736847" y="1621269"/>
            <a:ext cx="11033008" cy="646331"/>
          </a:xfrm>
          <a:prstGeom prst="rect">
            <a:avLst/>
          </a:prstGeom>
          <a:noFill/>
        </p:spPr>
        <p:txBody>
          <a:bodyPr wrap="square" rtlCol="0">
            <a:spAutoFit/>
          </a:bodyPr>
          <a:lstStyle/>
          <a:p>
            <a:r>
              <a:rPr lang="en-US" dirty="0">
                <a:latin typeface="Montserrat" panose="00000500000000000000" pitchFamily="2" charset="0"/>
              </a:rPr>
              <a:t>Enter the number of hours for each activity in the associated quarter. Once the number of hours has been entered, the Total Hours Gets updated. Click Submit to save the data entered. </a:t>
            </a:r>
          </a:p>
        </p:txBody>
      </p:sp>
      <p:pic>
        <p:nvPicPr>
          <p:cNvPr id="7" name="Picture 6">
            <a:extLst>
              <a:ext uri="{FF2B5EF4-FFF2-40B4-BE49-F238E27FC236}">
                <a16:creationId xmlns:a16="http://schemas.microsoft.com/office/drawing/2014/main" id="{BAB416A2-38DF-2270-A90F-80CE5BC732F8}"/>
              </a:ext>
            </a:extLst>
          </p:cNvPr>
          <p:cNvPicPr>
            <a:picLocks noChangeAspect="1"/>
          </p:cNvPicPr>
          <p:nvPr/>
        </p:nvPicPr>
        <p:blipFill>
          <a:blip r:embed="rId3"/>
          <a:stretch>
            <a:fillRect/>
          </a:stretch>
        </p:blipFill>
        <p:spPr>
          <a:xfrm>
            <a:off x="838200" y="2446273"/>
            <a:ext cx="10515600" cy="3862874"/>
          </a:xfrm>
          <a:prstGeom prst="rect">
            <a:avLst/>
          </a:prstGeom>
        </p:spPr>
      </p:pic>
    </p:spTree>
    <p:extLst>
      <p:ext uri="{BB962C8B-B14F-4D97-AF65-F5344CB8AC3E}">
        <p14:creationId xmlns:p14="http://schemas.microsoft.com/office/powerpoint/2010/main" val="1717607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936E-E7DD-21C2-9273-6030C3576A5F}"/>
              </a:ext>
            </a:extLst>
          </p:cNvPr>
          <p:cNvSpPr>
            <a:spLocks noGrp="1"/>
          </p:cNvSpPr>
          <p:nvPr>
            <p:ph type="title"/>
          </p:nvPr>
        </p:nvSpPr>
        <p:spPr>
          <a:xfrm>
            <a:off x="838200" y="487771"/>
            <a:ext cx="10515600" cy="958850"/>
          </a:xfrm>
        </p:spPr>
        <p:txBody>
          <a:bodyPr>
            <a:normAutofit/>
          </a:bodyPr>
          <a:lstStyle/>
          <a:p>
            <a:r>
              <a:rPr lang="en-US" dirty="0">
                <a:latin typeface="Montserrat" panose="00000500000000000000" pitchFamily="2" charset="0"/>
              </a:rPr>
              <a:t>GPMS - Categories of Hours</a:t>
            </a:r>
          </a:p>
        </p:txBody>
      </p:sp>
      <p:sp>
        <p:nvSpPr>
          <p:cNvPr id="3" name="Content Placeholder 2">
            <a:extLst>
              <a:ext uri="{FF2B5EF4-FFF2-40B4-BE49-F238E27FC236}">
                <a16:creationId xmlns:a16="http://schemas.microsoft.com/office/drawing/2014/main" id="{ACFC5673-FE5A-C641-8BF7-4E15806C63F6}"/>
              </a:ext>
            </a:extLst>
          </p:cNvPr>
          <p:cNvSpPr>
            <a:spLocks noGrp="1"/>
          </p:cNvSpPr>
          <p:nvPr>
            <p:ph idx="1"/>
          </p:nvPr>
        </p:nvSpPr>
        <p:spPr>
          <a:xfrm>
            <a:off x="838200" y="1526960"/>
            <a:ext cx="10791548" cy="5086904"/>
          </a:xfrm>
        </p:spPr>
        <p:txBody>
          <a:bodyPr>
            <a:normAutofit fontScale="55000" lnSpcReduction="20000"/>
          </a:bodyPr>
          <a:lstStyle/>
          <a:p>
            <a:pPr marL="0" indent="0">
              <a:spcBef>
                <a:spcPts val="0"/>
              </a:spcBef>
              <a:buNone/>
            </a:pPr>
            <a:r>
              <a:rPr lang="en-US" sz="2700" b="1" dirty="0">
                <a:effectLst/>
                <a:latin typeface="Montserrat" panose="00000500000000000000" pitchFamily="2" charset="0"/>
                <a:ea typeface="Aptos" panose="020B0004020202020204" pitchFamily="34" charset="0"/>
              </a:rPr>
              <a:t>Participant Required Actions (PRA) - </a:t>
            </a:r>
            <a:r>
              <a:rPr lang="en-US" sz="2700" dirty="0">
                <a:effectLst/>
                <a:latin typeface="Montserrat" panose="00000500000000000000" pitchFamily="2" charset="0"/>
                <a:ea typeface="SimSun" panose="02010600030101010101" pitchFamily="2" charset="-122"/>
              </a:rPr>
              <a:t>Actions that are required once the participant has been assigned including the orientation, the offer of physical exam, the assessment, re-assessment and other service needs.</a:t>
            </a:r>
          </a:p>
          <a:p>
            <a:pPr marL="0" marR="0" indent="0">
              <a:spcBef>
                <a:spcPts val="0"/>
              </a:spcBef>
              <a:spcAft>
                <a:spcPts val="0"/>
              </a:spcAft>
              <a:buNone/>
            </a:pPr>
            <a:endParaRPr lang="en-US" sz="2700" b="1" dirty="0">
              <a:latin typeface="Montserrat" panose="00000500000000000000" pitchFamily="2" charset="0"/>
              <a:ea typeface="Aptos" panose="020B0004020202020204" pitchFamily="34" charset="0"/>
            </a:endParaRPr>
          </a:p>
          <a:p>
            <a:pPr marL="0" marR="0" indent="0">
              <a:spcBef>
                <a:spcPts val="0"/>
              </a:spcBef>
              <a:spcAft>
                <a:spcPts val="0"/>
              </a:spcAft>
              <a:buNone/>
            </a:pPr>
            <a:r>
              <a:rPr lang="en-US" sz="2700" b="1" dirty="0">
                <a:effectLst/>
                <a:latin typeface="Montserrat" panose="00000500000000000000" pitchFamily="2" charset="0"/>
                <a:ea typeface="Aptos" panose="020B0004020202020204" pitchFamily="34" charset="0"/>
              </a:rPr>
              <a:t>Paid Training (in person)</a:t>
            </a:r>
            <a:r>
              <a:rPr lang="en-US" sz="2700" dirty="0">
                <a:effectLst/>
                <a:latin typeface="Montserrat" panose="00000500000000000000" pitchFamily="2" charset="0"/>
                <a:ea typeface="Aptos" panose="020B0004020202020204" pitchFamily="34" charset="0"/>
              </a:rPr>
              <a:t> – this is for all jobseekers who complete training to improve skills/employability in lieu of a Community Service Assignment and do so in person.  </a:t>
            </a:r>
            <a:r>
              <a:rPr lang="en-US" sz="2700" dirty="0">
                <a:latin typeface="Montserrat" panose="00000500000000000000" pitchFamily="2" charset="0"/>
                <a:ea typeface="Aptos" panose="020B0004020202020204" pitchFamily="34" charset="0"/>
              </a:rPr>
              <a:t>Example:</a:t>
            </a:r>
            <a:r>
              <a:rPr lang="en-US" sz="2700" dirty="0">
                <a:effectLst/>
                <a:latin typeface="Montserrat" panose="00000500000000000000" pitchFamily="2" charset="0"/>
                <a:ea typeface="Aptos" panose="020B0004020202020204" pitchFamily="34" charset="0"/>
              </a:rPr>
              <a:t> </a:t>
            </a:r>
            <a:r>
              <a:rPr lang="en-US" sz="2700" dirty="0">
                <a:latin typeface="Montserrat" panose="00000500000000000000" pitchFamily="2" charset="0"/>
                <a:ea typeface="Aptos" panose="020B0004020202020204" pitchFamily="34" charset="0"/>
              </a:rPr>
              <a:t>a computer training course </a:t>
            </a:r>
            <a:r>
              <a:rPr lang="en-US" sz="2700" dirty="0">
                <a:effectLst/>
                <a:latin typeface="Montserrat" panose="00000500000000000000" pitchFamily="2" charset="0"/>
                <a:ea typeface="Aptos" panose="020B0004020202020204" pitchFamily="34" charset="0"/>
              </a:rPr>
              <a:t>program at a local Community </a:t>
            </a:r>
            <a:r>
              <a:rPr lang="en-US" sz="2700" dirty="0">
                <a:latin typeface="Montserrat" panose="00000500000000000000" pitchFamily="2" charset="0"/>
                <a:ea typeface="Aptos" panose="020B0004020202020204" pitchFamily="34" charset="0"/>
              </a:rPr>
              <a:t>C</a:t>
            </a:r>
            <a:r>
              <a:rPr lang="en-US" sz="2700" dirty="0">
                <a:effectLst/>
                <a:latin typeface="Montserrat" panose="00000500000000000000" pitchFamily="2" charset="0"/>
                <a:ea typeface="Aptos" panose="020B0004020202020204" pitchFamily="34" charset="0"/>
              </a:rPr>
              <a:t>ollege – if the job seeker is attending the training course in person at </a:t>
            </a:r>
            <a:r>
              <a:rPr lang="en-US" sz="2700">
                <a:effectLst/>
                <a:latin typeface="Montserrat" panose="00000500000000000000" pitchFamily="2" charset="0"/>
                <a:ea typeface="Aptos" panose="020B0004020202020204" pitchFamily="34" charset="0"/>
              </a:rPr>
              <a:t>the Community College</a:t>
            </a:r>
            <a:r>
              <a:rPr lang="en-US" sz="2700" dirty="0">
                <a:effectLst/>
                <a:latin typeface="Montserrat" panose="00000500000000000000" pitchFamily="2" charset="0"/>
                <a:ea typeface="Aptos" panose="020B0004020202020204" pitchFamily="34" charset="0"/>
              </a:rPr>
              <a:t>, it would be counted as Paid Training (in person).</a:t>
            </a:r>
          </a:p>
          <a:p>
            <a:pPr marL="0" marR="0" indent="0">
              <a:spcBef>
                <a:spcPts val="0"/>
              </a:spcBef>
              <a:spcAft>
                <a:spcPts val="0"/>
              </a:spcAft>
              <a:buNone/>
            </a:pPr>
            <a:endParaRPr lang="en-US" sz="2700" dirty="0">
              <a:effectLst/>
              <a:latin typeface="Montserrat" panose="00000500000000000000" pitchFamily="2" charset="0"/>
              <a:ea typeface="Aptos" panose="020B0004020202020204" pitchFamily="34" charset="0"/>
            </a:endParaRPr>
          </a:p>
          <a:p>
            <a:pPr marL="0" marR="0" indent="0">
              <a:spcBef>
                <a:spcPts val="0"/>
              </a:spcBef>
              <a:spcAft>
                <a:spcPts val="0"/>
              </a:spcAft>
              <a:buNone/>
            </a:pPr>
            <a:r>
              <a:rPr lang="en-US" sz="2700" b="1" dirty="0">
                <a:effectLst/>
                <a:latin typeface="Montserrat" panose="00000500000000000000" pitchFamily="2" charset="0"/>
                <a:ea typeface="Aptos" panose="020B0004020202020204" pitchFamily="34" charset="0"/>
              </a:rPr>
              <a:t>Paid Training (remote)</a:t>
            </a:r>
            <a:r>
              <a:rPr lang="en-US" sz="2700" dirty="0">
                <a:effectLst/>
                <a:latin typeface="Montserrat" panose="00000500000000000000" pitchFamily="2" charset="0"/>
                <a:ea typeface="Aptos" panose="020B0004020202020204" pitchFamily="34" charset="0"/>
              </a:rPr>
              <a:t> – this is for all job seekers who complete training to improve skills/employability in lieu of a Community Service Assignment but they do it from home or some other site. For example, you’d enter hours in this category if a job seeker was enrolled in an online computer training course through the Community College and they did their course work from home, a nearby library, the Career Center, etc. </a:t>
            </a:r>
          </a:p>
          <a:p>
            <a:pPr marL="0" marR="0" indent="0">
              <a:spcBef>
                <a:spcPts val="0"/>
              </a:spcBef>
              <a:spcAft>
                <a:spcPts val="0"/>
              </a:spcAft>
              <a:buNone/>
            </a:pPr>
            <a:endParaRPr lang="en-US" sz="2700" dirty="0">
              <a:effectLst/>
              <a:latin typeface="Montserrat" panose="00000500000000000000" pitchFamily="2" charset="0"/>
              <a:ea typeface="Aptos" panose="020B0004020202020204" pitchFamily="34" charset="0"/>
            </a:endParaRPr>
          </a:p>
          <a:p>
            <a:pPr marL="0" marR="0" indent="0">
              <a:spcBef>
                <a:spcPts val="0"/>
              </a:spcBef>
              <a:spcAft>
                <a:spcPts val="0"/>
              </a:spcAft>
              <a:buNone/>
            </a:pPr>
            <a:r>
              <a:rPr lang="en-US" sz="2700" b="1" dirty="0">
                <a:effectLst/>
                <a:latin typeface="Montserrat" panose="00000500000000000000" pitchFamily="2" charset="0"/>
                <a:ea typeface="Aptos" panose="020B0004020202020204" pitchFamily="34" charset="0"/>
              </a:rPr>
              <a:t>Paid CSA (in person)</a:t>
            </a:r>
            <a:r>
              <a:rPr lang="en-US" sz="2700" dirty="0">
                <a:effectLst/>
                <a:latin typeface="Montserrat" panose="00000500000000000000" pitchFamily="2" charset="0"/>
                <a:ea typeface="Aptos" panose="020B0004020202020204" pitchFamily="34" charset="0"/>
              </a:rPr>
              <a:t> - this will likely be the most common category you enter for – it is for all job seekers placed in Community Service Assignments at a Host Agency (501c3 nonprofit orgs or government/public agencies) that they report to in person and complete their training hours on-site. </a:t>
            </a:r>
          </a:p>
          <a:p>
            <a:pPr marL="0" marR="0" indent="0">
              <a:spcBef>
                <a:spcPts val="0"/>
              </a:spcBef>
              <a:spcAft>
                <a:spcPts val="0"/>
              </a:spcAft>
              <a:buNone/>
            </a:pPr>
            <a:endParaRPr lang="en-US" sz="2700" dirty="0">
              <a:effectLst/>
              <a:latin typeface="Montserrat" panose="00000500000000000000" pitchFamily="2" charset="0"/>
              <a:ea typeface="Aptos" panose="020B0004020202020204" pitchFamily="34" charset="0"/>
            </a:endParaRPr>
          </a:p>
          <a:p>
            <a:pPr marL="0" marR="0" indent="0">
              <a:spcBef>
                <a:spcPts val="0"/>
              </a:spcBef>
              <a:spcAft>
                <a:spcPts val="0"/>
              </a:spcAft>
              <a:buNone/>
            </a:pPr>
            <a:r>
              <a:rPr lang="en-US" sz="2700" b="1" dirty="0">
                <a:effectLst/>
                <a:latin typeface="Montserrat" panose="00000500000000000000" pitchFamily="2" charset="0"/>
                <a:ea typeface="Aptos" panose="020B0004020202020204" pitchFamily="34" charset="0"/>
              </a:rPr>
              <a:t>Paid CSA (remote)</a:t>
            </a:r>
            <a:r>
              <a:rPr lang="en-US" sz="2700" dirty="0">
                <a:effectLst/>
                <a:latin typeface="Montserrat" panose="00000500000000000000" pitchFamily="2" charset="0"/>
                <a:ea typeface="Aptos" panose="020B0004020202020204" pitchFamily="34" charset="0"/>
              </a:rPr>
              <a:t> – this is for all jobseekers who are placed in Community Service Assignments with a Host Agency that conduct their training from home, but they are completing work on behalf of the Host Agency. These assignments are likely very few, if any, because not many CSAs can be converted into remote arrangements. It is allowable though!</a:t>
            </a:r>
          </a:p>
          <a:p>
            <a:pPr marL="0" marR="0" indent="0">
              <a:spcBef>
                <a:spcPts val="0"/>
              </a:spcBef>
              <a:spcAft>
                <a:spcPts val="0"/>
              </a:spcAft>
              <a:buNone/>
            </a:pPr>
            <a:endParaRPr lang="en-US" sz="2700" dirty="0">
              <a:effectLst/>
              <a:latin typeface="Montserrat" panose="00000500000000000000" pitchFamily="2" charset="0"/>
              <a:ea typeface="Aptos" panose="020B0004020202020204" pitchFamily="34" charset="0"/>
            </a:endParaRPr>
          </a:p>
          <a:p>
            <a:pPr marL="0" marR="0" indent="0">
              <a:spcBef>
                <a:spcPts val="0"/>
              </a:spcBef>
              <a:spcAft>
                <a:spcPts val="0"/>
              </a:spcAft>
              <a:buNone/>
            </a:pPr>
            <a:r>
              <a:rPr lang="en-US" sz="2700" b="1" dirty="0">
                <a:effectLst/>
                <a:latin typeface="Montserrat" panose="00000500000000000000" pitchFamily="2" charset="0"/>
                <a:ea typeface="Aptos" panose="020B0004020202020204" pitchFamily="34" charset="0"/>
              </a:rPr>
              <a:t>Paid Sick Leave</a:t>
            </a:r>
            <a:r>
              <a:rPr lang="en-US" sz="2700" dirty="0">
                <a:effectLst/>
                <a:latin typeface="Montserrat" panose="00000500000000000000" pitchFamily="2" charset="0"/>
                <a:ea typeface="Aptos" panose="020B0004020202020204" pitchFamily="34" charset="0"/>
              </a:rPr>
              <a:t> – this will vary from state to state – some states have employment laws that are extended to SCSEP job seekers that make them entitled to paid time off due to illness. </a:t>
            </a:r>
            <a:br>
              <a:rPr lang="en-US" sz="2700" dirty="0">
                <a:effectLst/>
                <a:latin typeface="Cambria" panose="02040503050406030204" pitchFamily="18" charset="0"/>
                <a:ea typeface="Aptos" panose="020B0004020202020204" pitchFamily="34" charset="0"/>
                <a:cs typeface="Calibri" panose="020F0502020204030204" pitchFamily="34" charset="0"/>
              </a:rPr>
            </a:br>
            <a:endParaRPr lang="en-US" sz="2700" i="1" dirty="0">
              <a:latin typeface="Montserrat" panose="00000500000000000000" pitchFamily="2" charset="0"/>
            </a:endParaRP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6C50811-7903-FB42-84C5-370A1C01E486}"/>
              </a:ext>
            </a:extLst>
          </p:cNvPr>
          <p:cNvSpPr>
            <a:spLocks noGrp="1"/>
          </p:cNvSpPr>
          <p:nvPr>
            <p:ph type="sldNum" sz="quarter" idx="12"/>
          </p:nvPr>
        </p:nvSpPr>
        <p:spPr/>
        <p:txBody>
          <a:bodyPr/>
          <a:lstStyle/>
          <a:p>
            <a:fld id="{BEED455F-700D-BA4B-B3F6-B4E03929F5E0}" type="slidenum">
              <a:rPr lang="en-US" smtClean="0"/>
              <a:pPr/>
              <a:t>6</a:t>
            </a:fld>
            <a:endParaRPr lang="en-US"/>
          </a:p>
        </p:txBody>
      </p:sp>
    </p:spTree>
    <p:extLst>
      <p:ext uri="{BB962C8B-B14F-4D97-AF65-F5344CB8AC3E}">
        <p14:creationId xmlns:p14="http://schemas.microsoft.com/office/powerpoint/2010/main" val="227691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4">
            <a:extLst>
              <a:ext uri="{FF2B5EF4-FFF2-40B4-BE49-F238E27FC236}">
                <a16:creationId xmlns:a16="http://schemas.microsoft.com/office/drawing/2014/main" id="{EA0C12B8-22CB-4B27-9B71-415A10193EDD}"/>
              </a:ext>
            </a:extLst>
          </p:cNvPr>
          <p:cNvSpPr txBox="1">
            <a:spLocks/>
          </p:cNvSpPr>
          <p:nvPr/>
        </p:nvSpPr>
        <p:spPr>
          <a:xfrm>
            <a:off x="838200" y="380888"/>
            <a:ext cx="10515600" cy="156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tserrat" panose="00000500000000000000" pitchFamily="2" charset="0"/>
              <a:ea typeface="+mj-ea"/>
              <a:cs typeface="+mj-cs"/>
            </a:endParaRPr>
          </a:p>
        </p:txBody>
      </p:sp>
      <p:sp>
        <p:nvSpPr>
          <p:cNvPr id="20" name="Rectangle: Rounded Corners 2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EF7A44B-3A68-247B-5B20-8C37D35E217B}"/>
              </a:ext>
            </a:extLst>
          </p:cNvPr>
          <p:cNvSpPr txBox="1"/>
          <p:nvPr/>
        </p:nvSpPr>
        <p:spPr>
          <a:xfrm>
            <a:off x="736847" y="1621269"/>
            <a:ext cx="11033008" cy="369332"/>
          </a:xfrm>
          <a:prstGeom prst="rect">
            <a:avLst/>
          </a:prstGeom>
          <a:noFill/>
        </p:spPr>
        <p:txBody>
          <a:bodyPr wrap="square" rtlCol="0">
            <a:spAutoFit/>
          </a:bodyPr>
          <a:lstStyle/>
          <a:p>
            <a:endParaRPr lang="en-US" dirty="0">
              <a:latin typeface="Montserrat" panose="00000500000000000000" pitchFamily="2" charset="0"/>
            </a:endParaRPr>
          </a:p>
        </p:txBody>
      </p:sp>
      <p:sp>
        <p:nvSpPr>
          <p:cNvPr id="8" name="TextBox 7">
            <a:extLst>
              <a:ext uri="{FF2B5EF4-FFF2-40B4-BE49-F238E27FC236}">
                <a16:creationId xmlns:a16="http://schemas.microsoft.com/office/drawing/2014/main" id="{5C48377C-5729-5A72-96F7-31342976FE97}"/>
              </a:ext>
            </a:extLst>
          </p:cNvPr>
          <p:cNvSpPr txBox="1"/>
          <p:nvPr/>
        </p:nvSpPr>
        <p:spPr>
          <a:xfrm>
            <a:off x="579496" y="199599"/>
            <a:ext cx="11033008" cy="1384995"/>
          </a:xfrm>
          <a:prstGeom prst="rect">
            <a:avLst/>
          </a:prstGeom>
          <a:noFill/>
        </p:spPr>
        <p:txBody>
          <a:bodyPr wrap="square" rtlCol="0">
            <a:spAutoFit/>
          </a:bodyPr>
          <a:lstStyle/>
          <a:p>
            <a:pPr algn="ctr"/>
            <a:r>
              <a:rPr lang="en-US" sz="2800" b="1" dirty="0">
                <a:solidFill>
                  <a:srgbClr val="002060"/>
                </a:solidFill>
                <a:latin typeface="Montserrat" panose="00000500000000000000" pitchFamily="2" charset="0"/>
              </a:rPr>
              <a:t>Entering CSA Hours: </a:t>
            </a:r>
          </a:p>
          <a:p>
            <a:pPr algn="ctr"/>
            <a:r>
              <a:rPr lang="en-US" sz="2800" b="1" dirty="0">
                <a:solidFill>
                  <a:srgbClr val="002060"/>
                </a:solidFill>
                <a:latin typeface="Montserrat" panose="00000500000000000000" pitchFamily="2" charset="0"/>
              </a:rPr>
              <a:t>Option - Using the Admin Console for data entry for all active job seekers</a:t>
            </a:r>
          </a:p>
        </p:txBody>
      </p:sp>
      <p:sp>
        <p:nvSpPr>
          <p:cNvPr id="10" name="TextBox 9">
            <a:extLst>
              <a:ext uri="{FF2B5EF4-FFF2-40B4-BE49-F238E27FC236}">
                <a16:creationId xmlns:a16="http://schemas.microsoft.com/office/drawing/2014/main" id="{3D5B2C87-1CAE-7191-D0AE-CC48B10501E8}"/>
              </a:ext>
            </a:extLst>
          </p:cNvPr>
          <p:cNvSpPr txBox="1"/>
          <p:nvPr/>
        </p:nvSpPr>
        <p:spPr>
          <a:xfrm>
            <a:off x="838200" y="1997839"/>
            <a:ext cx="9870440" cy="4339650"/>
          </a:xfrm>
          <a:prstGeom prst="rect">
            <a:avLst/>
          </a:prstGeom>
          <a:noFill/>
        </p:spPr>
        <p:txBody>
          <a:bodyPr wrap="square">
            <a:spAutoFit/>
          </a:bodyPr>
          <a:lstStyle/>
          <a:p>
            <a:r>
              <a:rPr lang="en-US" sz="2000" dirty="0">
                <a:latin typeface="Montserrat" panose="00000500000000000000" pitchFamily="2" charset="0"/>
              </a:rPr>
              <a:t>Users can update the hours for multiple job seekers through the Manage Paid Hours utility via the Admin Console. </a:t>
            </a:r>
          </a:p>
          <a:p>
            <a:endParaRPr lang="en-US" sz="2000" dirty="0">
              <a:latin typeface="Montserrat" panose="00000500000000000000" pitchFamily="2" charset="0"/>
            </a:endParaRPr>
          </a:p>
          <a:p>
            <a:pPr marL="342900" indent="-342900">
              <a:buFont typeface="Arial" panose="020B0604020202020204" pitchFamily="34" charset="0"/>
              <a:buChar char="•"/>
            </a:pPr>
            <a:r>
              <a:rPr lang="en-US" sz="2000" dirty="0">
                <a:latin typeface="Montserrat" panose="00000500000000000000" pitchFamily="2" charset="0"/>
              </a:rPr>
              <a:t>Once the user selects a Program Year that has not been frozen, all job seekers active within that Program Year are listed on the screen. </a:t>
            </a:r>
          </a:p>
          <a:p>
            <a:pPr marL="342900" indent="-342900">
              <a:buFont typeface="Arial" panose="020B0604020202020204" pitchFamily="34" charset="0"/>
              <a:buChar char="•"/>
            </a:pPr>
            <a:endParaRPr lang="en-US" sz="2000" dirty="0">
              <a:latin typeface="Montserrat" panose="00000500000000000000" pitchFamily="2" charset="0"/>
            </a:endParaRPr>
          </a:p>
          <a:p>
            <a:pPr marL="342900" indent="-342900">
              <a:buFont typeface="Arial" panose="020B0604020202020204" pitchFamily="34" charset="0"/>
              <a:buChar char="•"/>
            </a:pPr>
            <a:r>
              <a:rPr lang="en-US" sz="2000" dirty="0">
                <a:latin typeface="Montserrat" panose="00000500000000000000" pitchFamily="2" charset="0"/>
              </a:rPr>
              <a:t>The hours can be entered for the quarters in which a job seeker was active. </a:t>
            </a:r>
          </a:p>
          <a:p>
            <a:pPr marL="342900" indent="-342900">
              <a:buFont typeface="Arial" panose="020B0604020202020204" pitchFamily="34" charset="0"/>
              <a:buChar char="•"/>
            </a:pPr>
            <a:endParaRPr lang="en-US" sz="2000" dirty="0">
              <a:latin typeface="Montserrat" panose="00000500000000000000" pitchFamily="2" charset="0"/>
            </a:endParaRPr>
          </a:p>
          <a:p>
            <a:pPr marL="342900" indent="-342900">
              <a:buFont typeface="Arial" panose="020B0604020202020204" pitchFamily="34" charset="0"/>
              <a:buChar char="•"/>
            </a:pPr>
            <a:r>
              <a:rPr lang="en-US" sz="2000" dirty="0">
                <a:latin typeface="Montserrat" panose="00000500000000000000" pitchFamily="2" charset="0"/>
              </a:rPr>
              <a:t>Quarters in which a job seeker was not active, for example, when they are on a break in service or have exited the program, will be grayed out, and hours for those quarters cannot be entered.</a:t>
            </a:r>
          </a:p>
          <a:p>
            <a:endParaRPr lang="en-US" dirty="0"/>
          </a:p>
          <a:p>
            <a:r>
              <a:rPr lang="en-US" dirty="0"/>
              <a:t> </a:t>
            </a:r>
          </a:p>
        </p:txBody>
      </p:sp>
    </p:spTree>
    <p:extLst>
      <p:ext uri="{BB962C8B-B14F-4D97-AF65-F5344CB8AC3E}">
        <p14:creationId xmlns:p14="http://schemas.microsoft.com/office/powerpoint/2010/main" val="1628169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4">
            <a:extLst>
              <a:ext uri="{FF2B5EF4-FFF2-40B4-BE49-F238E27FC236}">
                <a16:creationId xmlns:a16="http://schemas.microsoft.com/office/drawing/2014/main" id="{EA0C12B8-22CB-4B27-9B71-415A10193EDD}"/>
              </a:ext>
            </a:extLst>
          </p:cNvPr>
          <p:cNvSpPr txBox="1">
            <a:spLocks/>
          </p:cNvSpPr>
          <p:nvPr/>
        </p:nvSpPr>
        <p:spPr>
          <a:xfrm>
            <a:off x="838200" y="380888"/>
            <a:ext cx="10515600" cy="156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tserrat" panose="00000500000000000000" pitchFamily="2" charset="0"/>
              <a:ea typeface="+mj-ea"/>
              <a:cs typeface="+mj-cs"/>
            </a:endParaRPr>
          </a:p>
        </p:txBody>
      </p:sp>
      <p:sp>
        <p:nvSpPr>
          <p:cNvPr id="20" name="Rectangle: Rounded Corners 2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EF7A44B-3A68-247B-5B20-8C37D35E217B}"/>
              </a:ext>
            </a:extLst>
          </p:cNvPr>
          <p:cNvSpPr txBox="1"/>
          <p:nvPr/>
        </p:nvSpPr>
        <p:spPr>
          <a:xfrm>
            <a:off x="736847" y="1621269"/>
            <a:ext cx="11033008" cy="369332"/>
          </a:xfrm>
          <a:prstGeom prst="rect">
            <a:avLst/>
          </a:prstGeom>
          <a:noFill/>
        </p:spPr>
        <p:txBody>
          <a:bodyPr wrap="square" rtlCol="0">
            <a:spAutoFit/>
          </a:bodyPr>
          <a:lstStyle/>
          <a:p>
            <a:endParaRPr lang="en-US" dirty="0">
              <a:latin typeface="Montserrat" panose="00000500000000000000" pitchFamily="2" charset="0"/>
            </a:endParaRPr>
          </a:p>
        </p:txBody>
      </p:sp>
      <p:sp>
        <p:nvSpPr>
          <p:cNvPr id="8" name="TextBox 7">
            <a:extLst>
              <a:ext uri="{FF2B5EF4-FFF2-40B4-BE49-F238E27FC236}">
                <a16:creationId xmlns:a16="http://schemas.microsoft.com/office/drawing/2014/main" id="{5C48377C-5729-5A72-96F7-31342976FE97}"/>
              </a:ext>
            </a:extLst>
          </p:cNvPr>
          <p:cNvSpPr txBox="1"/>
          <p:nvPr/>
        </p:nvSpPr>
        <p:spPr>
          <a:xfrm>
            <a:off x="579496" y="199599"/>
            <a:ext cx="11033008" cy="1384995"/>
          </a:xfrm>
          <a:prstGeom prst="rect">
            <a:avLst/>
          </a:prstGeom>
          <a:noFill/>
        </p:spPr>
        <p:txBody>
          <a:bodyPr wrap="square" rtlCol="0">
            <a:spAutoFit/>
          </a:bodyPr>
          <a:lstStyle/>
          <a:p>
            <a:pPr algn="ctr"/>
            <a:r>
              <a:rPr lang="en-US" sz="2800" b="1" dirty="0">
                <a:solidFill>
                  <a:srgbClr val="002060"/>
                </a:solidFill>
                <a:latin typeface="Montserrat" panose="00000500000000000000" pitchFamily="2" charset="0"/>
              </a:rPr>
              <a:t>Entering CSA Hours: </a:t>
            </a:r>
          </a:p>
          <a:p>
            <a:pPr algn="ctr"/>
            <a:r>
              <a:rPr lang="en-US" sz="2800" b="1" dirty="0">
                <a:solidFill>
                  <a:srgbClr val="002060"/>
                </a:solidFill>
                <a:latin typeface="Montserrat" panose="00000500000000000000" pitchFamily="2" charset="0"/>
              </a:rPr>
              <a:t>Option - Using the Admin Console for data entry for all active job seekers</a:t>
            </a:r>
          </a:p>
        </p:txBody>
      </p:sp>
      <p:sp>
        <p:nvSpPr>
          <p:cNvPr id="10" name="TextBox 9">
            <a:extLst>
              <a:ext uri="{FF2B5EF4-FFF2-40B4-BE49-F238E27FC236}">
                <a16:creationId xmlns:a16="http://schemas.microsoft.com/office/drawing/2014/main" id="{3D5B2C87-1CAE-7191-D0AE-CC48B10501E8}"/>
              </a:ext>
            </a:extLst>
          </p:cNvPr>
          <p:cNvSpPr txBox="1"/>
          <p:nvPr/>
        </p:nvSpPr>
        <p:spPr>
          <a:xfrm>
            <a:off x="838200" y="1997839"/>
            <a:ext cx="9870440" cy="646331"/>
          </a:xfrm>
          <a:prstGeom prst="rect">
            <a:avLst/>
          </a:prstGeom>
          <a:noFill/>
        </p:spPr>
        <p:txBody>
          <a:bodyPr wrap="square">
            <a:spAutoFit/>
          </a:bodyPr>
          <a:lstStyle/>
          <a:p>
            <a:endParaRPr lang="en-US" dirty="0"/>
          </a:p>
          <a:p>
            <a:r>
              <a:rPr lang="en-US" dirty="0"/>
              <a:t> </a:t>
            </a:r>
          </a:p>
        </p:txBody>
      </p:sp>
      <p:pic>
        <p:nvPicPr>
          <p:cNvPr id="4" name="Picture 3">
            <a:extLst>
              <a:ext uri="{FF2B5EF4-FFF2-40B4-BE49-F238E27FC236}">
                <a16:creationId xmlns:a16="http://schemas.microsoft.com/office/drawing/2014/main" id="{22C783B3-C492-27C6-A1DA-5F1D4E1B0A19}"/>
              </a:ext>
            </a:extLst>
          </p:cNvPr>
          <p:cNvPicPr>
            <a:picLocks noChangeAspect="1"/>
          </p:cNvPicPr>
          <p:nvPr/>
        </p:nvPicPr>
        <p:blipFill>
          <a:blip r:embed="rId3"/>
          <a:stretch>
            <a:fillRect/>
          </a:stretch>
        </p:blipFill>
        <p:spPr>
          <a:xfrm>
            <a:off x="2151077" y="1658321"/>
            <a:ext cx="8204548" cy="4694980"/>
          </a:xfrm>
          <a:prstGeom prst="rect">
            <a:avLst/>
          </a:prstGeom>
        </p:spPr>
      </p:pic>
    </p:spTree>
    <p:extLst>
      <p:ext uri="{BB962C8B-B14F-4D97-AF65-F5344CB8AC3E}">
        <p14:creationId xmlns:p14="http://schemas.microsoft.com/office/powerpoint/2010/main" val="4173889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4">
            <a:extLst>
              <a:ext uri="{FF2B5EF4-FFF2-40B4-BE49-F238E27FC236}">
                <a16:creationId xmlns:a16="http://schemas.microsoft.com/office/drawing/2014/main" id="{EA0C12B8-22CB-4B27-9B71-415A10193EDD}"/>
              </a:ext>
            </a:extLst>
          </p:cNvPr>
          <p:cNvSpPr txBox="1">
            <a:spLocks/>
          </p:cNvSpPr>
          <p:nvPr/>
        </p:nvSpPr>
        <p:spPr>
          <a:xfrm>
            <a:off x="838200" y="380888"/>
            <a:ext cx="10515600" cy="1563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tserrat" panose="00000500000000000000" pitchFamily="2" charset="0"/>
              <a:ea typeface="+mj-ea"/>
              <a:cs typeface="+mj-cs"/>
            </a:endParaRPr>
          </a:p>
        </p:txBody>
      </p:sp>
      <p:sp>
        <p:nvSpPr>
          <p:cNvPr id="20" name="Rectangle: Rounded Corners 2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EF7A44B-3A68-247B-5B20-8C37D35E217B}"/>
              </a:ext>
            </a:extLst>
          </p:cNvPr>
          <p:cNvSpPr txBox="1"/>
          <p:nvPr/>
        </p:nvSpPr>
        <p:spPr>
          <a:xfrm>
            <a:off x="736847" y="1621269"/>
            <a:ext cx="11033008" cy="369332"/>
          </a:xfrm>
          <a:prstGeom prst="rect">
            <a:avLst/>
          </a:prstGeom>
          <a:noFill/>
        </p:spPr>
        <p:txBody>
          <a:bodyPr wrap="square" rtlCol="0">
            <a:spAutoFit/>
          </a:bodyPr>
          <a:lstStyle/>
          <a:p>
            <a:endParaRPr lang="en-US" dirty="0">
              <a:latin typeface="Montserrat" panose="00000500000000000000" pitchFamily="2" charset="0"/>
            </a:endParaRPr>
          </a:p>
        </p:txBody>
      </p:sp>
      <p:sp>
        <p:nvSpPr>
          <p:cNvPr id="8" name="TextBox 7">
            <a:extLst>
              <a:ext uri="{FF2B5EF4-FFF2-40B4-BE49-F238E27FC236}">
                <a16:creationId xmlns:a16="http://schemas.microsoft.com/office/drawing/2014/main" id="{5C48377C-5729-5A72-96F7-31342976FE97}"/>
              </a:ext>
            </a:extLst>
          </p:cNvPr>
          <p:cNvSpPr txBox="1"/>
          <p:nvPr/>
        </p:nvSpPr>
        <p:spPr>
          <a:xfrm>
            <a:off x="579496" y="199599"/>
            <a:ext cx="11033008" cy="1384995"/>
          </a:xfrm>
          <a:prstGeom prst="rect">
            <a:avLst/>
          </a:prstGeom>
          <a:noFill/>
        </p:spPr>
        <p:txBody>
          <a:bodyPr wrap="square" rtlCol="0">
            <a:spAutoFit/>
          </a:bodyPr>
          <a:lstStyle/>
          <a:p>
            <a:pPr algn="ctr"/>
            <a:r>
              <a:rPr lang="en-US" sz="2800" b="1" dirty="0">
                <a:solidFill>
                  <a:srgbClr val="002060"/>
                </a:solidFill>
                <a:latin typeface="Montserrat" panose="00000500000000000000" pitchFamily="2" charset="0"/>
              </a:rPr>
              <a:t>Entering CSA Hours: </a:t>
            </a:r>
          </a:p>
          <a:p>
            <a:pPr algn="ctr"/>
            <a:r>
              <a:rPr lang="en-US" sz="2800" b="1" dirty="0">
                <a:solidFill>
                  <a:srgbClr val="002060"/>
                </a:solidFill>
                <a:latin typeface="Montserrat" panose="00000500000000000000" pitchFamily="2" charset="0"/>
              </a:rPr>
              <a:t>Option - Using the Admin Console for data entry for all active job seekers (continued)</a:t>
            </a:r>
          </a:p>
        </p:txBody>
      </p:sp>
      <p:sp>
        <p:nvSpPr>
          <p:cNvPr id="10" name="TextBox 9">
            <a:extLst>
              <a:ext uri="{FF2B5EF4-FFF2-40B4-BE49-F238E27FC236}">
                <a16:creationId xmlns:a16="http://schemas.microsoft.com/office/drawing/2014/main" id="{3D5B2C87-1CAE-7191-D0AE-CC48B10501E8}"/>
              </a:ext>
            </a:extLst>
          </p:cNvPr>
          <p:cNvSpPr txBox="1"/>
          <p:nvPr/>
        </p:nvSpPr>
        <p:spPr>
          <a:xfrm>
            <a:off x="838200" y="1997839"/>
            <a:ext cx="9870440" cy="3970318"/>
          </a:xfrm>
          <a:prstGeom prst="rect">
            <a:avLst/>
          </a:prstGeom>
          <a:noFill/>
        </p:spPr>
        <p:txBody>
          <a:bodyPr wrap="square">
            <a:spAutoFit/>
          </a:bodyPr>
          <a:lstStyle/>
          <a:p>
            <a:pPr algn="ctr"/>
            <a:r>
              <a:rPr lang="en-US" b="1" dirty="0">
                <a:latin typeface="Montserrat" panose="00000500000000000000" pitchFamily="2" charset="0"/>
              </a:rPr>
              <a:t>Written Instructions</a:t>
            </a:r>
          </a:p>
          <a:p>
            <a:r>
              <a:rPr lang="en-US" dirty="0">
                <a:latin typeface="Montserrat" panose="00000500000000000000" pitchFamily="2" charset="0"/>
              </a:rPr>
              <a:t>1. From the SCSEP Cases page, click on the Admin Console tab at the top. </a:t>
            </a:r>
          </a:p>
          <a:p>
            <a:r>
              <a:rPr lang="en-US" dirty="0">
                <a:latin typeface="Montserrat" panose="00000500000000000000" pitchFamily="2" charset="0"/>
              </a:rPr>
              <a:t>2. Scroll down to “8. Manage Paid Hours” and select. </a:t>
            </a:r>
          </a:p>
          <a:p>
            <a:r>
              <a:rPr lang="en-US" dirty="0">
                <a:latin typeface="Montserrat" panose="00000500000000000000" pitchFamily="2" charset="0"/>
              </a:rPr>
              <a:t>3. Complete the Required Filters (Grantee, Subgrantee, Program Year) </a:t>
            </a:r>
          </a:p>
          <a:p>
            <a:r>
              <a:rPr lang="en-US" dirty="0">
                <a:latin typeface="Montserrat" panose="00000500000000000000" pitchFamily="2" charset="0"/>
              </a:rPr>
              <a:t>4. Tab or click outside the box. </a:t>
            </a:r>
          </a:p>
          <a:p>
            <a:r>
              <a:rPr lang="en-US" dirty="0">
                <a:latin typeface="Montserrat" panose="00000500000000000000" pitchFamily="2" charset="0"/>
              </a:rPr>
              <a:t>5. This makes the Reset and Search buttons appear; click Search. </a:t>
            </a:r>
          </a:p>
          <a:p>
            <a:r>
              <a:rPr lang="en-US" dirty="0">
                <a:latin typeface="Montserrat" panose="00000500000000000000" pitchFamily="2" charset="0"/>
              </a:rPr>
              <a:t>6. Job seekers Active in the selected Program Year will appear under the column Participant Name, with rows for entering different types of hours for each quarter. </a:t>
            </a:r>
          </a:p>
          <a:p>
            <a:r>
              <a:rPr lang="en-US" dirty="0">
                <a:latin typeface="Montserrat" panose="00000500000000000000" pitchFamily="2" charset="0"/>
              </a:rPr>
              <a:t>7. Note: If you are a Case Manager, you will only be able to enter data for job seekers assigned to you. If you are a Supervisor, you will be able to enter data for job seekers assigned to any Case Manager under your supervision in GPMS. </a:t>
            </a:r>
          </a:p>
          <a:p>
            <a:r>
              <a:rPr lang="en-US" dirty="0">
                <a:latin typeface="Montserrat" panose="00000500000000000000" pitchFamily="2" charset="0"/>
              </a:rPr>
              <a:t>8. Enter the appropriate hours in the appropriate quarter for each job seeker. </a:t>
            </a:r>
          </a:p>
          <a:p>
            <a:r>
              <a:rPr lang="en-US" dirty="0">
                <a:latin typeface="Montserrat" panose="00000500000000000000" pitchFamily="2" charset="0"/>
              </a:rPr>
              <a:t>9. Depending on the number of job seekers listed, you may have to click “Save” at the bottom then use the Next arrow to tab the next page of job seekers.</a:t>
            </a:r>
          </a:p>
        </p:txBody>
      </p:sp>
    </p:spTree>
    <p:extLst>
      <p:ext uri="{BB962C8B-B14F-4D97-AF65-F5344CB8AC3E}">
        <p14:creationId xmlns:p14="http://schemas.microsoft.com/office/powerpoint/2010/main" val="110761438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nter Powerpoint Template (1)" id="{49A7F273-607E-4AA3-8C45-8D188A661AA1}" vid="{AB98C064-0179-4F82-8C58-34845E4A61C9}"/>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D903CAE8AD3045BF89F398D17719BB" ma:contentTypeVersion="11" ma:contentTypeDescription="Create a new document." ma:contentTypeScope="" ma:versionID="c32be1defd939c0bbdc7d0f34cd80a6d">
  <xsd:schema xmlns:xsd="http://www.w3.org/2001/XMLSchema" xmlns:xs="http://www.w3.org/2001/XMLSchema" xmlns:p="http://schemas.microsoft.com/office/2006/metadata/properties" xmlns:ns2="195da388-4f1f-499a-b8f1-0cc267dad8f1" xmlns:ns3="8d46c058-239c-49e6-9ab3-aff88b77444e" targetNamespace="http://schemas.microsoft.com/office/2006/metadata/properties" ma:root="true" ma:fieldsID="05e477cc3245bd3d495656d400c18030" ns2:_="" ns3:_="">
    <xsd:import namespace="195da388-4f1f-499a-b8f1-0cc267dad8f1"/>
    <xsd:import namespace="8d46c058-239c-49e6-9ab3-aff88b77444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5da388-4f1f-499a-b8f1-0cc267dad8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46c058-239c-49e6-9ab3-aff88b77444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d46c058-239c-49e6-9ab3-aff88b77444e">
      <UserInfo>
        <DisplayName>Janet Ray</DisplayName>
        <AccountId>14</AccountId>
        <AccountType/>
      </UserInfo>
      <UserInfo>
        <DisplayName>Suzy Mead</DisplayName>
        <AccountId>12</AccountId>
        <AccountType/>
      </UserInfo>
      <UserInfo>
        <DisplayName>David Bassett</DisplayName>
        <AccountId>77</AccountId>
        <AccountType/>
      </UserInfo>
      <UserInfo>
        <DisplayName>Don Gatewood</DisplayName>
        <AccountId>16</AccountId>
        <AccountType/>
      </UserInfo>
    </SharedWithUsers>
  </documentManagement>
</p:properties>
</file>

<file path=customXml/itemProps1.xml><?xml version="1.0" encoding="utf-8"?>
<ds:datastoreItem xmlns:ds="http://schemas.openxmlformats.org/officeDocument/2006/customXml" ds:itemID="{44A09032-8881-485A-8C93-EE2851EC2B17}">
  <ds:schemaRefs>
    <ds:schemaRef ds:uri="http://schemas.microsoft.com/sharepoint/v3/contenttype/forms"/>
  </ds:schemaRefs>
</ds:datastoreItem>
</file>

<file path=customXml/itemProps2.xml><?xml version="1.0" encoding="utf-8"?>
<ds:datastoreItem xmlns:ds="http://schemas.openxmlformats.org/officeDocument/2006/customXml" ds:itemID="{92258C38-1DAD-4EDB-BB76-3D517C71106B}">
  <ds:schemaRefs>
    <ds:schemaRef ds:uri="195da388-4f1f-499a-b8f1-0cc267dad8f1"/>
    <ds:schemaRef ds:uri="8d46c058-239c-49e6-9ab3-aff88b7744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74CC9DD-6AC7-4071-AA05-921149EF7AB6}">
  <ds:schemaRefs>
    <ds:schemaRef ds:uri="http://www.w3.org/XML/1998/namespace"/>
    <ds:schemaRef ds:uri="8d46c058-239c-49e6-9ab3-aff88b77444e"/>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195da388-4f1f-499a-b8f1-0cc267dad8f1"/>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923</TotalTime>
  <Words>1068</Words>
  <Application>Microsoft Office PowerPoint</Application>
  <PresentationFormat>Widescreen</PresentationFormat>
  <Paragraphs>86</Paragraphs>
  <Slides>13</Slides>
  <Notes>8</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Calibri Light</vt:lpstr>
      <vt:lpstr>Cambria</vt:lpstr>
      <vt:lpstr>Montserrat</vt:lpstr>
      <vt:lpstr>1_Office Theme</vt:lpstr>
      <vt:lpstr>2_Office Theme</vt:lpstr>
      <vt:lpstr>Entering Quarterly Community Service Hours in the Grantee Performance Management System (GPMS)</vt:lpstr>
      <vt:lpstr>Entering quarterly hours is a grant requirement</vt:lpstr>
      <vt:lpstr>Entering quarterly hours is a grant requirement</vt:lpstr>
      <vt:lpstr>PowerPoint Presentation</vt:lpstr>
      <vt:lpstr>PowerPoint Presentation</vt:lpstr>
      <vt:lpstr>GPMS - Categories of Hours</vt:lpstr>
      <vt:lpstr>PowerPoint Presentation</vt:lpstr>
      <vt:lpstr>PowerPoint Presentation</vt:lpstr>
      <vt:lpstr>PowerPoint Presentation</vt:lpstr>
      <vt:lpstr>PowerPoint Presentation</vt:lpstr>
      <vt:lpstr>PowerPoint Presentation</vt:lpstr>
      <vt:lpstr>Hours – rounding rules!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Equitable Distribution</dc:title>
  <dc:creator>Alicia Black</dc:creator>
  <cp:lastModifiedBy>Alicia Black</cp:lastModifiedBy>
  <cp:revision>6</cp:revision>
  <dcterms:created xsi:type="dcterms:W3CDTF">2023-05-12T21:56:12Z</dcterms:created>
  <dcterms:modified xsi:type="dcterms:W3CDTF">2024-06-18T18:59:39Z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0x010100F1D903CAE8AD3045BF89F398D17719BB</vt:lpwstr>
  </property>
</Properties>
</file>