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  <p:sldMasterId id="2147483706" r:id="rId5"/>
  </p:sldMasterIdLst>
  <p:notesMasterIdLst>
    <p:notesMasterId r:id="rId30"/>
  </p:notesMasterIdLst>
  <p:sldIdLst>
    <p:sldId id="365" r:id="rId6"/>
    <p:sldId id="344" r:id="rId7"/>
    <p:sldId id="357" r:id="rId8"/>
    <p:sldId id="378" r:id="rId9"/>
    <p:sldId id="366" r:id="rId10"/>
    <p:sldId id="383" r:id="rId11"/>
    <p:sldId id="371" r:id="rId12"/>
    <p:sldId id="376" r:id="rId13"/>
    <p:sldId id="379" r:id="rId14"/>
    <p:sldId id="358" r:id="rId15"/>
    <p:sldId id="375" r:id="rId16"/>
    <p:sldId id="372" r:id="rId17"/>
    <p:sldId id="381" r:id="rId18"/>
    <p:sldId id="373" r:id="rId19"/>
    <p:sldId id="380" r:id="rId20"/>
    <p:sldId id="367" r:id="rId21"/>
    <p:sldId id="368" r:id="rId22"/>
    <p:sldId id="369" r:id="rId23"/>
    <p:sldId id="382" r:id="rId24"/>
    <p:sldId id="377" r:id="rId25"/>
    <p:sldId id="374" r:id="rId26"/>
    <p:sldId id="384" r:id="rId27"/>
    <p:sldId id="370" r:id="rId28"/>
    <p:sldId id="363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ta Santelli" initials="RS" lastIdx="3" clrIdx="0">
    <p:extLst>
      <p:ext uri="{19B8F6BF-5375-455C-9EA6-DF929625EA0E}">
        <p15:presenceInfo xmlns:p15="http://schemas.microsoft.com/office/powerpoint/2012/main" userId="7abd5a273bfe915e" providerId="Windows Live"/>
      </p:ext>
    </p:extLst>
  </p:cmAuthor>
  <p:cmAuthor id="2" name="Lexi Timoll" initials="LT" lastIdx="14" clrIdx="1">
    <p:extLst>
      <p:ext uri="{19B8F6BF-5375-455C-9EA6-DF929625EA0E}">
        <p15:presenceInfo xmlns:p15="http://schemas.microsoft.com/office/powerpoint/2012/main" userId="c7af4e14e7c06c05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5A1C"/>
    <a:srgbClr val="2F5597"/>
    <a:srgbClr val="FFFFFF"/>
    <a:srgbClr val="FFC000"/>
    <a:srgbClr val="8FAADC"/>
    <a:srgbClr val="DBDBDB"/>
    <a:srgbClr val="4472C4"/>
    <a:srgbClr val="DE876C"/>
    <a:srgbClr val="D34C35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607" autoAdjust="0"/>
    <p:restoredTop sz="71898" autoAdjust="0"/>
  </p:normalViewPr>
  <p:slideViewPr>
    <p:cSldViewPr snapToGrid="0" snapToObjects="1">
      <p:cViewPr varScale="1">
        <p:scale>
          <a:sx n="76" d="100"/>
          <a:sy n="76" d="100"/>
        </p:scale>
        <p:origin x="1722" y="84"/>
      </p:cViewPr>
      <p:guideLst/>
    </p:cSldViewPr>
  </p:slideViewPr>
  <p:outlineViewPr>
    <p:cViewPr>
      <p:scale>
        <a:sx n="33" d="100"/>
        <a:sy n="33" d="100"/>
      </p:scale>
      <p:origin x="0" y="-323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67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124F19-348E-4250-9C3A-E6342D0776E3}" type="datetimeFigureOut">
              <a:rPr lang="en-US" smtClean="0"/>
              <a:t>8/22/2024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405EE6-AA87-4734-B67D-79B365D73E1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0094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05EE6-AA87-4734-B67D-79B365D73E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0595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405EE6-AA87-4734-B67D-79B365D73E16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65399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405EE6-AA87-4734-B67D-79B365D73E16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76098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405EE6-AA87-4734-B67D-79B365D73E16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49092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405EE6-AA87-4734-B67D-79B365D73E16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07693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405EE6-AA87-4734-B67D-79B365D73E16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66345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405EE6-AA87-4734-B67D-79B365D73E16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64426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405EE6-AA87-4734-B67D-79B365D73E16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79320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405EE6-AA87-4734-B67D-79B365D73E16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7332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405EE6-AA87-4734-B67D-79B365D73E16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61977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405EE6-AA87-4734-B67D-79B365D73E16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7460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405EE6-AA87-4734-B67D-79B365D73E16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95404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405EE6-AA87-4734-B67D-79B365D73E16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92526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405EE6-AA87-4734-B67D-79B365D73E16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03267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png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63CC1C-A415-5F40-A041-F48E6C374D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287593"/>
            <a:ext cx="9144000" cy="1854986"/>
          </a:xfrm>
        </p:spPr>
        <p:txBody>
          <a:bodyPr anchor="b">
            <a:normAutofit/>
          </a:bodyPr>
          <a:lstStyle>
            <a:lvl1pPr algn="ctr">
              <a:defRPr sz="4800" b="1" i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DFE61D7-7B42-B140-9F1A-CCA90AA0FD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376738"/>
            <a:ext cx="9144000" cy="121761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60A129-B919-7F46-9DE1-617C866504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C48BDE1-FF03-413D-8664-48D4290B854D}" type="datetime1">
              <a:rPr lang="en-US" smtClean="0"/>
              <a:pPr/>
              <a:t>8/22/2024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62431A-4766-4C4C-959F-5B5DBED09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15EC95-B83D-9941-AECA-4D22FA2F0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EED455F-700D-BA4B-B3F6-B4E03929F5E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10" descr="Blue_Gradient_bar_art.png">
            <a:extLst>
              <a:ext uri="{FF2B5EF4-FFF2-40B4-BE49-F238E27FC236}">
                <a16:creationId xmlns:a16="http://schemas.microsoft.com/office/drawing/2014/main" id="{813F0E7B-EA3F-4B49-BA26-8BCC53234F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02" y="0"/>
            <a:ext cx="12197701" cy="512369"/>
          </a:xfrm>
          <a:prstGeom prst="rect">
            <a:avLst/>
          </a:prstGeom>
        </p:spPr>
      </p:pic>
      <p:pic>
        <p:nvPicPr>
          <p:cNvPr id="12" name="Picture 11" descr="Blue_Gradient_bar_art.png">
            <a:extLst>
              <a:ext uri="{FF2B5EF4-FFF2-40B4-BE49-F238E27FC236}">
                <a16:creationId xmlns:a16="http://schemas.microsoft.com/office/drawing/2014/main" id="{597D5A9C-0A0F-454E-B154-6E588BA38EB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81618"/>
            <a:ext cx="12197701" cy="205975"/>
          </a:xfrm>
          <a:prstGeom prst="rect">
            <a:avLst/>
          </a:prstGeom>
        </p:spPr>
      </p:pic>
      <p:pic>
        <p:nvPicPr>
          <p:cNvPr id="14" name="Picture 13" descr="A screenshot of a cell phone&#10;&#10;Description automatically generated">
            <a:extLst>
              <a:ext uri="{FF2B5EF4-FFF2-40B4-BE49-F238E27FC236}">
                <a16:creationId xmlns:a16="http://schemas.microsoft.com/office/drawing/2014/main" id="{F20FA135-3FF2-4C41-9256-D426FC0D48A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693194" y="616650"/>
            <a:ext cx="6805612" cy="1360687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725945D-2027-4DC2-9458-D648D5FC9E61}"/>
              </a:ext>
            </a:extLst>
          </p:cNvPr>
          <p:cNvCxnSpPr>
            <a:cxnSpLocks/>
          </p:cNvCxnSpPr>
          <p:nvPr userDrawn="1"/>
        </p:nvCxnSpPr>
        <p:spPr>
          <a:xfrm>
            <a:off x="5631362" y="4218779"/>
            <a:ext cx="929276" cy="0"/>
          </a:xfrm>
          <a:prstGeom prst="line">
            <a:avLst/>
          </a:prstGeom>
          <a:ln w="38100" cmpd="sng">
            <a:solidFill>
              <a:srgbClr val="F75A1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86980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5348" y="698953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8D900C1-17ED-4E3F-9737-E9548ED591A4}" type="datetime1">
              <a:rPr lang="en-US" smtClean="0"/>
              <a:t>8/22/2024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E6301CB-089A-4061-8BBB-88783F2240A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5" descr="Blue_Gradient_bar_art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702" y="0"/>
            <a:ext cx="12197701" cy="512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4003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89989-9048-41AD-ABAD-0B09A9134837}" type="datetime1">
              <a:rPr lang="en-US" smtClean="0"/>
              <a:t>8/22/2024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301CB-089A-4061-8BBB-88783F2240A8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9153" cy="1504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6325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268800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341611"/>
            <a:ext cx="12192000" cy="31558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6688"/>
            <a:ext cx="10515600" cy="120961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653A2-6D2A-4742-A4F8-3E60AB350FD8}" type="datetime1">
              <a:rPr lang="en-US" smtClean="0"/>
              <a:t>8/22/2024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301CB-089A-4061-8BBB-88783F2240A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2666395" y="2339980"/>
            <a:ext cx="7005562" cy="3155867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63500" sx="102000" sy="102000" algn="ctr" rotWithShape="0">
              <a:prstClr val="black">
                <a:alpha val="14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Quote_bubble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92321" y="1875203"/>
            <a:ext cx="876300" cy="812800"/>
          </a:xfrm>
          <a:prstGeom prst="rect">
            <a:avLst/>
          </a:prstGeom>
        </p:spPr>
      </p:pic>
      <p:sp>
        <p:nvSpPr>
          <p:cNvPr id="12" name="Picture Placeholder 11"/>
          <p:cNvSpPr>
            <a:spLocks noGrp="1"/>
          </p:cNvSpPr>
          <p:nvPr>
            <p:ph type="pic" sz="quarter" idx="13"/>
          </p:nvPr>
        </p:nvSpPr>
        <p:spPr>
          <a:xfrm>
            <a:off x="8974138" y="4441825"/>
            <a:ext cx="1828800" cy="19145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4"/>
          </p:nvPr>
        </p:nvSpPr>
        <p:spPr>
          <a:xfrm>
            <a:off x="3386138" y="2917825"/>
            <a:ext cx="5922962" cy="20224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330339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al or 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C16E3-FCDC-48A7-B511-BD400BEB88C9}" type="datetime1">
              <a:rPr lang="en-US" smtClean="0"/>
              <a:t>8/22/2024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301CB-089A-4061-8BBB-88783F2240A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594"/>
            <a:ext cx="3376990" cy="685859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0266" y="1968263"/>
            <a:ext cx="2665791" cy="120961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4038600" y="822325"/>
            <a:ext cx="7877175" cy="51816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900330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09180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 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341611"/>
            <a:ext cx="12192000" cy="3155867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44586-75FC-4F65-8D76-F5294858CAB7}" type="datetime1">
              <a:rPr lang="en-US" smtClean="0"/>
              <a:t>8/22/2024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301CB-089A-4061-8BBB-88783F2240A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2666395" y="2339980"/>
            <a:ext cx="7005562" cy="3155867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63500" sx="102000" sy="102000" algn="ctr" rotWithShape="0">
              <a:prstClr val="black">
                <a:alpha val="14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3"/>
          </p:nvPr>
        </p:nvSpPr>
        <p:spPr>
          <a:xfrm>
            <a:off x="8974138" y="4441825"/>
            <a:ext cx="1828800" cy="19145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4" hasCustomPrompt="1"/>
          </p:nvPr>
        </p:nvSpPr>
        <p:spPr>
          <a:xfrm>
            <a:off x="3386138" y="2917825"/>
            <a:ext cx="5922962" cy="2022475"/>
          </a:xfrm>
        </p:spPr>
        <p:txBody>
          <a:bodyPr anchor="ctr">
            <a:normAutofit/>
          </a:bodyPr>
          <a:lstStyle>
            <a:lvl1pPr marL="0" indent="0" algn="ctr">
              <a:buNone/>
              <a:defRPr sz="4400" b="1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Thank you!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4126" y="88177"/>
            <a:ext cx="4463748" cy="214259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325603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6526" y="240577"/>
            <a:ext cx="4463748" cy="2142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490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040453B-7765-6D4C-A7E3-67CBE8BB61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F2F9BBC-A468-4A76-B328-F125C51F0014}" type="datetime1">
              <a:rPr lang="en-US" smtClean="0"/>
              <a:t>8/22/2024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15DAC4-7AFC-5543-92D7-D55373B5F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54EEA6-23D9-1C4E-93D4-CA13E10F9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EED455F-700D-BA4B-B3F6-B4E03929F5E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 descr="Blue_Gradient_bar_art.png">
            <a:extLst>
              <a:ext uri="{FF2B5EF4-FFF2-40B4-BE49-F238E27FC236}">
                <a16:creationId xmlns:a16="http://schemas.microsoft.com/office/drawing/2014/main" id="{C3DFC097-4674-D848-A6F7-8E04FD5305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02" y="0"/>
            <a:ext cx="12197701" cy="512369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C785111F-9AFB-4797-97FD-C0B6E3DD56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5348" y="508091"/>
            <a:ext cx="10515600" cy="958850"/>
          </a:xfrm>
        </p:spPr>
        <p:txBody>
          <a:bodyPr>
            <a:normAutofit/>
          </a:bodyPr>
          <a:lstStyle>
            <a:lvl1pPr>
              <a:defRPr sz="3600" b="1" i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A795652-F60F-4D9D-B163-C985E6A19ACE}"/>
              </a:ext>
            </a:extLst>
          </p:cNvPr>
          <p:cNvCxnSpPr>
            <a:cxnSpLocks/>
          </p:cNvCxnSpPr>
          <p:nvPr userDrawn="1"/>
        </p:nvCxnSpPr>
        <p:spPr>
          <a:xfrm>
            <a:off x="997273" y="1461473"/>
            <a:ext cx="929276" cy="0"/>
          </a:xfrm>
          <a:prstGeom prst="line">
            <a:avLst/>
          </a:prstGeom>
          <a:ln w="38100" cmpd="sng">
            <a:solidFill>
              <a:srgbClr val="F75A1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72715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isual or 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61EF543F-3965-854C-9210-AA93C1C27B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A3A87A79-BE2B-6D4E-B4CC-F0EC700A32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E6301CB-089A-4061-8BBB-88783F2240A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99F6E1E-D251-CF49-939B-503695F3A9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594"/>
            <a:ext cx="3376990" cy="6858594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8BB40F59-343A-7544-A2A8-1D508754D9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266" y="1968263"/>
            <a:ext cx="2665791" cy="1209615"/>
          </a:xfrm>
        </p:spPr>
        <p:txBody>
          <a:bodyPr>
            <a:noAutofit/>
          </a:bodyPr>
          <a:lstStyle>
            <a:lvl1pPr>
              <a:defRPr sz="3600" b="1" i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7">
            <a:extLst>
              <a:ext uri="{FF2B5EF4-FFF2-40B4-BE49-F238E27FC236}">
                <a16:creationId xmlns:a16="http://schemas.microsoft.com/office/drawing/2014/main" id="{6E42940C-3338-4E41-9C84-09C4410633B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038600" y="822325"/>
            <a:ext cx="7877175" cy="5181600"/>
          </a:xfrm>
        </p:spPr>
        <p:txBody>
          <a:bodyPr/>
          <a:lstStyle>
            <a:lvl1pPr>
              <a:defRPr sz="2400" b="0" i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2">
            <a:extLst>
              <a:ext uri="{FF2B5EF4-FFF2-40B4-BE49-F238E27FC236}">
                <a16:creationId xmlns:a16="http://schemas.microsoft.com/office/drawing/2014/main" id="{77734E6B-9D75-804C-94CC-0F1639DDB8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96DAE68-F0E8-4EC7-AE1E-4D722B038C7B}" type="datetime1">
              <a:rPr lang="en-US" smtClean="0"/>
              <a:t>8/22/2024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99273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9EDE7EB-3874-C24C-A3BB-5308BF72CA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CE36BEB-C825-4FFE-9CEC-48B97B336D1B}" type="datetime1">
              <a:rPr lang="en-US" smtClean="0"/>
              <a:t>8/22/2024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30D2D45-641B-C444-8206-20CEBDF120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EC41E3-3EBA-AE4D-A933-3811413FB4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EED455F-700D-BA4B-B3F6-B4E03929F5E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E4FF416-AA47-7E4D-AAE1-1D4DAB7C9E3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28724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8269898-19E1-3F4C-9C2A-5685C4BCCA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3" r="-120" b="10322"/>
          <a:stretch/>
        </p:blipFill>
        <p:spPr>
          <a:xfrm>
            <a:off x="0" y="2872409"/>
            <a:ext cx="8153401" cy="2972806"/>
          </a:xfrm>
          <a:prstGeom prst="rect">
            <a:avLst/>
          </a:prstGeom>
          <a:solidFill>
            <a:schemeClr val="bg1">
              <a:lumMod val="85000"/>
              <a:alpha val="20000"/>
            </a:schemeClr>
          </a:solidFill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DFDDC4B-C13A-7F4F-87F3-309E52C2D0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76" r="854" b="10322"/>
          <a:stretch/>
        </p:blipFill>
        <p:spPr>
          <a:xfrm>
            <a:off x="8153400" y="2872409"/>
            <a:ext cx="4038600" cy="2972806"/>
          </a:xfrm>
          <a:prstGeom prst="rect">
            <a:avLst/>
          </a:prstGeom>
          <a:solidFill>
            <a:schemeClr val="bg1">
              <a:lumMod val="85000"/>
              <a:alpha val="20000"/>
            </a:schemeClr>
          </a:solidFill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238D639-DC5F-AD40-A382-30EDB5B7BBD7}"/>
              </a:ext>
            </a:extLst>
          </p:cNvPr>
          <p:cNvSpPr/>
          <p:nvPr userDrawn="1"/>
        </p:nvSpPr>
        <p:spPr>
          <a:xfrm>
            <a:off x="2430684" y="2549387"/>
            <a:ext cx="7592992" cy="287241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63500" sx="101000" sy="101000" algn="ctr" rotWithShape="0">
              <a:prstClr val="black">
                <a:alpha val="14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42FB3CB-7C86-9E4B-941F-E7F873FF33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688"/>
            <a:ext cx="10515600" cy="1209615"/>
          </a:xfrm>
        </p:spPr>
        <p:txBody>
          <a:bodyPr>
            <a:normAutofit/>
          </a:bodyPr>
          <a:lstStyle>
            <a:lvl1pPr algn="ctr">
              <a:defRPr sz="3600" b="1" i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15">
            <a:extLst>
              <a:ext uri="{FF2B5EF4-FFF2-40B4-BE49-F238E27FC236}">
                <a16:creationId xmlns:a16="http://schemas.microsoft.com/office/drawing/2014/main" id="{E1BEAF61-1520-F54F-B9DC-37455A3F530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386138" y="2917825"/>
            <a:ext cx="5922962" cy="2022475"/>
          </a:xfrm>
        </p:spPr>
        <p:txBody>
          <a:bodyPr/>
          <a:lstStyle>
            <a:lvl1pPr>
              <a:defRPr sz="2400" b="0" i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7888EA61-F2EE-7B45-8D4B-A5DD550C22E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974138" y="4441825"/>
            <a:ext cx="1828800" cy="1914525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Photo of person who is quoted</a:t>
            </a:r>
          </a:p>
        </p:txBody>
      </p:sp>
      <p:pic>
        <p:nvPicPr>
          <p:cNvPr id="13" name="Picture 12" descr="Quote_bubble.png">
            <a:extLst>
              <a:ext uri="{FF2B5EF4-FFF2-40B4-BE49-F238E27FC236}">
                <a16:creationId xmlns:a16="http://schemas.microsoft.com/office/drawing/2014/main" id="{A57C1BC5-5477-E341-9B9F-96D22AB2DC4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2321" y="2105025"/>
            <a:ext cx="8763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2737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inal 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61445D23-9F6A-984E-8259-71867770B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" r="-120" b="10322"/>
          <a:stretch/>
        </p:blipFill>
        <p:spPr>
          <a:xfrm>
            <a:off x="0" y="2872409"/>
            <a:ext cx="8169966" cy="2972806"/>
          </a:xfrm>
          <a:prstGeom prst="rect">
            <a:avLst/>
          </a:prstGeom>
          <a:solidFill>
            <a:schemeClr val="bg1">
              <a:lumMod val="85000"/>
              <a:alpha val="20000"/>
            </a:schemeClr>
          </a:solidFill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6C185B0-26A6-BF41-8DD1-4A11E15EB4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75" r="1055" b="10322"/>
          <a:stretch/>
        </p:blipFill>
        <p:spPr>
          <a:xfrm>
            <a:off x="8169965" y="2872409"/>
            <a:ext cx="4022035" cy="2972806"/>
          </a:xfrm>
          <a:prstGeom prst="rect">
            <a:avLst/>
          </a:prstGeom>
          <a:solidFill>
            <a:schemeClr val="bg1">
              <a:lumMod val="85000"/>
              <a:alpha val="20000"/>
            </a:schemeClr>
          </a:solidFill>
        </p:spPr>
      </p:pic>
      <p:sp>
        <p:nvSpPr>
          <p:cNvPr id="6" name="Date Placeholder 2">
            <a:extLst>
              <a:ext uri="{FF2B5EF4-FFF2-40B4-BE49-F238E27FC236}">
                <a16:creationId xmlns:a16="http://schemas.microsoft.com/office/drawing/2014/main" id="{7732280B-780D-4847-A114-8137AFABD9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C661201-75FB-40CB-9355-15CEABAA2871}" type="datetime1">
              <a:rPr lang="en-US" smtClean="0"/>
              <a:t>8/22/2024</a:t>
            </a:fld>
            <a:endParaRPr lang="en-US" dirty="0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37F81569-AAF5-3240-B08D-6AE2EB1325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B9C400A3-EAD1-0C4C-9761-CA69F67922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E6301CB-089A-4061-8BBB-88783F2240A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FE23B6-61B9-8143-B8F8-675D04D22A26}"/>
              </a:ext>
            </a:extLst>
          </p:cNvPr>
          <p:cNvSpPr/>
          <p:nvPr userDrawn="1"/>
        </p:nvSpPr>
        <p:spPr>
          <a:xfrm>
            <a:off x="2430684" y="2549387"/>
            <a:ext cx="7592992" cy="287241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63500" sx="101000" sy="101000" algn="ctr" rotWithShape="0">
              <a:prstClr val="black">
                <a:alpha val="14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Picture Placeholder 11">
            <a:extLst>
              <a:ext uri="{FF2B5EF4-FFF2-40B4-BE49-F238E27FC236}">
                <a16:creationId xmlns:a16="http://schemas.microsoft.com/office/drawing/2014/main" id="{384AFA6D-DADD-3E46-9E27-F1B0A5041CA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974138" y="4441825"/>
            <a:ext cx="1828800" cy="1914525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Photo of presenter</a:t>
            </a:r>
          </a:p>
        </p:txBody>
      </p:sp>
      <p:sp>
        <p:nvSpPr>
          <p:cNvPr id="11" name="Text Placeholder 15">
            <a:extLst>
              <a:ext uri="{FF2B5EF4-FFF2-40B4-BE49-F238E27FC236}">
                <a16:creationId xmlns:a16="http://schemas.microsoft.com/office/drawing/2014/main" id="{A709A19C-BB94-5740-AE3D-143541042A1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19714" y="2879261"/>
            <a:ext cx="5922962" cy="2022475"/>
          </a:xfrm>
        </p:spPr>
        <p:txBody>
          <a:bodyPr anchor="ctr">
            <a:normAutofit/>
          </a:bodyPr>
          <a:lstStyle>
            <a:lvl1pPr marL="0" indent="0" algn="ctr">
              <a:buNone/>
              <a:defRPr sz="4400" b="1" i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Thank you!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0C6E4F9-189C-AE47-9835-DC5358A608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b="54956"/>
          <a:stretch/>
        </p:blipFill>
        <p:spPr>
          <a:xfrm>
            <a:off x="4669089" y="475435"/>
            <a:ext cx="3017944" cy="1293855"/>
          </a:xfrm>
          <a:prstGeom prst="rect">
            <a:avLst/>
          </a:prstGeom>
        </p:spPr>
      </p:pic>
      <p:pic>
        <p:nvPicPr>
          <p:cNvPr id="17" name="Picture 16" descr="Blue_Gradient_bar_art.png">
            <a:extLst>
              <a:ext uri="{FF2B5EF4-FFF2-40B4-BE49-F238E27FC236}">
                <a16:creationId xmlns:a16="http://schemas.microsoft.com/office/drawing/2014/main" id="{3F632186-65AB-4659-B92F-1DF23FC4485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02" y="0"/>
            <a:ext cx="12197701" cy="512369"/>
          </a:xfrm>
          <a:prstGeom prst="rect">
            <a:avLst/>
          </a:prstGeom>
        </p:spPr>
      </p:pic>
      <p:pic>
        <p:nvPicPr>
          <p:cNvPr id="18" name="Picture 17" descr="Blue_Gradient_bar_art.png">
            <a:extLst>
              <a:ext uri="{FF2B5EF4-FFF2-40B4-BE49-F238E27FC236}">
                <a16:creationId xmlns:a16="http://schemas.microsoft.com/office/drawing/2014/main" id="{6F671D7B-03AC-49E0-83ED-634E9B0FDD5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81618"/>
            <a:ext cx="12197701" cy="205975"/>
          </a:xfrm>
          <a:prstGeom prst="rect">
            <a:avLst/>
          </a:prstGeom>
        </p:spPr>
      </p:pic>
      <p:pic>
        <p:nvPicPr>
          <p:cNvPr id="19" name="Picture 18" descr="A screenshot of a cell phone&#10;&#10;Description automatically generated">
            <a:extLst>
              <a:ext uri="{FF2B5EF4-FFF2-40B4-BE49-F238E27FC236}">
                <a16:creationId xmlns:a16="http://schemas.microsoft.com/office/drawing/2014/main" id="{31F17E50-ED0F-4DBA-A882-262F0E67D6B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693194" y="616650"/>
            <a:ext cx="6805612" cy="1360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8528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CB7AEBE-474B-C541-B9B0-F1CC2DD812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20" b="69309"/>
          <a:stretch/>
        </p:blipFill>
        <p:spPr>
          <a:xfrm>
            <a:off x="-5702" y="5847648"/>
            <a:ext cx="8240003" cy="1017403"/>
          </a:xfrm>
          <a:prstGeom prst="rect">
            <a:avLst/>
          </a:prstGeom>
          <a:solidFill>
            <a:schemeClr val="bg1">
              <a:lumMod val="85000"/>
              <a:alpha val="20000"/>
            </a:schemeClr>
          </a:solidFill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D2F02AD-872D-4C41-BA92-5D0C745C24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76" r="1900" b="69309"/>
          <a:stretch/>
        </p:blipFill>
        <p:spPr>
          <a:xfrm>
            <a:off x="8282401" y="5850822"/>
            <a:ext cx="3952461" cy="1017403"/>
          </a:xfrm>
          <a:prstGeom prst="rect">
            <a:avLst/>
          </a:prstGeom>
          <a:solidFill>
            <a:schemeClr val="bg1">
              <a:lumMod val="85000"/>
              <a:alpha val="20000"/>
            </a:schemeClr>
          </a:solidFill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0F33BAB-8132-9D49-AFD5-FD5A42ADF4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5348" y="508091"/>
            <a:ext cx="10515600" cy="958850"/>
          </a:xfrm>
        </p:spPr>
        <p:txBody>
          <a:bodyPr>
            <a:normAutofit/>
          </a:bodyPr>
          <a:lstStyle>
            <a:lvl1pPr>
              <a:defRPr sz="3600" b="1" i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C7AFAD-E0DD-3C4F-AAF6-E338710389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5D484D-A210-CE49-9E98-07441D6304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B1D009A-9F35-402B-8FD6-D4B100A8B80D}" type="datetime1">
              <a:rPr lang="en-US" smtClean="0"/>
              <a:pPr/>
              <a:t>8/22/2024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8610FE-7134-8341-B9D2-6D74046CBB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EB3A77-91BE-9045-8C12-66647E24B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5557"/>
            <a:ext cx="2743200" cy="365125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EED455F-700D-BA4B-B3F6-B4E03929F5E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 descr="Blue_Gradient_bar_art.png">
            <a:extLst>
              <a:ext uri="{FF2B5EF4-FFF2-40B4-BE49-F238E27FC236}">
                <a16:creationId xmlns:a16="http://schemas.microsoft.com/office/drawing/2014/main" id="{67D260C1-CDA8-A14F-8FAD-26716C35473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02" y="0"/>
            <a:ext cx="12197701" cy="512369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AC9DFA2-F88C-4E2E-9ECA-1D79E0C7ACDF}"/>
              </a:ext>
            </a:extLst>
          </p:cNvPr>
          <p:cNvCxnSpPr>
            <a:cxnSpLocks/>
          </p:cNvCxnSpPr>
          <p:nvPr userDrawn="1"/>
        </p:nvCxnSpPr>
        <p:spPr>
          <a:xfrm>
            <a:off x="997273" y="1461473"/>
            <a:ext cx="929276" cy="0"/>
          </a:xfrm>
          <a:prstGeom prst="line">
            <a:avLst/>
          </a:prstGeom>
          <a:ln w="38100" cmpd="sng">
            <a:solidFill>
              <a:srgbClr val="F75A1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95699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040453B-7765-6D4C-A7E3-67CBE8BB61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E5C1672-6165-4D50-9A0C-6659923125E6}" type="datetime1">
              <a:rPr lang="en-US" smtClean="0"/>
              <a:pPr/>
              <a:t>8/22/2024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15DAC4-7AFC-5543-92D7-D55373B5F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54EEA6-23D9-1C4E-93D4-CA13E10F9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EED455F-700D-BA4B-B3F6-B4E03929F5E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 descr="Blue_Gradient_bar_art.png">
            <a:extLst>
              <a:ext uri="{FF2B5EF4-FFF2-40B4-BE49-F238E27FC236}">
                <a16:creationId xmlns:a16="http://schemas.microsoft.com/office/drawing/2014/main" id="{C3DFC097-4674-D848-A6F7-8E04FD5305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02" y="0"/>
            <a:ext cx="12197701" cy="512369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C785111F-9AFB-4797-97FD-C0B6E3DD56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5348" y="508091"/>
            <a:ext cx="10515600" cy="958850"/>
          </a:xfrm>
        </p:spPr>
        <p:txBody>
          <a:bodyPr>
            <a:normAutofit/>
          </a:bodyPr>
          <a:lstStyle>
            <a:lvl1pPr>
              <a:defRPr sz="3600" b="1" i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A795652-F60F-4D9D-B163-C985E6A19ACE}"/>
              </a:ext>
            </a:extLst>
          </p:cNvPr>
          <p:cNvCxnSpPr>
            <a:cxnSpLocks/>
          </p:cNvCxnSpPr>
          <p:nvPr userDrawn="1"/>
        </p:nvCxnSpPr>
        <p:spPr>
          <a:xfrm>
            <a:off x="997273" y="1461473"/>
            <a:ext cx="929276" cy="0"/>
          </a:xfrm>
          <a:prstGeom prst="line">
            <a:avLst/>
          </a:prstGeom>
          <a:ln w="38100" cmpd="sng">
            <a:solidFill>
              <a:srgbClr val="F75A1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72715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al or 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61EF543F-3965-854C-9210-AA93C1C27B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A3A87A79-BE2B-6D4E-B4CC-F0EC700A32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E6301CB-089A-4061-8BBB-88783F2240A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99F6E1E-D251-CF49-939B-503695F3A9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594"/>
            <a:ext cx="3376990" cy="6858594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8BB40F59-343A-7544-A2A8-1D508754D9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266" y="1968263"/>
            <a:ext cx="2665791" cy="1209615"/>
          </a:xfrm>
        </p:spPr>
        <p:txBody>
          <a:bodyPr>
            <a:noAutofit/>
          </a:bodyPr>
          <a:lstStyle>
            <a:lvl1pPr>
              <a:defRPr sz="3600" b="1" i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7">
            <a:extLst>
              <a:ext uri="{FF2B5EF4-FFF2-40B4-BE49-F238E27FC236}">
                <a16:creationId xmlns:a16="http://schemas.microsoft.com/office/drawing/2014/main" id="{6E42940C-3338-4E41-9C84-09C4410633B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038600" y="822325"/>
            <a:ext cx="7877175" cy="5181600"/>
          </a:xfrm>
        </p:spPr>
        <p:txBody>
          <a:bodyPr/>
          <a:lstStyle>
            <a:lvl1pPr>
              <a:defRPr sz="2400" b="0" i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2">
            <a:extLst>
              <a:ext uri="{FF2B5EF4-FFF2-40B4-BE49-F238E27FC236}">
                <a16:creationId xmlns:a16="http://schemas.microsoft.com/office/drawing/2014/main" id="{77734E6B-9D75-804C-94CC-0F1639DDB8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20DF151-32DB-4305-B575-6C0715BA51EC}" type="datetime1">
              <a:rPr lang="en-US" smtClean="0"/>
              <a:pPr/>
              <a:t>8/22/2024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99273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9EDE7EB-3874-C24C-A3BB-5308BF72CA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6ABADBD-4B69-4AAF-B639-B2D3C9658AF0}" type="datetime1">
              <a:rPr lang="en-US" smtClean="0"/>
              <a:pPr/>
              <a:t>8/22/2024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30D2D45-641B-C444-8206-20CEBDF120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EC41E3-3EBA-AE4D-A933-3811413FB4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EED455F-700D-BA4B-B3F6-B4E03929F5E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E4FF416-AA47-7E4D-AAE1-1D4DAB7C9E3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28724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8269898-19E1-3F4C-9C2A-5685C4BCCA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3" r="-120" b="10322"/>
          <a:stretch/>
        </p:blipFill>
        <p:spPr>
          <a:xfrm>
            <a:off x="0" y="2872409"/>
            <a:ext cx="8153401" cy="2972806"/>
          </a:xfrm>
          <a:prstGeom prst="rect">
            <a:avLst/>
          </a:prstGeom>
          <a:solidFill>
            <a:schemeClr val="bg1">
              <a:lumMod val="85000"/>
              <a:alpha val="20000"/>
            </a:schemeClr>
          </a:solidFill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DFDDC4B-C13A-7F4F-87F3-309E52C2D0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76" r="854" b="10322"/>
          <a:stretch/>
        </p:blipFill>
        <p:spPr>
          <a:xfrm>
            <a:off x="8153400" y="2872409"/>
            <a:ext cx="4038600" cy="2972806"/>
          </a:xfrm>
          <a:prstGeom prst="rect">
            <a:avLst/>
          </a:prstGeom>
          <a:solidFill>
            <a:schemeClr val="bg1">
              <a:lumMod val="85000"/>
              <a:alpha val="20000"/>
            </a:schemeClr>
          </a:solidFill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238D639-DC5F-AD40-A382-30EDB5B7BBD7}"/>
              </a:ext>
            </a:extLst>
          </p:cNvPr>
          <p:cNvSpPr/>
          <p:nvPr userDrawn="1"/>
        </p:nvSpPr>
        <p:spPr>
          <a:xfrm>
            <a:off x="2430684" y="2549387"/>
            <a:ext cx="7592992" cy="287241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63500" sx="101000" sy="101000" algn="ctr" rotWithShape="0">
              <a:prstClr val="black">
                <a:alpha val="14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42FB3CB-7C86-9E4B-941F-E7F873FF33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688"/>
            <a:ext cx="10515600" cy="1209615"/>
          </a:xfrm>
        </p:spPr>
        <p:txBody>
          <a:bodyPr>
            <a:normAutofit/>
          </a:bodyPr>
          <a:lstStyle>
            <a:lvl1pPr algn="ctr">
              <a:defRPr sz="3600" b="1" i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15">
            <a:extLst>
              <a:ext uri="{FF2B5EF4-FFF2-40B4-BE49-F238E27FC236}">
                <a16:creationId xmlns:a16="http://schemas.microsoft.com/office/drawing/2014/main" id="{E1BEAF61-1520-F54F-B9DC-37455A3F530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386138" y="2917825"/>
            <a:ext cx="5922962" cy="2022475"/>
          </a:xfrm>
        </p:spPr>
        <p:txBody>
          <a:bodyPr/>
          <a:lstStyle>
            <a:lvl1pPr>
              <a:defRPr sz="2400" b="0" i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7888EA61-F2EE-7B45-8D4B-A5DD550C22E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974138" y="4441825"/>
            <a:ext cx="1828800" cy="1914525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Photo of person who is quoted</a:t>
            </a:r>
          </a:p>
        </p:txBody>
      </p:sp>
      <p:pic>
        <p:nvPicPr>
          <p:cNvPr id="13" name="Picture 12" descr="Quote_bubble.png">
            <a:extLst>
              <a:ext uri="{FF2B5EF4-FFF2-40B4-BE49-F238E27FC236}">
                <a16:creationId xmlns:a16="http://schemas.microsoft.com/office/drawing/2014/main" id="{A57C1BC5-5477-E341-9B9F-96D22AB2DC4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2321" y="2105025"/>
            <a:ext cx="8763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2737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 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61445D23-9F6A-984E-8259-71867770B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" r="-120" b="10322"/>
          <a:stretch/>
        </p:blipFill>
        <p:spPr>
          <a:xfrm>
            <a:off x="0" y="2872409"/>
            <a:ext cx="8169966" cy="2972806"/>
          </a:xfrm>
          <a:prstGeom prst="rect">
            <a:avLst/>
          </a:prstGeom>
          <a:solidFill>
            <a:schemeClr val="bg1">
              <a:lumMod val="85000"/>
              <a:alpha val="20000"/>
            </a:schemeClr>
          </a:solidFill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6C185B0-26A6-BF41-8DD1-4A11E15EB4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75" r="1055" b="10322"/>
          <a:stretch/>
        </p:blipFill>
        <p:spPr>
          <a:xfrm>
            <a:off x="8169965" y="2872409"/>
            <a:ext cx="4022035" cy="2972806"/>
          </a:xfrm>
          <a:prstGeom prst="rect">
            <a:avLst/>
          </a:prstGeom>
          <a:solidFill>
            <a:schemeClr val="bg1">
              <a:lumMod val="85000"/>
              <a:alpha val="20000"/>
            </a:schemeClr>
          </a:solidFill>
        </p:spPr>
      </p:pic>
      <p:sp>
        <p:nvSpPr>
          <p:cNvPr id="6" name="Date Placeholder 2">
            <a:extLst>
              <a:ext uri="{FF2B5EF4-FFF2-40B4-BE49-F238E27FC236}">
                <a16:creationId xmlns:a16="http://schemas.microsoft.com/office/drawing/2014/main" id="{7732280B-780D-4847-A114-8137AFABD9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F2BD195-D07C-4D25-8561-C1BC703B20BF}" type="datetime1">
              <a:rPr lang="en-US" smtClean="0"/>
              <a:pPr/>
              <a:t>8/22/2024</a:t>
            </a:fld>
            <a:endParaRPr lang="en-US" dirty="0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37F81569-AAF5-3240-B08D-6AE2EB1325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B9C400A3-EAD1-0C4C-9761-CA69F67922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E6301CB-089A-4061-8BBB-88783F2240A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FE23B6-61B9-8143-B8F8-675D04D22A26}"/>
              </a:ext>
            </a:extLst>
          </p:cNvPr>
          <p:cNvSpPr/>
          <p:nvPr userDrawn="1"/>
        </p:nvSpPr>
        <p:spPr>
          <a:xfrm>
            <a:off x="2430684" y="2549387"/>
            <a:ext cx="7592992" cy="287241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63500" sx="101000" sy="101000" algn="ctr" rotWithShape="0">
              <a:prstClr val="black">
                <a:alpha val="14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Picture Placeholder 11">
            <a:extLst>
              <a:ext uri="{FF2B5EF4-FFF2-40B4-BE49-F238E27FC236}">
                <a16:creationId xmlns:a16="http://schemas.microsoft.com/office/drawing/2014/main" id="{384AFA6D-DADD-3E46-9E27-F1B0A5041CA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974138" y="4441825"/>
            <a:ext cx="1828800" cy="1914525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Photo of presenter</a:t>
            </a:r>
          </a:p>
        </p:txBody>
      </p:sp>
      <p:sp>
        <p:nvSpPr>
          <p:cNvPr id="11" name="Text Placeholder 15">
            <a:extLst>
              <a:ext uri="{FF2B5EF4-FFF2-40B4-BE49-F238E27FC236}">
                <a16:creationId xmlns:a16="http://schemas.microsoft.com/office/drawing/2014/main" id="{A709A19C-BB94-5740-AE3D-143541042A1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19714" y="2879261"/>
            <a:ext cx="5922962" cy="2022475"/>
          </a:xfrm>
        </p:spPr>
        <p:txBody>
          <a:bodyPr anchor="ctr">
            <a:normAutofit/>
          </a:bodyPr>
          <a:lstStyle>
            <a:lvl1pPr marL="0" indent="0" algn="ctr">
              <a:buNone/>
              <a:defRPr sz="4400" b="1" i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Thank you!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0C6E4F9-189C-AE47-9835-DC5358A608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b="54956"/>
          <a:stretch/>
        </p:blipFill>
        <p:spPr>
          <a:xfrm>
            <a:off x="4669089" y="475435"/>
            <a:ext cx="3017944" cy="1293855"/>
          </a:xfrm>
          <a:prstGeom prst="rect">
            <a:avLst/>
          </a:prstGeom>
        </p:spPr>
      </p:pic>
      <p:pic>
        <p:nvPicPr>
          <p:cNvPr id="17" name="Picture 16" descr="Blue_Gradient_bar_art.png">
            <a:extLst>
              <a:ext uri="{FF2B5EF4-FFF2-40B4-BE49-F238E27FC236}">
                <a16:creationId xmlns:a16="http://schemas.microsoft.com/office/drawing/2014/main" id="{3F632186-65AB-4659-B92F-1DF23FC4485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02" y="0"/>
            <a:ext cx="12197701" cy="512369"/>
          </a:xfrm>
          <a:prstGeom prst="rect">
            <a:avLst/>
          </a:prstGeom>
        </p:spPr>
      </p:pic>
      <p:pic>
        <p:nvPicPr>
          <p:cNvPr id="18" name="Picture 17" descr="Blue_Gradient_bar_art.png">
            <a:extLst>
              <a:ext uri="{FF2B5EF4-FFF2-40B4-BE49-F238E27FC236}">
                <a16:creationId xmlns:a16="http://schemas.microsoft.com/office/drawing/2014/main" id="{6F671D7B-03AC-49E0-83ED-634E9B0FDD5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81618"/>
            <a:ext cx="12197701" cy="205975"/>
          </a:xfrm>
          <a:prstGeom prst="rect">
            <a:avLst/>
          </a:prstGeom>
        </p:spPr>
      </p:pic>
      <p:pic>
        <p:nvPicPr>
          <p:cNvPr id="19" name="Picture 18" descr="A screenshot of a cell phone&#10;&#10;Description automatically generated">
            <a:extLst>
              <a:ext uri="{FF2B5EF4-FFF2-40B4-BE49-F238E27FC236}">
                <a16:creationId xmlns:a16="http://schemas.microsoft.com/office/drawing/2014/main" id="{31F17E50-ED0F-4DBA-A882-262F0E67D6B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693194" y="616650"/>
            <a:ext cx="6805612" cy="1360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8528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22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06467160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2714170"/>
            <a:ext cx="9144000" cy="1647373"/>
          </a:xfrm>
        </p:spPr>
        <p:txBody>
          <a:bodyPr anchor="b">
            <a:normAutofit/>
          </a:bodyPr>
          <a:lstStyle>
            <a:lvl1pPr algn="ctr">
              <a:defRPr sz="5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361544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320CE03-D7EA-40B3-B004-856418A2BEF7}" type="datetime1">
              <a:rPr lang="en-US" smtClean="0"/>
              <a:t>8/22/2024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E6301CB-089A-4061-8BBB-88783F2240A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3256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6494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61219"/>
            <a:ext cx="10515600" cy="1129469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CCC9F39-01F4-466D-A566-1AFD8B67C78C}" type="datetime1">
              <a:rPr lang="en-US" smtClean="0"/>
              <a:t>8/22/2024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E6301CB-089A-4061-8BBB-88783F2240A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 descr="Blue_Gradient_bar_art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702" y="0"/>
            <a:ext cx="12197701" cy="512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5044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9979743-5AB5-064C-AD5D-A29DA4FAB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184B0F-C106-4C40-9374-17725B84F5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069EF0-DF4A-BC42-A4C7-6980C55692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BCD5A1-6284-4663-8918-315DE707DAEE}" type="datetime1">
              <a:rPr lang="en-US" smtClean="0"/>
              <a:t>8/22/2024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A8E1F6-961B-0045-8CD8-EA4E403A68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EC0997-EE44-1242-9DF0-7F7294981F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ED455F-700D-BA4B-B3F6-B4E03929F5E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9499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4" r:id="rId3"/>
    <p:sldLayoutId id="2147483660" r:id="rId4"/>
    <p:sldLayoutId id="2147483661" r:id="rId5"/>
    <p:sldLayoutId id="2147483662" r:id="rId6"/>
    <p:sldLayoutId id="2147483664" r:id="rId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691755"/>
            <a:ext cx="10515600" cy="12096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2186819"/>
            <a:ext cx="10515600" cy="39901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D5F240D-5685-4BB5-BF6B-C3F64BABF0EB}" type="datetime1">
              <a:rPr lang="en-US" smtClean="0"/>
              <a:t>8/22/2024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E6301CB-089A-4061-8BBB-88783F2240A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8118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663" r:id="rId3"/>
    <p:sldLayoutId id="2147483709" r:id="rId4"/>
    <p:sldLayoutId id="2147483665" r:id="rId5"/>
    <p:sldLayoutId id="2147483666" r:id="rId6"/>
    <p:sldLayoutId id="2147483667" r:id="rId7"/>
    <p:sldLayoutId id="2147483668" r:id="rId8"/>
    <p:sldLayoutId id="2147483713" r:id="rId9"/>
    <p:sldLayoutId id="2147483714" r:id="rId10"/>
    <p:sldLayoutId id="2147483715" r:id="rId11"/>
    <p:sldLayoutId id="2147483716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6.jpg"/><Relationship Id="rId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mailto:ehayman@workforceinclusion.org" TargetMode="Externa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mailto:jking@workforceinclusion.org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29D9BC-B5B8-441F-B01C-DEF6A53701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8072" y="3481173"/>
            <a:ext cx="5328027" cy="1470455"/>
          </a:xfrm>
        </p:spPr>
        <p:txBody>
          <a:bodyPr anchor="b"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en-US" sz="4000" b="1" dirty="0">
                <a:latin typeface="Montserrat"/>
                <a:cs typeface="Arial"/>
              </a:rPr>
              <a:t>Welcome to </a:t>
            </a:r>
            <a:br>
              <a:rPr lang="en-US" sz="4000" b="1" dirty="0">
                <a:latin typeface="Montserrat"/>
                <a:cs typeface="Arial"/>
              </a:rPr>
            </a:br>
            <a:r>
              <a:rPr lang="en-US" sz="4900" b="1" dirty="0">
                <a:latin typeface="Montserrat"/>
                <a:cs typeface="Arial"/>
              </a:rPr>
              <a:t>“All Things DCP”</a:t>
            </a:r>
            <a:endParaRPr lang="en-US" sz="4900" b="1" dirty="0">
              <a:latin typeface="Montserrat" panose="00000500000000000000" pitchFamily="2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23E7ACA7-EB57-4069-AE58-DE6F64CE449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8073" y="206907"/>
            <a:ext cx="4331049" cy="866209"/>
          </a:xfrm>
          <a:prstGeom prst="rect">
            <a:avLst/>
          </a:prstGeom>
        </p:spPr>
      </p:pic>
      <p:pic>
        <p:nvPicPr>
          <p:cNvPr id="4" name="Picture 3" descr="A logo for a company&#10;&#10;Description automatically generated">
            <a:extLst>
              <a:ext uri="{FF2B5EF4-FFF2-40B4-BE49-F238E27FC236}">
                <a16:creationId xmlns:a16="http://schemas.microsoft.com/office/drawing/2014/main" id="{6ED9FA45-BDAB-10B4-8790-7849E0F493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1059" y="5524500"/>
            <a:ext cx="1444725" cy="1004536"/>
          </a:xfrm>
          <a:prstGeom prst="rect">
            <a:avLst/>
          </a:prstGeom>
        </p:spPr>
      </p:pic>
      <p:pic>
        <p:nvPicPr>
          <p:cNvPr id="5" name="Picture 4" descr="A person sitting at a table with a computer&#10;&#10;Description automatically generated">
            <a:extLst>
              <a:ext uri="{FF2B5EF4-FFF2-40B4-BE49-F238E27FC236}">
                <a16:creationId xmlns:a16="http://schemas.microsoft.com/office/drawing/2014/main" id="{C7E6329E-730E-713E-7837-86226C904A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26100" y="2442633"/>
            <a:ext cx="6451600" cy="4301067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3648893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677B81-254C-8CE0-DFFF-EF7354D930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Montserrat" panose="00000500000000000000" pitchFamily="2" charset="0"/>
                <a:cs typeface="Arial"/>
              </a:rPr>
              <a:t>Communicating with Host Agencies </a:t>
            </a:r>
            <a:endParaRPr lang="en-US" dirty="0">
              <a:latin typeface="Montserrat" panose="00000500000000000000" pitchFamily="2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95884F-DE36-5A26-ADF4-137B88B462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5348" y="1743166"/>
            <a:ext cx="10515600" cy="3984534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dirty="0">
                <a:latin typeface="Montserrat"/>
                <a:cs typeface="Arial"/>
              </a:rPr>
              <a:t>Your assistance in communicating with the host agencies is so beneficial.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000" dirty="0">
              <a:latin typeface="Montserrat"/>
              <a:cs typeface="Arial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dirty="0">
                <a:latin typeface="Montserrat"/>
                <a:cs typeface="Arial"/>
              </a:rPr>
              <a:t>Help host agency supervisors understand what DCP is and how a job seeker participating will benefit them.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000" dirty="0">
              <a:latin typeface="Montserrat"/>
              <a:cs typeface="Arial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dirty="0">
                <a:latin typeface="Montserrat"/>
                <a:cs typeface="Arial"/>
              </a:rPr>
              <a:t>Explain that DCP is 10 hours per week for 10 weeks and host agency hours probably need to be reduced during that time.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000" dirty="0">
              <a:latin typeface="Montserrat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dirty="0">
                <a:latin typeface="Montserrat"/>
                <a:cs typeface="Arial"/>
              </a:rPr>
              <a:t>Explain that job seekers can complete independent lesson practice in their own homes if desired and no requirement to be at the host agency to do this.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2000" dirty="0">
              <a:latin typeface="Montserrat"/>
              <a:cs typeface="Arial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dirty="0">
                <a:latin typeface="Montserrat"/>
                <a:cs typeface="Arial"/>
              </a:rPr>
              <a:t>Request host agencies to provide tasks using job seekers’ newly attained skills.</a:t>
            </a:r>
            <a:endParaRPr lang="en-US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5F64F9-E998-ED50-ED52-B84B9CFE25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D455F-700D-BA4B-B3F6-B4E03929F5E0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49969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5D4FB34-FBF1-ECF1-266D-71A05908C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D455F-700D-BA4B-B3F6-B4E03929F5E0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C987971-D45D-62B1-8EFD-E01C8C99B5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Montserrat" panose="00000500000000000000" pitchFamily="2" charset="0"/>
              </a:rPr>
              <a:t>Equipment for Job Seekers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236ADD5-8087-5BA7-B53C-76742C4D66AB}"/>
              </a:ext>
            </a:extLst>
          </p:cNvPr>
          <p:cNvSpPr txBox="1"/>
          <p:nvPr/>
        </p:nvSpPr>
        <p:spPr>
          <a:xfrm>
            <a:off x="1003300" y="1717479"/>
            <a:ext cx="10693400" cy="41438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latin typeface="Montserrat" panose="00000500000000000000" pitchFamily="2" charset="0"/>
              </a:rPr>
              <a:t>Job seekers receive</a:t>
            </a:r>
            <a:r>
              <a:rPr lang="en-US" sz="2400" dirty="0">
                <a:latin typeface="Montserrat" panose="00000500000000000000" pitchFamily="2" charset="0"/>
              </a:rPr>
              <a:t>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latin typeface="Montserrat" panose="00000500000000000000" pitchFamily="2" charset="0"/>
              </a:rPr>
              <a:t>Laptop computer &amp; adapter/power cord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latin typeface="Montserrat" panose="00000500000000000000" pitchFamily="2" charset="0"/>
              </a:rPr>
              <a:t>Windows 11 operating system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latin typeface="Montserrat" panose="00000500000000000000" pitchFamily="2" charset="0"/>
              </a:rPr>
              <a:t>Perpetual MS Office license (Word, Excel, and PowerPoint)</a:t>
            </a:r>
          </a:p>
          <a:p>
            <a:pPr marL="292100" lvl="1" indent="-2921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latin typeface="Montserrat" panose="00000500000000000000" pitchFamily="2" charset="0"/>
              </a:rPr>
              <a:t>Sleeve for the laptop</a:t>
            </a:r>
          </a:p>
          <a:p>
            <a:pPr marL="292100" lvl="1" indent="-2921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latin typeface="Montserrat" panose="00000500000000000000" pitchFamily="2" charset="0"/>
              </a:rPr>
              <a:t>Hotspot with 12 months of pre-paid internet service</a:t>
            </a:r>
          </a:p>
          <a:p>
            <a:pPr marL="292100" lvl="1" indent="-2921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latin typeface="Montserrat" panose="00000500000000000000" pitchFamily="2" charset="0"/>
              </a:rPr>
              <a:t>Headset</a:t>
            </a:r>
          </a:p>
          <a:p>
            <a:pPr marL="292100" lvl="1" indent="-2921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latin typeface="Montserrat" panose="00000500000000000000" pitchFamily="2" charset="0"/>
              </a:rPr>
              <a:t>Mouse</a:t>
            </a:r>
          </a:p>
        </p:txBody>
      </p:sp>
    </p:spTree>
    <p:extLst>
      <p:ext uri="{BB962C8B-B14F-4D97-AF65-F5344CB8AC3E}">
        <p14:creationId xmlns:p14="http://schemas.microsoft.com/office/powerpoint/2010/main" val="18758031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E51D664-60BD-A955-AD0E-CCDCB87096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D455F-700D-BA4B-B3F6-B4E03929F5E0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AD5F6D8-8733-E236-8408-3D642DF40B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Montserrat" panose="00000500000000000000" pitchFamily="2" charset="0"/>
              </a:rPr>
              <a:t>During the Program: Job Seekers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9B6EE08-41D6-4ECA-179E-1B9DE5F0C3A5}"/>
              </a:ext>
            </a:extLst>
          </p:cNvPr>
          <p:cNvSpPr txBox="1"/>
          <p:nvPr/>
        </p:nvSpPr>
        <p:spPr>
          <a:xfrm>
            <a:off x="835348" y="1957626"/>
            <a:ext cx="10620052" cy="36822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Montserrat" panose="00000500000000000000" pitchFamily="2" charset="0"/>
              </a:rPr>
              <a:t>Job seekers meet their Digital Navigator twice weekly for 2 ½ hours total.</a:t>
            </a:r>
          </a:p>
          <a:p>
            <a:pPr marL="285750" indent="-285750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Montserrat" panose="00000500000000000000" pitchFamily="2" charset="0"/>
              </a:rPr>
              <a:t>Job seekers complete 7 ½ hours per week of independent lesson practice outside of their host agency hours.</a:t>
            </a:r>
          </a:p>
          <a:p>
            <a:pPr marL="285750" indent="-285750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Montserrat" panose="00000500000000000000" pitchFamily="2" charset="0"/>
              </a:rPr>
              <a:t>The DCP syllabus is followed until the graduation requirements are met, after which the job seeker completes electives or practicum assignment.</a:t>
            </a:r>
          </a:p>
          <a:p>
            <a:pPr marL="285750" indent="-285750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Montserrat" panose="00000500000000000000" pitchFamily="2" charset="0"/>
              </a:rPr>
              <a:t>Digital Navigators guide and instruct job seekers every step of the way.</a:t>
            </a:r>
          </a:p>
          <a:p>
            <a:pPr marL="285750" indent="-285750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Montserrat" panose="00000500000000000000" pitchFamily="2" charset="0"/>
              </a:rPr>
              <a:t>Job seekers pass skill-tested assessments at 85% or higher to earn certifications.</a:t>
            </a:r>
          </a:p>
        </p:txBody>
      </p:sp>
    </p:spTree>
    <p:extLst>
      <p:ext uri="{BB962C8B-B14F-4D97-AF65-F5344CB8AC3E}">
        <p14:creationId xmlns:p14="http://schemas.microsoft.com/office/powerpoint/2010/main" val="35833543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F94BB49-80E7-1853-D070-7414AB033C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D455F-700D-BA4B-B3F6-B4E03929F5E0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0B3B390-4FDE-97EA-A4F2-9B2C4D109A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Montserrat" panose="00000500000000000000" pitchFamily="2" charset="0"/>
              </a:rPr>
              <a:t>During the Program: Sub-grantees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DE98D61-6971-3661-BB44-2FCA1BB07F5A}"/>
              </a:ext>
            </a:extLst>
          </p:cNvPr>
          <p:cNvSpPr txBox="1"/>
          <p:nvPr/>
        </p:nvSpPr>
        <p:spPr>
          <a:xfrm>
            <a:off x="835348" y="1719157"/>
            <a:ext cx="10518452" cy="46310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latin typeface="Montserrat" panose="00000500000000000000" pitchFamily="2" charset="0"/>
              </a:rPr>
              <a:t>Invitations to graduation will be sent about 1 month prior to sub-grantees.</a:t>
            </a:r>
          </a:p>
          <a:p>
            <a:pPr marL="285750" indent="-285750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latin typeface="Montserrat" panose="00000500000000000000" pitchFamily="2" charset="0"/>
              </a:rPr>
              <a:t>The Digital Training Manager communicates any job seeker concerns which may prevent completion/graduation from DCP to sub-grantees.</a:t>
            </a:r>
          </a:p>
          <a:p>
            <a:pPr marL="285750" indent="-285750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latin typeface="Montserrat" panose="00000500000000000000" pitchFamily="2" charset="0"/>
              </a:rPr>
              <a:t>Everything is going according to schedule if you do not hear from us.</a:t>
            </a:r>
          </a:p>
          <a:p>
            <a:pPr marL="285750" indent="-285750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latin typeface="Montserrat" panose="00000500000000000000" pitchFamily="2" charset="0"/>
              </a:rPr>
              <a:t>If your job seekers share any concerns with you, feel free to reach out to the Digital Training Manager.</a:t>
            </a:r>
          </a:p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n-US" sz="2800" b="1" dirty="0">
                <a:latin typeface="Montserrat" panose="00000500000000000000" pitchFamily="2" charset="0"/>
              </a:rPr>
              <a:t>No news is good news!</a:t>
            </a:r>
            <a:endParaRPr lang="en-US" sz="2800" dirty="0"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48112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7F50402-BEFA-E57B-57EC-F54E1E68F5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D455F-700D-BA4B-B3F6-B4E03929F5E0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4DE4E4F-6DCE-6504-91EA-8C62C9A9B5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Montserrat" panose="00000500000000000000" pitchFamily="2" charset="0"/>
              </a:rPr>
              <a:t>Post-Program: Job Seekers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8FF3977-3391-A3B6-23D6-D83325C6DD45}"/>
              </a:ext>
            </a:extLst>
          </p:cNvPr>
          <p:cNvSpPr txBox="1"/>
          <p:nvPr/>
        </p:nvSpPr>
        <p:spPr>
          <a:xfrm>
            <a:off x="670248" y="1940320"/>
            <a:ext cx="10845800" cy="39547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latin typeface="Montserrat" panose="00000500000000000000" pitchFamily="2" charset="0"/>
              </a:rPr>
              <a:t>After completing DCP, job seekers keep all provided equipment.</a:t>
            </a:r>
          </a:p>
          <a:p>
            <a:pPr marL="285750" indent="-285750">
              <a:lnSpc>
                <a:spcPct val="12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latin typeface="Montserrat" panose="00000500000000000000" pitchFamily="2" charset="0"/>
              </a:rPr>
              <a:t>Zoom graduation event – the week following the final week of DCP training.</a:t>
            </a:r>
          </a:p>
          <a:p>
            <a:pPr marL="285750" indent="-285750">
              <a:lnSpc>
                <a:spcPct val="12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latin typeface="Montserrat" panose="00000500000000000000" pitchFamily="2" charset="0"/>
              </a:rPr>
              <a:t>Invitations to graduation will be sent 2-3 weeks prior to job seekers.</a:t>
            </a:r>
          </a:p>
          <a:p>
            <a:pPr marL="285750" indent="-285750">
              <a:lnSpc>
                <a:spcPct val="12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latin typeface="Montserrat" panose="00000500000000000000" pitchFamily="2" charset="0"/>
              </a:rPr>
              <a:t>Certificates are printed on cardstock in color and mailed to the job seekers.</a:t>
            </a:r>
          </a:p>
          <a:p>
            <a:pPr marL="285750" indent="-285750">
              <a:lnSpc>
                <a:spcPct val="12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latin typeface="Montserrat" panose="00000500000000000000" pitchFamily="2" charset="0"/>
              </a:rPr>
              <a:t>Technical support resources are included in certificate mailing.</a:t>
            </a:r>
          </a:p>
          <a:p>
            <a:pPr marL="285750" indent="-285750">
              <a:lnSpc>
                <a:spcPct val="12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latin typeface="Montserrat" panose="00000500000000000000" pitchFamily="2" charset="0"/>
              </a:rPr>
              <a:t>Monthly DCP Graduates newsletters are sent out via email to job seekers.</a:t>
            </a:r>
          </a:p>
        </p:txBody>
      </p:sp>
    </p:spTree>
    <p:extLst>
      <p:ext uri="{BB962C8B-B14F-4D97-AF65-F5344CB8AC3E}">
        <p14:creationId xmlns:p14="http://schemas.microsoft.com/office/powerpoint/2010/main" val="26410794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7E5716C-8878-2EE0-3F7E-C4392AA22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D455F-700D-BA4B-B3F6-B4E03929F5E0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1497920-C25F-7642-9195-2C750C8B82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Montserrat" panose="00000500000000000000" pitchFamily="2" charset="0"/>
              </a:rPr>
              <a:t>Post-Program: sub-grantees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EC6C5BA-8655-D089-CD3C-2565AE89A66F}"/>
              </a:ext>
            </a:extLst>
          </p:cNvPr>
          <p:cNvSpPr txBox="1"/>
          <p:nvPr/>
        </p:nvSpPr>
        <p:spPr>
          <a:xfrm>
            <a:off x="832496" y="1740530"/>
            <a:ext cx="10518452" cy="42914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Montserrat" panose="00000500000000000000" pitchFamily="2" charset="0"/>
              </a:rPr>
              <a:t>A certificate listing all certifications earned by the job seeker is sent by email to their sub-grantee.</a:t>
            </a:r>
          </a:p>
          <a:p>
            <a:pPr marL="285750" indent="-28575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Montserrat" panose="00000500000000000000" pitchFamily="2" charset="0"/>
              </a:rPr>
              <a:t>Required GPMS tasks are completed by the sub-grantees.</a:t>
            </a:r>
          </a:p>
          <a:p>
            <a:pPr marL="285750" indent="-28575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Montserrat" panose="00000500000000000000" pitchFamily="2" charset="0"/>
              </a:rPr>
              <a:t>Sub-grantees ensure job seekers are able to continue using their new skills.</a:t>
            </a:r>
          </a:p>
          <a:p>
            <a:pPr marL="285750" indent="-28575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Montserrat" panose="00000500000000000000" pitchFamily="2" charset="0"/>
              </a:rPr>
              <a:t>Monthly DCP Graduates newsletters are also sent out to sub-grantees.</a:t>
            </a:r>
          </a:p>
          <a:p>
            <a:pPr marL="285750" indent="-28575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Montserrat" panose="00000500000000000000" pitchFamily="2" charset="0"/>
              </a:rPr>
              <a:t>Requests for reimbursement of expenses are submitted on the appropriate forms to: </a:t>
            </a:r>
          </a:p>
          <a:p>
            <a:pPr algn="ctr">
              <a:lnSpc>
                <a:spcPct val="125000"/>
              </a:lnSpc>
            </a:pPr>
            <a:r>
              <a:rPr lang="en-US" sz="2000" dirty="0">
                <a:latin typeface="Montserrat" panose="00000500000000000000" pitchFamily="2" charset="0"/>
              </a:rPr>
              <a:t>Eldon Hayman – Director of Accounting</a:t>
            </a:r>
          </a:p>
          <a:p>
            <a:pPr algn="ctr">
              <a:lnSpc>
                <a:spcPct val="125000"/>
              </a:lnSpc>
            </a:pPr>
            <a:r>
              <a:rPr lang="en-US" sz="2000" dirty="0">
                <a:latin typeface="Montserrat" panose="00000500000000000000" pitchFamily="2" charset="0"/>
              </a:rPr>
              <a:t>Email: </a:t>
            </a:r>
            <a:r>
              <a:rPr lang="en-US" sz="2000" dirty="0">
                <a:latin typeface="Montserrat" panose="00000500000000000000" pitchFamily="2" charset="0"/>
                <a:hlinkClick r:id="rId2"/>
              </a:rPr>
              <a:t>ehayman@workforceinclusion.org</a:t>
            </a:r>
            <a:endParaRPr lang="en-US" sz="2000" dirty="0">
              <a:latin typeface="Montserrat" panose="00000500000000000000" pitchFamily="2" charset="0"/>
            </a:endParaRPr>
          </a:p>
          <a:p>
            <a:pPr algn="ctr">
              <a:lnSpc>
                <a:spcPct val="125000"/>
              </a:lnSpc>
            </a:pPr>
            <a:endParaRPr lang="en-US" sz="2000" dirty="0">
              <a:latin typeface="Montserrat" panose="00000500000000000000" pitchFamily="2" charset="0"/>
            </a:endParaRPr>
          </a:p>
          <a:p>
            <a:pPr algn="ctr">
              <a:lnSpc>
                <a:spcPct val="125000"/>
              </a:lnSpc>
            </a:pPr>
            <a:r>
              <a:rPr lang="en-US" sz="2000" dirty="0">
                <a:latin typeface="Montserrat" panose="00000500000000000000" pitchFamily="2" charset="0"/>
              </a:rPr>
              <a:t>Please contact Eldon directly if you have any fiscal related questions.</a:t>
            </a:r>
          </a:p>
        </p:txBody>
      </p:sp>
    </p:spTree>
    <p:extLst>
      <p:ext uri="{BB962C8B-B14F-4D97-AF65-F5344CB8AC3E}">
        <p14:creationId xmlns:p14="http://schemas.microsoft.com/office/powerpoint/2010/main" val="10536215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32CC8F-64ED-4E72-A87F-B9140B4552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GPMS – Guide to requirements for DCP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DFFCAF-D272-0347-193B-5BD4FC5F20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74825"/>
            <a:ext cx="10515600" cy="35972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>
                <a:latin typeface="Montserrat" panose="00000500000000000000" pitchFamily="2" charset="0"/>
              </a:rPr>
              <a:t>Step-by-step instructions are provided in the accompanying resources folder:</a:t>
            </a:r>
          </a:p>
          <a:p>
            <a:pPr marL="0" indent="0">
              <a:buNone/>
            </a:pPr>
            <a:endParaRPr lang="en-US" sz="2000" dirty="0">
              <a:latin typeface="Montserrat" panose="00000500000000000000" pitchFamily="2" charset="0"/>
            </a:endParaRPr>
          </a:p>
          <a:p>
            <a:pPr lvl="1"/>
            <a:r>
              <a:rPr lang="en-US" dirty="0">
                <a:latin typeface="Montserrat" panose="00000500000000000000" pitchFamily="2" charset="0"/>
              </a:rPr>
              <a:t>GPMS IEP Instructions for DCP:</a:t>
            </a:r>
          </a:p>
          <a:p>
            <a:pPr lvl="2"/>
            <a:r>
              <a:rPr lang="en-US" sz="2000" dirty="0">
                <a:latin typeface="Montserrat" panose="00000500000000000000" pitchFamily="2" charset="0"/>
              </a:rPr>
              <a:t>To be updated after DCP to reflect job seekers can continue using their newly attained skills.</a:t>
            </a:r>
          </a:p>
          <a:p>
            <a:pPr lvl="2"/>
            <a:endParaRPr lang="en-US" sz="2000" dirty="0">
              <a:latin typeface="Montserrat" panose="00000500000000000000" pitchFamily="2" charset="0"/>
            </a:endParaRPr>
          </a:p>
          <a:p>
            <a:pPr lvl="1"/>
            <a:r>
              <a:rPr lang="en-US" dirty="0">
                <a:latin typeface="Montserrat" panose="00000500000000000000" pitchFamily="2" charset="0"/>
              </a:rPr>
              <a:t>GPMS Instructions to enter DCP Training</a:t>
            </a:r>
          </a:p>
          <a:p>
            <a:pPr lvl="1"/>
            <a:endParaRPr lang="en-US" dirty="0">
              <a:latin typeface="Montserrat" panose="00000500000000000000" pitchFamily="2" charset="0"/>
            </a:endParaRPr>
          </a:p>
          <a:p>
            <a:pPr lvl="1"/>
            <a:r>
              <a:rPr lang="en-US" dirty="0">
                <a:latin typeface="Montserrat" panose="00000500000000000000" pitchFamily="2" charset="0"/>
              </a:rPr>
              <a:t>GPMS Instructions to enter Supportive Services for DCP for:</a:t>
            </a:r>
            <a:endParaRPr lang="en-US" sz="2000" dirty="0">
              <a:latin typeface="Montserrat" panose="00000500000000000000" pitchFamily="2" charset="0"/>
            </a:endParaRPr>
          </a:p>
          <a:p>
            <a:pPr lvl="3"/>
            <a:r>
              <a:rPr lang="en-US" sz="2000" dirty="0">
                <a:latin typeface="Montserrat" panose="00000500000000000000" pitchFamily="2" charset="0"/>
              </a:rPr>
              <a:t> Laptop computer, hotspot, &amp; 12 months of pre-paid internet service.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EEE0E8-B6C3-BC05-B20E-7D88DCEF6D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D455F-700D-BA4B-B3F6-B4E03929F5E0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48027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0B58F6-F999-7329-703F-31A02BCA34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Lessons Learned Along the Way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D91E66-FE27-8004-DFA0-B1F526A4AD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85925"/>
            <a:ext cx="10515600" cy="3876675"/>
          </a:xfrm>
        </p:spPr>
        <p:txBody>
          <a:bodyPr>
            <a:normAutofit/>
          </a:bodyPr>
          <a:lstStyle/>
          <a:p>
            <a:pPr marL="0" indent="0">
              <a:lnSpc>
                <a:spcPct val="125000"/>
              </a:lnSpc>
              <a:buNone/>
            </a:pPr>
            <a:r>
              <a:rPr lang="en-US" sz="2000" dirty="0">
                <a:latin typeface="Montserrat" panose="00000500000000000000" pitchFamily="2" charset="0"/>
              </a:rPr>
              <a:t>We continue to learn lessons along the way as DCP evolves and grows:</a:t>
            </a:r>
          </a:p>
          <a:p>
            <a:pPr marL="342900" indent="-342900">
              <a:lnSpc>
                <a:spcPct val="125000"/>
              </a:lnSpc>
            </a:pPr>
            <a:r>
              <a:rPr lang="en-US" sz="2000" dirty="0">
                <a:latin typeface="Montserrat" panose="00000500000000000000" pitchFamily="2" charset="0"/>
              </a:rPr>
              <a:t>Not every job seeker is an ideal candidate for DCP.</a:t>
            </a:r>
          </a:p>
          <a:p>
            <a:pPr marL="342900" lvl="1" indent="-342900">
              <a:lnSpc>
                <a:spcPct val="125000"/>
              </a:lnSpc>
            </a:pPr>
            <a:r>
              <a:rPr lang="en-US" dirty="0">
                <a:latin typeface="Montserrat" panose="00000500000000000000" pitchFamily="2" charset="0"/>
              </a:rPr>
              <a:t>Our amazing Digital Navigators can coach and instruct job seekers with varying skill levels and abilities utilizing DCP’s one-on-one model and step-by-step guidance.</a:t>
            </a:r>
          </a:p>
          <a:p>
            <a:pPr marL="342900" lvl="1" indent="-342900">
              <a:lnSpc>
                <a:spcPct val="125000"/>
              </a:lnSpc>
            </a:pPr>
            <a:r>
              <a:rPr lang="en-US" dirty="0">
                <a:latin typeface="Montserrat" panose="00000500000000000000" pitchFamily="2" charset="0"/>
              </a:rPr>
              <a:t>Job seekers need to commit to attending scheduled sessions and completing independent lesson practice to thrive in DCP.</a:t>
            </a:r>
          </a:p>
          <a:p>
            <a:pPr marL="342900" lvl="1" indent="-342900">
              <a:lnSpc>
                <a:spcPct val="125000"/>
              </a:lnSpc>
            </a:pPr>
            <a:r>
              <a:rPr lang="en-US" dirty="0">
                <a:latin typeface="Montserrat" panose="00000500000000000000" pitchFamily="2" charset="0"/>
              </a:rPr>
              <a:t>Life, technical issues, and other factors can interfere with progress. We will reach out to you to determine best next steps on an individualized basis.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35DA5C-20DA-030D-44D0-4CE6DF2E6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D455F-700D-BA4B-B3F6-B4E03929F5E0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71445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FB3715-A1CA-D403-7F60-0F8E99F820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Job Seeker Withdrawals &amp; Returning to DCP - 1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E627C2-B242-F794-0EE5-7D5C9D3966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5348" y="1972117"/>
            <a:ext cx="10515600" cy="4136583"/>
          </a:xfrm>
        </p:spPr>
        <p:txBody>
          <a:bodyPr>
            <a:noAutofit/>
          </a:bodyPr>
          <a:lstStyle/>
          <a:p>
            <a:pPr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200" dirty="0">
                <a:latin typeface="Montserrat" panose="00000500000000000000" pitchFamily="2" charset="0"/>
              </a:rPr>
              <a:t>When a job seeker cannot continue DCP, we can often find a solution.</a:t>
            </a:r>
          </a:p>
          <a:p>
            <a:pPr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200" dirty="0">
                <a:latin typeface="Montserrat" panose="00000500000000000000" pitchFamily="2" charset="0"/>
              </a:rPr>
              <a:t>With good cause, a job seeker may be able to withdraw and be re-referred for a later cohort once their circumstances have stabilized.</a:t>
            </a:r>
          </a:p>
          <a:p>
            <a:pPr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200" dirty="0">
                <a:latin typeface="Montserrat" panose="00000500000000000000" pitchFamily="2" charset="0"/>
              </a:rPr>
              <a:t>If a job seeker withdraws without good cause, they may not be able to return at a later date. </a:t>
            </a:r>
          </a:p>
          <a:p>
            <a:pPr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200" dirty="0">
                <a:latin typeface="Montserrat" panose="00000500000000000000" pitchFamily="2" charset="0"/>
              </a:rPr>
              <a:t>Any job seeker who returns to DCP will use one of the available slots for sub-grantee referrals in that cohort.</a:t>
            </a:r>
          </a:p>
          <a:p>
            <a:pPr marL="0" indent="0" algn="r">
              <a:lnSpc>
                <a:spcPct val="125000"/>
              </a:lnSpc>
              <a:spcBef>
                <a:spcPts val="0"/>
              </a:spcBef>
              <a:buNone/>
            </a:pPr>
            <a:r>
              <a:rPr lang="en-US" sz="2000" dirty="0">
                <a:latin typeface="Montserrat" panose="00000500000000000000" pitchFamily="2" charset="0"/>
              </a:rPr>
              <a:t>continued …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E2275C-0AED-F6B5-3EF1-0D159EE631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D455F-700D-BA4B-B3F6-B4E03929F5E0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99760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D3028E4-1929-276E-1B33-AC64D3CE2E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D455F-700D-BA4B-B3F6-B4E03929F5E0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1712383-271E-C4A0-C8E6-AB98A829A5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Job Seeker Withdrawals &amp; Returning to DCP - 2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9251122-3EC6-42F7-A016-10C3DC63E9FE}"/>
              </a:ext>
            </a:extLst>
          </p:cNvPr>
          <p:cNvSpPr txBox="1"/>
          <p:nvPr/>
        </p:nvSpPr>
        <p:spPr>
          <a:xfrm>
            <a:off x="838200" y="1888773"/>
            <a:ext cx="10515600" cy="41727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2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latin typeface="Montserrat" panose="00000500000000000000" pitchFamily="2" charset="0"/>
              </a:rPr>
              <a:t>Whatever the reason, when a job seeker withdraws, their equipment needs to be returned.</a:t>
            </a:r>
          </a:p>
          <a:p>
            <a:pPr marL="342900" indent="-342900">
              <a:lnSpc>
                <a:spcPct val="12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latin typeface="Montserrat" panose="00000500000000000000" pitchFamily="2" charset="0"/>
              </a:rPr>
              <a:t>If returning to DCP in the near future, the sub-grantee may hold the equipment until the next cohort when the job seeker is resuming.</a:t>
            </a:r>
          </a:p>
          <a:p>
            <a:pPr marL="342900" indent="-342900">
              <a:lnSpc>
                <a:spcPct val="12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latin typeface="Montserrat" panose="00000500000000000000" pitchFamily="2" charset="0"/>
              </a:rPr>
              <a:t>If not returning, or if not in the near future, the equipment needs to be returned to us.</a:t>
            </a:r>
          </a:p>
          <a:p>
            <a:pPr marL="342900" indent="-342900">
              <a:lnSpc>
                <a:spcPct val="12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latin typeface="Montserrat" panose="00000500000000000000" pitchFamily="2" charset="0"/>
              </a:rPr>
              <a:t>A shipping label for returning any equipment will be provided.</a:t>
            </a:r>
          </a:p>
          <a:p>
            <a:pPr marL="342900" indent="-342900">
              <a:lnSpc>
                <a:spcPct val="12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latin typeface="Montserrat" panose="00000500000000000000" pitchFamily="2" charset="0"/>
              </a:rPr>
              <a:t>We do ask job seekers to hold on to original packaging until they complete DCP in case equipment needs to be returned.</a:t>
            </a:r>
          </a:p>
        </p:txBody>
      </p:sp>
    </p:spTree>
    <p:extLst>
      <p:ext uri="{BB962C8B-B14F-4D97-AF65-F5344CB8AC3E}">
        <p14:creationId xmlns:p14="http://schemas.microsoft.com/office/powerpoint/2010/main" val="30712398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FA6BCA-EF7C-BC6E-7491-4BEEED2346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Montserrat" panose="00000500000000000000" pitchFamily="2" charset="0"/>
                <a:cs typeface="Arial"/>
              </a:rPr>
              <a:t>Digital Certification Program (DCP)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46FBA7-456E-B5E5-A066-CFE5FE0B64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135" y="1877884"/>
            <a:ext cx="10935729" cy="3405316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212121"/>
                </a:solidFill>
                <a:latin typeface="Montserrat"/>
                <a:cs typeface="Arial"/>
              </a:rPr>
              <a:t>Offered quarterly - 10 weeks at 10 hours per week.</a:t>
            </a:r>
          </a:p>
          <a:p>
            <a:pPr>
              <a:lnSpc>
                <a:spcPct val="150000"/>
              </a:lnSpc>
              <a:buFont typeface="Arial"/>
              <a:buChar char="•"/>
            </a:pPr>
            <a:r>
              <a:rPr lang="en-US" sz="2800" dirty="0">
                <a:latin typeface="Montserrat"/>
                <a:cs typeface="Arial"/>
              </a:rPr>
              <a:t>One-on-one coaching/instruction with a Digital Navigator.</a:t>
            </a:r>
          </a:p>
          <a:p>
            <a:pPr>
              <a:lnSpc>
                <a:spcPct val="150000"/>
              </a:lnSpc>
              <a:buFont typeface="Arial"/>
              <a:buChar char="•"/>
            </a:pPr>
            <a:r>
              <a:rPr lang="en-US" sz="2800" dirty="0">
                <a:latin typeface="Montserrat"/>
                <a:cs typeface="Arial"/>
              </a:rPr>
              <a:t>100% online</a:t>
            </a:r>
            <a:r>
              <a:rPr lang="en-US" sz="2800">
                <a:latin typeface="Montserrat"/>
                <a:cs typeface="Arial"/>
              </a:rPr>
              <a:t>, remote </a:t>
            </a:r>
            <a:r>
              <a:rPr lang="en-US" sz="2800" dirty="0">
                <a:latin typeface="Montserrat"/>
                <a:cs typeface="Arial"/>
              </a:rPr>
              <a:t>program.</a:t>
            </a:r>
          </a:p>
          <a:p>
            <a:pPr>
              <a:lnSpc>
                <a:spcPct val="150000"/>
              </a:lnSpc>
              <a:buFont typeface="Arial"/>
              <a:buChar char="•"/>
            </a:pPr>
            <a:r>
              <a:rPr lang="en-US" sz="2800" dirty="0">
                <a:latin typeface="Montserrat"/>
                <a:cs typeface="Arial"/>
              </a:rPr>
              <a:t>6 certifications to graduate/up to 17 certifications available.</a:t>
            </a:r>
          </a:p>
          <a:p>
            <a:pPr marL="0" indent="0">
              <a:lnSpc>
                <a:spcPct val="150000"/>
              </a:lnSpc>
              <a:buNone/>
            </a:pPr>
            <a:endParaRPr lang="en-US" sz="800" dirty="0">
              <a:latin typeface="Montserrat"/>
              <a:cs typeface="Arial"/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en-US" b="1" dirty="0">
                <a:latin typeface="Montserrat"/>
                <a:cs typeface="Arial"/>
              </a:rPr>
              <a:t>Opportunity for Q&amp;A at the end of the presentation.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4F6E9B-719F-47FC-884F-C94A5066B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D455F-700D-BA4B-B3F6-B4E03929F5E0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40934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B87D923-9003-1A87-564C-292E413FB6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D455F-700D-BA4B-B3F6-B4E03929F5E0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24C547-55D2-273B-FCBF-C16F035629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Montserrat" panose="00000500000000000000" pitchFamily="2" charset="0"/>
              </a:rPr>
              <a:t>DCP Agreements and Fiscal Handbooks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9D9F26E-3A14-7B7E-B66E-57028FD3AEE1}"/>
              </a:ext>
            </a:extLst>
          </p:cNvPr>
          <p:cNvSpPr txBox="1"/>
          <p:nvPr/>
        </p:nvSpPr>
        <p:spPr>
          <a:xfrm>
            <a:off x="835348" y="1704717"/>
            <a:ext cx="10518452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Montserrat" panose="00000500000000000000" pitchFamily="2" charset="0"/>
              </a:rPr>
              <a:t>New sub-grantee DCP Agreements and Fiscal Handbooks will be provided after October, 2024 when the current PY2023 4-month extension funding period ends.</a:t>
            </a:r>
          </a:p>
          <a:p>
            <a:endParaRPr lang="en-US" sz="2000" dirty="0">
              <a:latin typeface="Montserrat" panose="00000500000000000000" pitchFamily="2" charset="0"/>
            </a:endParaRPr>
          </a:p>
          <a:p>
            <a:r>
              <a:rPr lang="en-US" sz="2000" dirty="0">
                <a:latin typeface="Montserrat" panose="00000500000000000000" pitchFamily="2" charset="0"/>
              </a:rPr>
              <a:t>A copy of the PY2023 DCP Fiscal Handbook will be included with the resources and recording of this training.</a:t>
            </a:r>
          </a:p>
          <a:p>
            <a:endParaRPr lang="en-US" sz="2000" dirty="0">
              <a:latin typeface="Montserrat" panose="00000500000000000000" pitchFamily="2" charset="0"/>
            </a:endParaRPr>
          </a:p>
          <a:p>
            <a:r>
              <a:rPr lang="en-US" sz="2000" dirty="0">
                <a:latin typeface="Montserrat" panose="00000500000000000000" pitchFamily="2" charset="0"/>
              </a:rPr>
              <a:t>The PY2023 DCP Fiscal Handbook will serve as a guide for what to expect and contains some helpful forms:</a:t>
            </a:r>
          </a:p>
          <a:p>
            <a:endParaRPr lang="en-US" sz="2000" dirty="0">
              <a:latin typeface="Montserrat" panose="00000500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Montserrat" panose="00000500000000000000" pitchFamily="2" charset="0"/>
              </a:rPr>
              <a:t>Modified Budget Form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Montserrat" panose="00000500000000000000" pitchFamily="2" charset="0"/>
              </a:rPr>
              <a:t>Sample DCP Timesheet for job seekers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Montserrat" panose="00000500000000000000" pitchFamily="2" charset="0"/>
            </a:endParaRPr>
          </a:p>
          <a:p>
            <a:r>
              <a:rPr lang="en-US" sz="2000" dirty="0">
                <a:latin typeface="Montserrat" panose="00000500000000000000" pitchFamily="2" charset="0"/>
              </a:rPr>
              <a:t>All DCP hours must be recorded and reported separately from regular SCSEP hours and other training hours.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10740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FFA2364-A6D1-B59C-B531-98B99E742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D455F-700D-BA4B-B3F6-B4E03929F5E0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568AF17-494C-AFDD-6ECD-88AB8CEB8F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Montserrat" panose="00000500000000000000" pitchFamily="2" charset="0"/>
              </a:rPr>
              <a:t>Available Resources &amp; Handouts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AAF8D26-4852-B3A8-7934-29FC7D97FCFB}"/>
              </a:ext>
            </a:extLst>
          </p:cNvPr>
          <p:cNvSpPr txBox="1"/>
          <p:nvPr/>
        </p:nvSpPr>
        <p:spPr>
          <a:xfrm>
            <a:off x="835348" y="1814020"/>
            <a:ext cx="10515600" cy="41952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Montserrat" panose="00000500000000000000" pitchFamily="2" charset="0"/>
              </a:rPr>
              <a:t>DCP One-page flyer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Montserrat" panose="00000500000000000000" pitchFamily="2" charset="0"/>
              </a:rPr>
              <a:t>Sub-Grantee DCP Referral workbook – 3 sheets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Montserrat" panose="00000500000000000000" pitchFamily="2" charset="0"/>
              </a:rPr>
              <a:t>DCP Full Welcome Packet template (updated for each cohort)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Montserrat" panose="00000500000000000000" pitchFamily="2" charset="0"/>
              </a:rPr>
              <a:t>DCP Syllabus template (updated periodically)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Montserrat" panose="00000500000000000000" pitchFamily="2" charset="0"/>
              </a:rPr>
              <a:t>Copy of PY2023 DCP Fiscal Handbook for informational purposes only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Montserrat" panose="00000500000000000000" pitchFamily="2" charset="0"/>
              </a:rPr>
              <a:t>GPMS Step-by-Step Instructions: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Montserrat" panose="00000500000000000000" pitchFamily="2" charset="0"/>
              </a:rPr>
              <a:t>GPMS IEP instructions for DCP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Montserrat" panose="00000500000000000000" pitchFamily="2" charset="0"/>
              </a:rPr>
              <a:t>GPMS instructions to enter Supportive Services for DCP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Montserrat" panose="00000500000000000000" pitchFamily="2" charset="0"/>
              </a:rPr>
              <a:t>GPMS instructions to enter DCP Training</a:t>
            </a:r>
          </a:p>
        </p:txBody>
      </p:sp>
    </p:spTree>
    <p:extLst>
      <p:ext uri="{BB962C8B-B14F-4D97-AF65-F5344CB8AC3E}">
        <p14:creationId xmlns:p14="http://schemas.microsoft.com/office/powerpoint/2010/main" val="24262679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9FE0ACE-1DB5-D408-EAF0-D7C0DB029A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D455F-700D-BA4B-B3F6-B4E03929F5E0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51E96C4-703E-8728-4A7B-96674FADBC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Montserrat" panose="00000500000000000000" pitchFamily="2" charset="0"/>
              </a:rPr>
              <a:t>Important Upcoming DCP Dates: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B67E874-B4F7-D47B-A810-E008DDF1141A}"/>
              </a:ext>
            </a:extLst>
          </p:cNvPr>
          <p:cNvSpPr txBox="1"/>
          <p:nvPr/>
        </p:nvSpPr>
        <p:spPr>
          <a:xfrm>
            <a:off x="929952" y="1980348"/>
            <a:ext cx="10423848" cy="3862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b="1" u="sng" dirty="0">
                <a:latin typeface="Montserrat" panose="00000500000000000000" pitchFamily="2" charset="0"/>
              </a:rPr>
              <a:t>Cohort 3</a:t>
            </a:r>
            <a:r>
              <a:rPr lang="en-US" sz="2000" dirty="0">
                <a:latin typeface="Montserrat" panose="00000500000000000000" pitchFamily="2" charset="0"/>
              </a:rPr>
              <a:t>: </a:t>
            </a:r>
          </a:p>
          <a:p>
            <a:pPr>
              <a:spcAft>
                <a:spcPts val="600"/>
              </a:spcAft>
            </a:pPr>
            <a:r>
              <a:rPr lang="en-US" sz="2000" dirty="0">
                <a:latin typeface="Montserrat" panose="00000500000000000000" pitchFamily="2" charset="0"/>
              </a:rPr>
              <a:t>Ends Friday, September 13</a:t>
            </a:r>
            <a:r>
              <a:rPr lang="en-US" sz="2000" baseline="30000" dirty="0">
                <a:latin typeface="Montserrat" panose="00000500000000000000" pitchFamily="2" charset="0"/>
              </a:rPr>
              <a:t>th</a:t>
            </a:r>
            <a:r>
              <a:rPr lang="en-US" sz="2000" dirty="0">
                <a:latin typeface="Montserrat" panose="00000500000000000000" pitchFamily="2" charset="0"/>
              </a:rPr>
              <a:t>, 2024</a:t>
            </a:r>
          </a:p>
          <a:p>
            <a:pPr>
              <a:spcAft>
                <a:spcPts val="600"/>
              </a:spcAft>
            </a:pPr>
            <a:r>
              <a:rPr lang="en-US" sz="2000" dirty="0">
                <a:latin typeface="Montserrat" panose="00000500000000000000" pitchFamily="2" charset="0"/>
              </a:rPr>
              <a:t>Graduation:  Thursday, September 19, 2024 – 2.00 p.m. to 4.30 p.m. EST</a:t>
            </a:r>
          </a:p>
          <a:p>
            <a:pPr>
              <a:spcAft>
                <a:spcPts val="600"/>
              </a:spcAft>
            </a:pPr>
            <a:endParaRPr lang="en-US" sz="2000" dirty="0">
              <a:latin typeface="Montserrat" panose="00000500000000000000" pitchFamily="2" charset="0"/>
            </a:endParaRPr>
          </a:p>
          <a:p>
            <a:pPr>
              <a:spcAft>
                <a:spcPts val="600"/>
              </a:spcAft>
            </a:pPr>
            <a:r>
              <a:rPr lang="en-US" sz="2000" b="1" u="sng" dirty="0">
                <a:latin typeface="Montserrat" panose="00000500000000000000" pitchFamily="2" charset="0"/>
              </a:rPr>
              <a:t>Cohort 4</a:t>
            </a:r>
            <a:r>
              <a:rPr lang="en-US" sz="2000" dirty="0">
                <a:latin typeface="Montserrat" panose="00000500000000000000" pitchFamily="2" charset="0"/>
              </a:rPr>
              <a:t>:	</a:t>
            </a:r>
          </a:p>
          <a:p>
            <a:pPr>
              <a:spcAft>
                <a:spcPts val="600"/>
              </a:spcAft>
            </a:pPr>
            <a:r>
              <a:rPr lang="en-US" sz="2000" dirty="0">
                <a:latin typeface="Montserrat" panose="00000500000000000000" pitchFamily="2" charset="0"/>
              </a:rPr>
              <a:t>Starts Monday, September 30</a:t>
            </a:r>
            <a:r>
              <a:rPr lang="en-US" sz="2000" baseline="30000" dirty="0">
                <a:latin typeface="Montserrat" panose="00000500000000000000" pitchFamily="2" charset="0"/>
              </a:rPr>
              <a:t>th</a:t>
            </a:r>
            <a:r>
              <a:rPr lang="en-US" sz="2000" dirty="0">
                <a:latin typeface="Montserrat" panose="00000500000000000000" pitchFamily="2" charset="0"/>
              </a:rPr>
              <a:t>, 2024  /  Ends Friday, December 6</a:t>
            </a:r>
            <a:r>
              <a:rPr lang="en-US" sz="2000" baseline="30000" dirty="0">
                <a:latin typeface="Montserrat" panose="00000500000000000000" pitchFamily="2" charset="0"/>
              </a:rPr>
              <a:t>th</a:t>
            </a:r>
            <a:r>
              <a:rPr lang="en-US" sz="2000" dirty="0">
                <a:latin typeface="Montserrat" panose="00000500000000000000" pitchFamily="2" charset="0"/>
              </a:rPr>
              <a:t>, 2024</a:t>
            </a:r>
          </a:p>
          <a:p>
            <a:pPr>
              <a:spcAft>
                <a:spcPts val="600"/>
              </a:spcAft>
            </a:pPr>
            <a:r>
              <a:rPr lang="en-US" sz="2000" dirty="0">
                <a:latin typeface="Montserrat" panose="00000500000000000000" pitchFamily="2" charset="0"/>
              </a:rPr>
              <a:t>Graduation:  Monday, December 16</a:t>
            </a:r>
            <a:r>
              <a:rPr lang="en-US" sz="2000" baseline="30000" dirty="0">
                <a:latin typeface="Montserrat" panose="00000500000000000000" pitchFamily="2" charset="0"/>
              </a:rPr>
              <a:t>th</a:t>
            </a:r>
            <a:r>
              <a:rPr lang="en-US" sz="2000" dirty="0">
                <a:latin typeface="Montserrat" panose="00000500000000000000" pitchFamily="2" charset="0"/>
              </a:rPr>
              <a:t>, 2024 – 2.30 p.m. to 5.00 p.m. EST</a:t>
            </a:r>
          </a:p>
          <a:p>
            <a:pPr>
              <a:spcAft>
                <a:spcPts val="600"/>
              </a:spcAft>
            </a:pPr>
            <a:endParaRPr lang="en-US" sz="2000" dirty="0">
              <a:latin typeface="Montserrat" panose="00000500000000000000" pitchFamily="2" charset="0"/>
            </a:endParaRPr>
          </a:p>
          <a:p>
            <a:pPr>
              <a:spcAft>
                <a:spcPts val="600"/>
              </a:spcAft>
            </a:pPr>
            <a:r>
              <a:rPr lang="en-US" sz="2000" b="1" u="sng" dirty="0">
                <a:latin typeface="Montserrat" panose="00000500000000000000" pitchFamily="2" charset="0"/>
              </a:rPr>
              <a:t>Cohort 5</a:t>
            </a:r>
            <a:r>
              <a:rPr lang="en-US" sz="2000" dirty="0">
                <a:latin typeface="Montserrat" panose="00000500000000000000" pitchFamily="2" charset="0"/>
              </a:rPr>
              <a:t>: </a:t>
            </a:r>
          </a:p>
          <a:p>
            <a:pPr>
              <a:spcAft>
                <a:spcPts val="600"/>
              </a:spcAft>
            </a:pPr>
            <a:r>
              <a:rPr lang="en-US" sz="2000" dirty="0">
                <a:latin typeface="Montserrat" panose="00000500000000000000" pitchFamily="2" charset="0"/>
              </a:rPr>
              <a:t>Tentatively scheduled to start on Monday, January 6</a:t>
            </a:r>
            <a:r>
              <a:rPr lang="en-US" sz="2000" baseline="30000" dirty="0">
                <a:latin typeface="Montserrat" panose="00000500000000000000" pitchFamily="2" charset="0"/>
              </a:rPr>
              <a:t>th</a:t>
            </a:r>
            <a:r>
              <a:rPr lang="en-US" sz="2000" dirty="0">
                <a:latin typeface="Montserrat" panose="00000500000000000000" pitchFamily="2" charset="0"/>
              </a:rPr>
              <a:t>, 2025</a:t>
            </a:r>
          </a:p>
        </p:txBody>
      </p:sp>
    </p:spTree>
    <p:extLst>
      <p:ext uri="{BB962C8B-B14F-4D97-AF65-F5344CB8AC3E}">
        <p14:creationId xmlns:p14="http://schemas.microsoft.com/office/powerpoint/2010/main" val="23667195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1146CD-5658-469E-AB84-76701BA7F9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Montserrat" panose="00000500000000000000" pitchFamily="2" charset="0"/>
              </a:rPr>
              <a:t>Contact Information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AED10A-4602-1D47-18B7-FFE708CF6F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029075"/>
          </a:xfrm>
        </p:spPr>
        <p:txBody>
          <a:bodyPr/>
          <a:lstStyle/>
          <a:p>
            <a:pPr marL="0" indent="0" algn="ctr">
              <a:buNone/>
            </a:pPr>
            <a:endParaRPr lang="en-US" sz="3200" b="1" dirty="0">
              <a:latin typeface="Montserrat" panose="00000500000000000000" pitchFamily="2" charset="0"/>
            </a:endParaRPr>
          </a:p>
          <a:p>
            <a:pPr marL="0" indent="0" algn="ctr">
              <a:buNone/>
            </a:pPr>
            <a:r>
              <a:rPr lang="en-US" sz="3200" b="1" dirty="0">
                <a:latin typeface="Montserrat" panose="00000500000000000000" pitchFamily="2" charset="0"/>
              </a:rPr>
              <a:t>Julie King, Digital Training Manager</a:t>
            </a:r>
          </a:p>
          <a:p>
            <a:pPr marL="0" indent="0" algn="ctr">
              <a:buNone/>
            </a:pPr>
            <a:r>
              <a:rPr lang="en-US" sz="3200" dirty="0">
                <a:latin typeface="Montserrat" panose="00000500000000000000" pitchFamily="2" charset="0"/>
                <a:hlinkClick r:id="rId3"/>
              </a:rPr>
              <a:t>jking@workforceinclusion.org</a:t>
            </a:r>
            <a:endParaRPr lang="en-US" sz="3200" dirty="0">
              <a:latin typeface="Montserrat" panose="00000500000000000000" pitchFamily="2" charset="0"/>
            </a:endParaRPr>
          </a:p>
          <a:p>
            <a:pPr marL="0" indent="0" algn="ctr">
              <a:buNone/>
            </a:pPr>
            <a:r>
              <a:rPr lang="en-US" sz="3200" dirty="0">
                <a:latin typeface="Montserrat" panose="00000500000000000000" pitchFamily="2" charset="0"/>
              </a:rPr>
              <a:t>Tel: (301) 578-8807</a:t>
            </a:r>
          </a:p>
          <a:p>
            <a:pPr marL="0" indent="0" algn="ctr">
              <a:buNone/>
            </a:pPr>
            <a:endParaRPr lang="en-US" dirty="0">
              <a:latin typeface="Montserrat" panose="00000500000000000000" pitchFamily="2" charset="0"/>
            </a:endParaRPr>
          </a:p>
          <a:p>
            <a:pPr marL="0" indent="0" algn="ctr">
              <a:buNone/>
            </a:pPr>
            <a:r>
              <a:rPr lang="en-US" dirty="0">
                <a:latin typeface="Montserrat" panose="00000500000000000000" pitchFamily="2" charset="0"/>
              </a:rPr>
              <a:t>Please contact your Program Officer if you have questions related to SCSEP for your DCP enrolled job seekers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697C56-4A97-9CEB-14A0-5D339F1B66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D455F-700D-BA4B-B3F6-B4E03929F5E0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33554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CB36070-0DA7-45DB-9015-02696C8601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301CB-089A-4061-8BBB-88783F2240A8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D17421-97F3-47B5-9CFA-0AD9E5D9319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830909" y="2799964"/>
            <a:ext cx="6784181" cy="2203836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40000"/>
              </a:lnSpc>
              <a:spcBef>
                <a:spcPts val="0"/>
              </a:spcBef>
            </a:pPr>
            <a:r>
              <a:rPr lang="en-US" dirty="0">
                <a:latin typeface="Montserrat" panose="00000500000000000000" pitchFamily="2" charset="0"/>
              </a:rPr>
              <a:t>Thank you for your interest in DCP and for the gift of your presence today!</a:t>
            </a:r>
          </a:p>
        </p:txBody>
      </p:sp>
      <p:pic>
        <p:nvPicPr>
          <p:cNvPr id="8" name="Picture 7" descr="A logo for a company&#10;&#10;Description automatically generated">
            <a:extLst>
              <a:ext uri="{FF2B5EF4-FFF2-40B4-BE49-F238E27FC236}">
                <a16:creationId xmlns:a16="http://schemas.microsoft.com/office/drawing/2014/main" id="{B61DE00C-B482-CEB3-30F3-1651C5E2F0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000" y="5952838"/>
            <a:ext cx="1105455" cy="76863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A396610-69AB-3622-FF8D-7C8874821729}"/>
              </a:ext>
            </a:extLst>
          </p:cNvPr>
          <p:cNvSpPr txBox="1"/>
          <p:nvPr/>
        </p:nvSpPr>
        <p:spPr>
          <a:xfrm>
            <a:off x="8610600" y="6356350"/>
            <a:ext cx="28533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Montserrat" panose="00000500000000000000" pitchFamily="2" charset="0"/>
              </a:rPr>
              <a:t>August 22, 2024</a:t>
            </a:r>
          </a:p>
        </p:txBody>
      </p:sp>
    </p:spTree>
    <p:extLst>
      <p:ext uri="{BB962C8B-B14F-4D97-AF65-F5344CB8AC3E}">
        <p14:creationId xmlns:p14="http://schemas.microsoft.com/office/powerpoint/2010/main" val="29326577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20A151-792E-920D-F6F2-7E2326C49E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5348" y="508091"/>
            <a:ext cx="10619366" cy="958850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Montserrat" panose="00000500000000000000" pitchFamily="2" charset="0"/>
                <a:cs typeface="Arial"/>
              </a:rPr>
              <a:t>Working Together to Ensure Job Seeker Success</a:t>
            </a:r>
            <a:endParaRPr lang="en-US" dirty="0">
              <a:latin typeface="Montserrat" panose="00000500000000000000" pitchFamily="2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42C819-C4B0-CFF4-A5E2-294BFF8B3E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7231" y="1701232"/>
            <a:ext cx="10515600" cy="4001068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marL="0" indent="0">
              <a:buNone/>
            </a:pPr>
            <a:r>
              <a:rPr lang="en-US" sz="2600" b="1" u="sng" dirty="0">
                <a:latin typeface="Montserrat" panose="00000500000000000000" pitchFamily="2" charset="0"/>
                <a:cs typeface="Arial"/>
              </a:rPr>
              <a:t>Pre-Program – 1</a:t>
            </a:r>
          </a:p>
          <a:p>
            <a:pPr marL="0" indent="0">
              <a:buNone/>
            </a:pPr>
            <a:endParaRPr lang="en-US" sz="1000" dirty="0">
              <a:latin typeface="Montserrat" panose="00000500000000000000" pitchFamily="2" charset="0"/>
              <a:cs typeface="Arial"/>
            </a:endParaRPr>
          </a:p>
          <a:p>
            <a:pPr marL="0" indent="0">
              <a:buNone/>
            </a:pPr>
            <a:r>
              <a:rPr lang="en-US" dirty="0">
                <a:latin typeface="Montserrat" panose="00000500000000000000" pitchFamily="2" charset="0"/>
                <a:cs typeface="Arial"/>
              </a:rPr>
              <a:t>There’s a lot of preparation before a job seeker can begin in DCP:</a:t>
            </a:r>
          </a:p>
          <a:p>
            <a:pPr marL="0" indent="0">
              <a:buNone/>
            </a:pPr>
            <a:endParaRPr lang="en-US" sz="1000" dirty="0">
              <a:latin typeface="Montserrat" panose="00000500000000000000" pitchFamily="2" charset="0"/>
              <a:cs typeface="Arial"/>
            </a:endParaRPr>
          </a:p>
          <a:p>
            <a:pPr lvl="1">
              <a:lnSpc>
                <a:spcPct val="145000"/>
              </a:lnSpc>
              <a:spcBef>
                <a:spcPts val="0"/>
              </a:spcBef>
            </a:pPr>
            <a:r>
              <a:rPr lang="en-US" sz="2400" dirty="0">
                <a:latin typeface="Montserrat" panose="00000500000000000000" pitchFamily="2" charset="0"/>
                <a:cs typeface="Arial"/>
              </a:rPr>
              <a:t>Referrals from sub-grantees.</a:t>
            </a:r>
          </a:p>
          <a:p>
            <a:pPr lvl="1">
              <a:lnSpc>
                <a:spcPct val="145000"/>
              </a:lnSpc>
              <a:spcBef>
                <a:spcPts val="0"/>
              </a:spcBef>
            </a:pPr>
            <a:r>
              <a:rPr lang="en-US" sz="2400" dirty="0">
                <a:latin typeface="Montserrat" panose="00000500000000000000" pitchFamily="2" charset="0"/>
                <a:cs typeface="Arial"/>
              </a:rPr>
              <a:t>Welcome Packets &amp; syllabus shared with referred job seekers.</a:t>
            </a:r>
          </a:p>
          <a:p>
            <a:pPr lvl="1">
              <a:lnSpc>
                <a:spcPct val="145000"/>
              </a:lnSpc>
              <a:spcBef>
                <a:spcPts val="0"/>
              </a:spcBef>
            </a:pPr>
            <a:r>
              <a:rPr lang="en-US" sz="2400" dirty="0">
                <a:latin typeface="Montserrat" panose="00000500000000000000" pitchFamily="2" charset="0"/>
                <a:cs typeface="Arial"/>
              </a:rPr>
              <a:t>Forms to be signed, dated and returned prior to confirmation of enrolment.</a:t>
            </a:r>
          </a:p>
          <a:p>
            <a:pPr lvl="1">
              <a:lnSpc>
                <a:spcPct val="145000"/>
              </a:lnSpc>
              <a:spcBef>
                <a:spcPts val="0"/>
              </a:spcBef>
            </a:pPr>
            <a:r>
              <a:rPr lang="en-US" sz="2400" dirty="0">
                <a:latin typeface="Montserrat" panose="00000500000000000000" pitchFamily="2" charset="0"/>
                <a:cs typeface="Arial"/>
              </a:rPr>
              <a:t>Digital Navigator introduction calls with job seekers.</a:t>
            </a:r>
          </a:p>
          <a:p>
            <a:pPr lvl="1">
              <a:lnSpc>
                <a:spcPct val="145000"/>
              </a:lnSpc>
              <a:spcBef>
                <a:spcPts val="0"/>
              </a:spcBef>
            </a:pPr>
            <a:r>
              <a:rPr lang="en-US" sz="2400" dirty="0">
                <a:latin typeface="Montserrat" panose="00000500000000000000" pitchFamily="2" charset="0"/>
                <a:cs typeface="Arial"/>
              </a:rPr>
              <a:t>Confirmation of information prior to equipment being shipped.</a:t>
            </a:r>
          </a:p>
          <a:p>
            <a:pPr marL="457200" lvl="1" indent="0" algn="r">
              <a:lnSpc>
                <a:spcPct val="145000"/>
              </a:lnSpc>
              <a:spcBef>
                <a:spcPts val="0"/>
              </a:spcBef>
              <a:buNone/>
            </a:pPr>
            <a:r>
              <a:rPr lang="en-US" dirty="0">
                <a:latin typeface="Montserrat" panose="00000500000000000000" pitchFamily="2" charset="0"/>
                <a:cs typeface="Arial"/>
              </a:rPr>
              <a:t>continued …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1BE5BE-A670-F7C8-BF18-2863706794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D455F-700D-BA4B-B3F6-B4E03929F5E0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22795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F34F4F5-478D-4AA3-9C56-DA2996377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D455F-700D-BA4B-B3F6-B4E03929F5E0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2256500-E8EB-657D-81F2-FEA982AA19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500" y="508091"/>
            <a:ext cx="10807700" cy="958850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Montserrat" panose="00000500000000000000" pitchFamily="2" charset="0"/>
                <a:cs typeface="Arial"/>
              </a:rPr>
              <a:t>Working Together to Ensure Job Seeker Success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09C5EFD-96FB-4900-AAD1-8D5534896F6D}"/>
              </a:ext>
            </a:extLst>
          </p:cNvPr>
          <p:cNvSpPr txBox="1"/>
          <p:nvPr/>
        </p:nvSpPr>
        <p:spPr>
          <a:xfrm>
            <a:off x="835348" y="2028616"/>
            <a:ext cx="10515600" cy="43011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>
                <a:latin typeface="Montserrat" panose="00000500000000000000" pitchFamily="2" charset="0"/>
                <a:cs typeface="Arial"/>
              </a:rPr>
              <a:t>Pre-Program - 2</a:t>
            </a:r>
            <a:endParaRPr lang="en-US" sz="2400" dirty="0">
              <a:latin typeface="Montserrat" panose="00000500000000000000" pitchFamily="2" charset="0"/>
              <a:cs typeface="Arial"/>
            </a:endParaRPr>
          </a:p>
          <a:p>
            <a:endParaRPr lang="en-US" dirty="0"/>
          </a:p>
          <a:p>
            <a:pPr marL="742950" lvl="1" indent="-285750">
              <a:lnSpc>
                <a:spcPct val="145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latin typeface="Montserrat" panose="00000500000000000000" pitchFamily="2" charset="0"/>
                <a:cs typeface="Arial"/>
              </a:rPr>
              <a:t>Equipment shipping &amp; tracking information.</a:t>
            </a:r>
          </a:p>
          <a:p>
            <a:pPr marL="742950" lvl="1" indent="-285750">
              <a:lnSpc>
                <a:spcPct val="145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latin typeface="Montserrat" panose="00000500000000000000" pitchFamily="2" charset="0"/>
                <a:cs typeface="Arial"/>
              </a:rPr>
              <a:t>2</a:t>
            </a:r>
            <a:r>
              <a:rPr lang="en-US" sz="2200" baseline="30000" dirty="0">
                <a:latin typeface="Montserrat" panose="00000500000000000000" pitchFamily="2" charset="0"/>
                <a:cs typeface="Arial"/>
              </a:rPr>
              <a:t>nd</a:t>
            </a:r>
            <a:r>
              <a:rPr lang="en-US" sz="2200" dirty="0">
                <a:latin typeface="Montserrat" panose="00000500000000000000" pitchFamily="2" charset="0"/>
                <a:cs typeface="Arial"/>
              </a:rPr>
              <a:t> phone call to job seekers for unpacking &amp; setting up equipment.</a:t>
            </a:r>
          </a:p>
          <a:p>
            <a:pPr marL="742950" lvl="1" indent="-285750">
              <a:lnSpc>
                <a:spcPct val="145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latin typeface="Montserrat" panose="00000500000000000000" pitchFamily="2" charset="0"/>
                <a:cs typeface="Arial"/>
              </a:rPr>
              <a:t>Lesson scheduling with dedicated Digital Navigator for all 10 weeks.</a:t>
            </a:r>
          </a:p>
          <a:p>
            <a:pPr marL="742950" lvl="1" indent="-285750">
              <a:lnSpc>
                <a:spcPct val="145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latin typeface="Montserrat" panose="00000500000000000000" pitchFamily="2" charset="0"/>
                <a:cs typeface="Arial"/>
              </a:rPr>
              <a:t>Troubleshooting and resolving any technical issues or concerns.</a:t>
            </a:r>
          </a:p>
          <a:p>
            <a:pPr marL="742950" lvl="1" indent="-285750">
              <a:lnSpc>
                <a:spcPct val="145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latin typeface="Montserrat" panose="00000500000000000000" pitchFamily="2" charset="0"/>
                <a:cs typeface="Arial"/>
              </a:rPr>
              <a:t>Q &amp; A between job seeker and their Digital Navigator.</a:t>
            </a:r>
          </a:p>
          <a:p>
            <a:pPr marL="742950" lvl="1" indent="-285750">
              <a:lnSpc>
                <a:spcPct val="145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2000" dirty="0">
              <a:latin typeface="Montserrat" panose="00000500000000000000" pitchFamily="2" charset="0"/>
              <a:cs typeface="Arial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88909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C3514F-C257-C15C-AAE7-9B91E07826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Montserrat" panose="00000500000000000000" pitchFamily="2" charset="0"/>
              </a:rPr>
              <a:t>Referrals to DCP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FC468F-9B47-2F68-14F2-B02953AA59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6600" y="2060404"/>
            <a:ext cx="10617200" cy="3141791"/>
          </a:xfrm>
        </p:spPr>
        <p:txBody>
          <a:bodyPr>
            <a:normAutofit/>
          </a:bodyPr>
          <a:lstStyle/>
          <a:p>
            <a:r>
              <a:rPr lang="en-US" sz="2200" dirty="0">
                <a:latin typeface="Montserrat" panose="00000500000000000000" pitchFamily="2" charset="0"/>
              </a:rPr>
              <a:t>Referral forms sent to sub-grantee with an informational email.</a:t>
            </a:r>
          </a:p>
          <a:p>
            <a:pPr marL="0" indent="0">
              <a:buNone/>
            </a:pPr>
            <a:endParaRPr lang="en-US" sz="2200" dirty="0">
              <a:latin typeface="Montserrat" panose="00000500000000000000" pitchFamily="2" charset="0"/>
            </a:endParaRPr>
          </a:p>
          <a:p>
            <a:r>
              <a:rPr lang="en-US" sz="2200" dirty="0">
                <a:latin typeface="Montserrat" panose="00000500000000000000" pitchFamily="2" charset="0"/>
              </a:rPr>
              <a:t>Completed referral forms, with all details included, returned by due date.</a:t>
            </a:r>
          </a:p>
          <a:p>
            <a:pPr marL="0" indent="0">
              <a:buNone/>
            </a:pPr>
            <a:endParaRPr lang="en-US" sz="2200" dirty="0">
              <a:latin typeface="Montserrat" panose="00000500000000000000" pitchFamily="2" charset="0"/>
            </a:endParaRPr>
          </a:p>
          <a:p>
            <a:r>
              <a:rPr lang="en-US" sz="2200" dirty="0">
                <a:latin typeface="Montserrat" panose="00000500000000000000" pitchFamily="2" charset="0"/>
              </a:rPr>
              <a:t>1-3 referrals per cohort, depending on # of modified slots &amp; cohort space.</a:t>
            </a:r>
          </a:p>
          <a:p>
            <a:pPr marL="0" indent="0">
              <a:buNone/>
            </a:pPr>
            <a:endParaRPr lang="en-US" sz="2200" dirty="0">
              <a:latin typeface="Montserrat" panose="00000500000000000000" pitchFamily="2" charset="0"/>
            </a:endParaRPr>
          </a:p>
          <a:p>
            <a:r>
              <a:rPr lang="en-US" sz="2200" dirty="0">
                <a:latin typeface="Montserrat" panose="00000500000000000000" pitchFamily="2" charset="0"/>
              </a:rPr>
              <a:t>Accurate information assists in assigning Digital Navigator caseloads.</a:t>
            </a:r>
          </a:p>
          <a:p>
            <a:endParaRPr lang="en-US" sz="1200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0830C2-D320-A811-443E-5527DBE44F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D455F-700D-BA4B-B3F6-B4E03929F5E0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5781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02BD647-02AE-8804-7659-C5C6A24BB0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D455F-700D-BA4B-B3F6-B4E03929F5E0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9AB32BB-6064-97CC-2295-00D921B9FD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Montserrat" panose="00000500000000000000" pitchFamily="2" charset="0"/>
              </a:rPr>
              <a:t>Cohort 4 Referrals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92DBA2F-93CD-92B1-A45B-B6128743A98B}"/>
              </a:ext>
            </a:extLst>
          </p:cNvPr>
          <p:cNvSpPr txBox="1"/>
          <p:nvPr/>
        </p:nvSpPr>
        <p:spPr>
          <a:xfrm>
            <a:off x="838200" y="1833256"/>
            <a:ext cx="10515600" cy="41567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Montserrat" panose="00000500000000000000" pitchFamily="2" charset="0"/>
              </a:rPr>
              <a:t>Slightly smaller group than previously.</a:t>
            </a:r>
          </a:p>
          <a:p>
            <a:pPr marL="285750" indent="-285750">
              <a:lnSpc>
                <a:spcPct val="12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Montserrat" panose="00000500000000000000" pitchFamily="2" charset="0"/>
              </a:rPr>
              <a:t>More sub-grantees interested and participating with each cohort.</a:t>
            </a:r>
          </a:p>
          <a:p>
            <a:pPr marL="285750" indent="-285750">
              <a:lnSpc>
                <a:spcPct val="12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Montserrat" panose="00000500000000000000" pitchFamily="2" charset="0"/>
              </a:rPr>
              <a:t>There may be need to defer some referrals to Cohort 5 to allow each sub-grantee interested the opportunity to participate.</a:t>
            </a:r>
          </a:p>
          <a:p>
            <a:pPr marL="285750" indent="-285750">
              <a:lnSpc>
                <a:spcPct val="12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Montserrat" panose="00000500000000000000" pitchFamily="2" charset="0"/>
              </a:rPr>
              <a:t>Make sure referrals are in priority order in case of deferrals.</a:t>
            </a:r>
          </a:p>
          <a:p>
            <a:pPr marL="285750" indent="-285750">
              <a:lnSpc>
                <a:spcPct val="12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Montserrat" panose="00000500000000000000" pitchFamily="2" charset="0"/>
              </a:rPr>
              <a:t>Additional referrals wait listed in the event of non-starters or withdrawals early in the program.</a:t>
            </a:r>
          </a:p>
          <a:p>
            <a:pPr marL="285750" indent="-285750">
              <a:lnSpc>
                <a:spcPct val="12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Montserrat" panose="00000500000000000000" pitchFamily="2" charset="0"/>
              </a:rPr>
              <a:t>Welcome Packets will be sent to sub-grantees to share with job seekers who whose enrollment into DCP Cohort 4 is being confirmed.</a:t>
            </a:r>
          </a:p>
        </p:txBody>
      </p:sp>
    </p:spTree>
    <p:extLst>
      <p:ext uri="{BB962C8B-B14F-4D97-AF65-F5344CB8AC3E}">
        <p14:creationId xmlns:p14="http://schemas.microsoft.com/office/powerpoint/2010/main" val="40485219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C0A9C0F-D399-1FE2-8827-E361242EDC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D455F-700D-BA4B-B3F6-B4E03929F5E0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602662D-24AA-AE7F-38D6-3B61DA0867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Montserrat" panose="00000500000000000000" pitchFamily="2" charset="0"/>
              </a:rPr>
              <a:t>Who is a Good Candidate?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FA7FA21-F0A0-44AA-1BFF-063633633541}"/>
              </a:ext>
            </a:extLst>
          </p:cNvPr>
          <p:cNvSpPr txBox="1"/>
          <p:nvPr/>
        </p:nvSpPr>
        <p:spPr>
          <a:xfrm>
            <a:off x="988541" y="1809236"/>
            <a:ext cx="10362407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sz="2000" b="1" dirty="0">
                <a:latin typeface="Montserrat" panose="00000500000000000000" pitchFamily="2" charset="0"/>
              </a:rPr>
              <a:t>Sub-grantee considerations</a:t>
            </a:r>
            <a:r>
              <a:rPr lang="en-US" sz="2000" dirty="0">
                <a:latin typeface="Montserrat" panose="00000500000000000000" pitchFamily="2" charset="0"/>
              </a:rPr>
              <a:t>:</a:t>
            </a:r>
          </a:p>
          <a:p>
            <a:pPr marL="0" indent="0">
              <a:buNone/>
            </a:pPr>
            <a:endParaRPr lang="en-US" sz="2000" dirty="0">
              <a:latin typeface="Montserrat" panose="00000500000000000000" pitchFamily="2" charset="0"/>
            </a:endParaRPr>
          </a:p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Montserrat" panose="00000500000000000000" pitchFamily="2" charset="0"/>
              </a:rPr>
              <a:t>IEP’s reflect need for computer training and relevant career path / job goal.</a:t>
            </a:r>
          </a:p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Montserrat" panose="00000500000000000000" pitchFamily="2" charset="0"/>
              </a:rPr>
              <a:t>Job seeker skill level less important than the ability to participate fully.</a:t>
            </a:r>
          </a:p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Montserrat" panose="00000500000000000000" pitchFamily="2" charset="0"/>
              </a:rPr>
              <a:t>Job seeker meets the eligibility criteria listed on the referral spreadsheet.</a:t>
            </a:r>
          </a:p>
          <a:p>
            <a:pPr marL="0" indent="0">
              <a:buNone/>
            </a:pPr>
            <a:endParaRPr lang="en-US" sz="2000" dirty="0">
              <a:latin typeface="Montserrat" panose="00000500000000000000" pitchFamily="2" charset="0"/>
            </a:endParaRPr>
          </a:p>
          <a:p>
            <a:pPr marL="0" indent="0">
              <a:buNone/>
            </a:pPr>
            <a:endParaRPr lang="en-US" sz="1000" dirty="0">
              <a:latin typeface="Montserrat" panose="00000500000000000000" pitchFamily="2" charset="0"/>
            </a:endParaRPr>
          </a:p>
          <a:p>
            <a:pPr marL="0" indent="0">
              <a:buNone/>
            </a:pPr>
            <a:r>
              <a:rPr lang="en-US" sz="2000" b="1" dirty="0">
                <a:latin typeface="Montserrat" panose="00000500000000000000" pitchFamily="2" charset="0"/>
              </a:rPr>
              <a:t>Job seeker considerations</a:t>
            </a:r>
            <a:r>
              <a:rPr lang="en-US" sz="2000" dirty="0">
                <a:latin typeface="Montserrat" panose="00000500000000000000" pitchFamily="2" charset="0"/>
              </a:rPr>
              <a:t>:</a:t>
            </a:r>
          </a:p>
          <a:p>
            <a:endParaRPr lang="en-US" sz="2000" dirty="0">
              <a:latin typeface="Montserrat" panose="00000500000000000000" pitchFamily="2" charset="0"/>
            </a:endParaRPr>
          </a:p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Montserrat" panose="00000500000000000000" pitchFamily="2" charset="0"/>
              </a:rPr>
              <a:t>Able to commit 10 hours per week, every week, for the 10-week program.</a:t>
            </a:r>
          </a:p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Montserrat" panose="00000500000000000000" pitchFamily="2" charset="0"/>
              </a:rPr>
              <a:t>Able to attend all scheduled sessions with their dedicated Digital Navigator.</a:t>
            </a:r>
          </a:p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Montserrat" panose="00000500000000000000" pitchFamily="2" charset="0"/>
              </a:rPr>
              <a:t>Able to complete independent practice between scheduled lessons.</a:t>
            </a:r>
          </a:p>
          <a:p>
            <a:endParaRPr lang="en-US" sz="2000" dirty="0">
              <a:latin typeface="Montserrat" panose="00000500000000000000" pitchFamily="2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0499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835F026-2D7C-AC5A-C885-88CDEC9456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D455F-700D-BA4B-B3F6-B4E03929F5E0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8544247-81B0-F99E-D9D5-3E32DF1DE4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Montserrat" panose="00000500000000000000" pitchFamily="2" charset="0"/>
              </a:rPr>
              <a:t>DCP Welcome Packets - 1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EC9D681-6C51-EC8B-EDD0-BFFBFC658C4F}"/>
              </a:ext>
            </a:extLst>
          </p:cNvPr>
          <p:cNvSpPr txBox="1"/>
          <p:nvPr/>
        </p:nvSpPr>
        <p:spPr>
          <a:xfrm>
            <a:off x="835348" y="1724656"/>
            <a:ext cx="10340652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Montserrat" panose="00000500000000000000" pitchFamily="2" charset="0"/>
              </a:rPr>
              <a:t>Welcome Packets contain information and important forms to be returned.</a:t>
            </a:r>
          </a:p>
          <a:p>
            <a:endParaRPr lang="en-US" sz="2200" dirty="0">
              <a:latin typeface="Montserrat" panose="00000500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Montserrat" panose="00000500000000000000" pitchFamily="2" charset="0"/>
              </a:rPr>
              <a:t>A copy of the DCP syllabus accompanies the Welcome Packet.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dirty="0">
              <a:latin typeface="Montserrat" panose="000005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Montserrat" panose="00000500000000000000" pitchFamily="2" charset="0"/>
              </a:rPr>
              <a:t>Forms to be completed and returned:</a:t>
            </a:r>
          </a:p>
          <a:p>
            <a:endParaRPr lang="en-US" sz="2200" dirty="0">
              <a:latin typeface="Montserrat" panose="00000500000000000000" pitchFamily="2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Montserrat" panose="00000500000000000000" pitchFamily="2" charset="0"/>
              </a:rPr>
              <a:t>Code of Conduct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200" dirty="0">
              <a:latin typeface="Montserrat" panose="00000500000000000000" pitchFamily="2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Montserrat" panose="00000500000000000000" pitchFamily="2" charset="0"/>
              </a:rPr>
              <a:t>Release of Information</a:t>
            </a:r>
          </a:p>
          <a:p>
            <a:pPr lvl="1"/>
            <a:endParaRPr lang="en-US" sz="2200" dirty="0">
              <a:latin typeface="Montserrat" panose="00000500000000000000" pitchFamily="2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Montserrat" panose="00000500000000000000" pitchFamily="2" charset="0"/>
              </a:rPr>
              <a:t>Media Release of Information</a:t>
            </a:r>
          </a:p>
          <a:p>
            <a:pPr lvl="1" algn="r"/>
            <a:r>
              <a:rPr lang="en-US" sz="2200" dirty="0">
                <a:latin typeface="Montserrat" panose="00000500000000000000" pitchFamily="2" charset="0"/>
              </a:rPr>
              <a:t>continued … </a:t>
            </a:r>
          </a:p>
          <a:p>
            <a:pPr lvl="1"/>
            <a:endParaRPr lang="en-US" sz="1000" dirty="0"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75380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EB9D5BD-532B-5D5C-687F-D2B5EE9128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D455F-700D-BA4B-B3F6-B4E03929F5E0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B846D75-701B-4FAC-3410-FCC32E70F2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Montserrat" panose="00000500000000000000" pitchFamily="2" charset="0"/>
              </a:rPr>
              <a:t>DCP Welcome Packets - 2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02781B5-CAFB-DA41-8A03-7FD08642B7E8}"/>
              </a:ext>
            </a:extLst>
          </p:cNvPr>
          <p:cNvSpPr txBox="1"/>
          <p:nvPr/>
        </p:nvSpPr>
        <p:spPr>
          <a:xfrm>
            <a:off x="838200" y="1883205"/>
            <a:ext cx="10515600" cy="4056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9250" lvl="1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latin typeface="Montserrat" panose="00000500000000000000" pitchFamily="2" charset="0"/>
              </a:rPr>
              <a:t>Welcome Packets and DCP Syllabus are sent to sub-grantees via email after referrals have been received and job seeker eligibility confirmed.</a:t>
            </a:r>
          </a:p>
          <a:p>
            <a:pPr marL="63500" lvl="1">
              <a:lnSpc>
                <a:spcPct val="130000"/>
              </a:lnSpc>
            </a:pPr>
            <a:endParaRPr lang="en-US" sz="800" dirty="0">
              <a:latin typeface="Montserrat" panose="00000500000000000000" pitchFamily="2" charset="0"/>
            </a:endParaRPr>
          </a:p>
          <a:p>
            <a:pPr marL="349250" lvl="1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latin typeface="Montserrat" panose="00000500000000000000" pitchFamily="2" charset="0"/>
              </a:rPr>
              <a:t>Sub-grantees share the DCP Welcome Packets and Syllabus with job seekers.</a:t>
            </a:r>
          </a:p>
          <a:p>
            <a:pPr marL="349250" lvl="1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endParaRPr lang="en-US" sz="800" dirty="0">
              <a:latin typeface="Montserrat" panose="00000500000000000000" pitchFamily="2" charset="0"/>
            </a:endParaRPr>
          </a:p>
          <a:p>
            <a:pPr marL="349250" lvl="1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latin typeface="Montserrat" panose="00000500000000000000" pitchFamily="2" charset="0"/>
              </a:rPr>
              <a:t>DCP Enrolment is confirmed after completed, signed, and dated forms have been returned and received.</a:t>
            </a:r>
          </a:p>
          <a:p>
            <a:pPr marL="63500" lvl="1">
              <a:lnSpc>
                <a:spcPct val="130000"/>
              </a:lnSpc>
            </a:pPr>
            <a:endParaRPr lang="en-US" sz="800" dirty="0">
              <a:latin typeface="Montserrat" panose="00000500000000000000" pitchFamily="2" charset="0"/>
            </a:endParaRPr>
          </a:p>
          <a:p>
            <a:pPr marL="349250" lvl="1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latin typeface="Montserrat" panose="00000500000000000000" pitchFamily="2" charset="0"/>
              </a:rPr>
              <a:t>The DCP Syllabus shows chronologically the modules available to the job seeker during the program.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420252837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ilk Glass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1D903CAE8AD3045BF89F398D17719BB" ma:contentTypeVersion="14" ma:contentTypeDescription="Create a new document." ma:contentTypeScope="" ma:versionID="a1caddc40021cf14a909be36b06962d1">
  <xsd:schema xmlns:xsd="http://www.w3.org/2001/XMLSchema" xmlns:xs="http://www.w3.org/2001/XMLSchema" xmlns:p="http://schemas.microsoft.com/office/2006/metadata/properties" xmlns:ns2="195da388-4f1f-499a-b8f1-0cc267dad8f1" xmlns:ns3="8d46c058-239c-49e6-9ab3-aff88b77444e" targetNamespace="http://schemas.microsoft.com/office/2006/metadata/properties" ma:root="true" ma:fieldsID="ea91ef673c082b52e679b83d06f7a176" ns2:_="" ns3:_="">
    <xsd:import namespace="195da388-4f1f-499a-b8f1-0cc267dad8f1"/>
    <xsd:import namespace="8d46c058-239c-49e6-9ab3-aff88b77444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ObjectDetectorVersions" minOccurs="0"/>
                <xsd:element ref="ns2:MediaLengthInSecond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95da388-4f1f-499a-b8f1-0cc267dad8f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ObjectDetectorVersions" ma:index="1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d46c058-239c-49e6-9ab3-aff88b77444e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5BA6E91-65B3-4DF6-9F73-12BECB7C105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5672956-F75E-4434-B936-527CFA71065F}">
  <ds:schemaRefs>
    <ds:schemaRef ds:uri="195da388-4f1f-499a-b8f1-0cc267dad8f1"/>
    <ds:schemaRef ds:uri="8d46c058-239c-49e6-9ab3-aff88b77444e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0CBF4099-B44A-42BC-9659-3D05EF53824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95da388-4f1f-499a-b8f1-0cc267dad8f1"/>
    <ds:schemaRef ds:uri="8d46c058-239c-49e6-9ab3-aff88b77444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15084</TotalTime>
  <Words>1745</Words>
  <Application>Microsoft Office PowerPoint</Application>
  <PresentationFormat>Widescreen</PresentationFormat>
  <Paragraphs>231</Paragraphs>
  <Slides>24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Arial</vt:lpstr>
      <vt:lpstr>Calibri</vt:lpstr>
      <vt:lpstr>Calibri Light</vt:lpstr>
      <vt:lpstr>Montserrat</vt:lpstr>
      <vt:lpstr>Office Theme</vt:lpstr>
      <vt:lpstr>1_Office Theme</vt:lpstr>
      <vt:lpstr>Welcome to  “All Things DCP”</vt:lpstr>
      <vt:lpstr>Digital Certification Program (DCP) Overview</vt:lpstr>
      <vt:lpstr>Working Together to Ensure Job Seeker Success</vt:lpstr>
      <vt:lpstr>Working Together to Ensure Job Seeker Success</vt:lpstr>
      <vt:lpstr>Referrals to DCP</vt:lpstr>
      <vt:lpstr>Cohort 4 Referrals</vt:lpstr>
      <vt:lpstr>Who is a Good Candidate?</vt:lpstr>
      <vt:lpstr>DCP Welcome Packets - 1</vt:lpstr>
      <vt:lpstr>DCP Welcome Packets - 2</vt:lpstr>
      <vt:lpstr>Communicating with Host Agencies </vt:lpstr>
      <vt:lpstr>Equipment for Job Seekers</vt:lpstr>
      <vt:lpstr>During the Program: Job Seekers</vt:lpstr>
      <vt:lpstr>During the Program: Sub-grantees</vt:lpstr>
      <vt:lpstr>Post-Program: Job Seekers</vt:lpstr>
      <vt:lpstr>Post-Program: sub-grantees</vt:lpstr>
      <vt:lpstr>GPMS – Guide to requirements for DCP</vt:lpstr>
      <vt:lpstr>Lessons Learned Along the Way</vt:lpstr>
      <vt:lpstr>Job Seeker Withdrawals &amp; Returning to DCP - 1</vt:lpstr>
      <vt:lpstr>Job Seeker Withdrawals &amp; Returning to DCP - 2</vt:lpstr>
      <vt:lpstr>DCP Agreements and Fiscal Handbooks</vt:lpstr>
      <vt:lpstr>Available Resources &amp; Handouts</vt:lpstr>
      <vt:lpstr>Important Upcoming DCP Dates:</vt:lpstr>
      <vt:lpstr>Contact Information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Lexi Timoll</dc:creator>
  <cp:lastModifiedBy>Julie King</cp:lastModifiedBy>
  <cp:revision>334</cp:revision>
  <dcterms:created xsi:type="dcterms:W3CDTF">2019-04-11T15:35:16Z</dcterms:created>
  <dcterms:modified xsi:type="dcterms:W3CDTF">2024-08-22T14:50:41Z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0x010100F1D903CAE8AD3045BF89F398D17719BB</vt:lpwstr>
  </property>
</Properties>
</file>