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 id="2147483669" r:id="rId5"/>
    <p:sldMasterId id="2147483681" r:id="rId6"/>
  </p:sldMasterIdLst>
  <p:notesMasterIdLst>
    <p:notesMasterId r:id="rId33"/>
  </p:notesMasterIdLst>
  <p:sldIdLst>
    <p:sldId id="442" r:id="rId7"/>
    <p:sldId id="556" r:id="rId8"/>
    <p:sldId id="559" r:id="rId9"/>
    <p:sldId id="551" r:id="rId10"/>
    <p:sldId id="560" r:id="rId11"/>
    <p:sldId id="573" r:id="rId12"/>
    <p:sldId id="566" r:id="rId13"/>
    <p:sldId id="563" r:id="rId14"/>
    <p:sldId id="480" r:id="rId15"/>
    <p:sldId id="565" r:id="rId16"/>
    <p:sldId id="558" r:id="rId17"/>
    <p:sldId id="567" r:id="rId18"/>
    <p:sldId id="553" r:id="rId19"/>
    <p:sldId id="579" r:id="rId20"/>
    <p:sldId id="574" r:id="rId21"/>
    <p:sldId id="568" r:id="rId22"/>
    <p:sldId id="575" r:id="rId23"/>
    <p:sldId id="580" r:id="rId24"/>
    <p:sldId id="583" r:id="rId25"/>
    <p:sldId id="581" r:id="rId26"/>
    <p:sldId id="576" r:id="rId27"/>
    <p:sldId id="577" r:id="rId28"/>
    <p:sldId id="582" r:id="rId29"/>
    <p:sldId id="570" r:id="rId30"/>
    <p:sldId id="555" r:id="rId31"/>
    <p:sldId id="48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A5865-01B3-720B-EAA1-3AC7196FD80F}" name="Suzy Mead" initials="SM" userId="S::smead@workforceinclusion.org::638332fb-7174-49b0-b005-3366ae8c0149" providerId="AD"/>
  <p188:author id="{C18CCF78-162A-B186-67AB-F38EDBA60919}" name="Alicia Black" initials="AB" userId="S::ablack@workforceinclusion.org::ea390c49-8105-47a5-afba-0eb1fd478b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8AFB2-B4E1-4C8F-BA14-92C0A7A5C4B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43D2084-7044-42C3-968E-B2C36EC039B6}">
      <dgm:prSet/>
      <dgm:spPr/>
      <dgm:t>
        <a:bodyPr/>
        <a:lstStyle/>
        <a:p>
          <a:r>
            <a:rPr lang="en-US" b="0" dirty="0">
              <a:solidFill>
                <a:schemeClr val="accent1">
                  <a:lumMod val="50000"/>
                </a:schemeClr>
              </a:solidFill>
              <a:latin typeface="Montserrat" panose="00000500000000000000" pitchFamily="2" charset="0"/>
            </a:rPr>
            <a:t>The Center for Workforce Inclusion’s Mission and Vision</a:t>
          </a:r>
        </a:p>
      </dgm:t>
    </dgm:pt>
    <dgm:pt modelId="{C776F26B-52EB-4AF0-89E3-2ECCD4D7BBB5}" type="parTrans" cxnId="{7AC5FDF0-A83C-465E-A3DD-A5085D903576}">
      <dgm:prSet/>
      <dgm:spPr/>
      <dgm:t>
        <a:bodyPr/>
        <a:lstStyle/>
        <a:p>
          <a:endParaRPr lang="en-US">
            <a:solidFill>
              <a:schemeClr val="accent1">
                <a:lumMod val="50000"/>
              </a:schemeClr>
            </a:solidFill>
          </a:endParaRPr>
        </a:p>
      </dgm:t>
    </dgm:pt>
    <dgm:pt modelId="{C501A93A-FFB0-4B13-AA7E-51029FCED817}" type="sibTrans" cxnId="{7AC5FDF0-A83C-465E-A3DD-A5085D903576}">
      <dgm:prSet/>
      <dgm:spPr/>
      <dgm:t>
        <a:bodyPr/>
        <a:lstStyle/>
        <a:p>
          <a:endParaRPr lang="en-US">
            <a:solidFill>
              <a:schemeClr val="accent1">
                <a:lumMod val="50000"/>
              </a:schemeClr>
            </a:solidFill>
          </a:endParaRPr>
        </a:p>
      </dgm:t>
    </dgm:pt>
    <dgm:pt modelId="{C52DC385-3FAB-4606-9B39-D4DE2DCFFD1B}">
      <dgm:prSet/>
      <dgm:spPr/>
      <dgm:t>
        <a:bodyPr/>
        <a:lstStyle/>
        <a:p>
          <a:pPr algn="ctr"/>
          <a:r>
            <a:rPr lang="en-US" b="0" dirty="0">
              <a:solidFill>
                <a:schemeClr val="accent1">
                  <a:lumMod val="50000"/>
                </a:schemeClr>
              </a:solidFill>
              <a:latin typeface="Montserrat" panose="00000500000000000000" pitchFamily="2" charset="0"/>
            </a:rPr>
            <a:t>Center Programs and Initiatives </a:t>
          </a:r>
        </a:p>
      </dgm:t>
    </dgm:pt>
    <dgm:pt modelId="{327AE13D-77D7-4019-A185-3077D58B4E45}" type="parTrans" cxnId="{A217BE57-1518-4101-88A6-08E2AADABA32}">
      <dgm:prSet/>
      <dgm:spPr/>
      <dgm:t>
        <a:bodyPr/>
        <a:lstStyle/>
        <a:p>
          <a:endParaRPr lang="en-US">
            <a:solidFill>
              <a:schemeClr val="accent1">
                <a:lumMod val="50000"/>
              </a:schemeClr>
            </a:solidFill>
          </a:endParaRPr>
        </a:p>
      </dgm:t>
    </dgm:pt>
    <dgm:pt modelId="{96210FD2-A81C-4746-A5DF-D43B550EACFE}" type="sibTrans" cxnId="{A217BE57-1518-4101-88A6-08E2AADABA32}">
      <dgm:prSet/>
      <dgm:spPr/>
      <dgm:t>
        <a:bodyPr/>
        <a:lstStyle/>
        <a:p>
          <a:endParaRPr lang="en-US">
            <a:solidFill>
              <a:schemeClr val="accent1">
                <a:lumMod val="50000"/>
              </a:schemeClr>
            </a:solidFill>
          </a:endParaRPr>
        </a:p>
      </dgm:t>
    </dgm:pt>
    <dgm:pt modelId="{41CF81D4-A1DD-4BC9-AD52-A5189648BD2F}">
      <dgm:prSet/>
      <dgm:spPr/>
      <dgm:t>
        <a:bodyPr/>
        <a:lstStyle/>
        <a:p>
          <a:pPr algn="l" rtl="0"/>
          <a:r>
            <a:rPr lang="en-US" b="0">
              <a:solidFill>
                <a:schemeClr val="accent1">
                  <a:lumMod val="50000"/>
                </a:schemeClr>
              </a:solidFill>
              <a:latin typeface="Montserrat"/>
            </a:rPr>
            <a:t>Senior Community Service Employment Program </a:t>
          </a:r>
          <a:endParaRPr lang="en-US" b="0">
            <a:solidFill>
              <a:schemeClr val="accent1">
                <a:lumMod val="50000"/>
              </a:schemeClr>
            </a:solidFill>
            <a:latin typeface="Montserrat" panose="00000500000000000000" pitchFamily="2" charset="0"/>
          </a:endParaRPr>
        </a:p>
      </dgm:t>
    </dgm:pt>
    <dgm:pt modelId="{BB789EF3-0081-4A2A-825F-068B5E73B204}" type="parTrans" cxnId="{66887B91-C375-4FDB-92A6-8A991E9224C5}">
      <dgm:prSet/>
      <dgm:spPr/>
      <dgm:t>
        <a:bodyPr/>
        <a:lstStyle/>
        <a:p>
          <a:endParaRPr lang="en-US">
            <a:solidFill>
              <a:schemeClr val="accent1">
                <a:lumMod val="50000"/>
              </a:schemeClr>
            </a:solidFill>
          </a:endParaRPr>
        </a:p>
      </dgm:t>
    </dgm:pt>
    <dgm:pt modelId="{68565E53-71F5-4618-9F77-E700C44B4819}" type="sibTrans" cxnId="{66887B91-C375-4FDB-92A6-8A991E9224C5}">
      <dgm:prSet/>
      <dgm:spPr/>
      <dgm:t>
        <a:bodyPr/>
        <a:lstStyle/>
        <a:p>
          <a:endParaRPr lang="en-US">
            <a:solidFill>
              <a:schemeClr val="accent1">
                <a:lumMod val="50000"/>
              </a:schemeClr>
            </a:solidFill>
          </a:endParaRPr>
        </a:p>
      </dgm:t>
    </dgm:pt>
    <dgm:pt modelId="{5DB6722B-79B7-4DD4-B8E3-1A8A0EB5E3DD}">
      <dgm:prSet/>
      <dgm:spPr/>
      <dgm:t>
        <a:bodyPr/>
        <a:lstStyle/>
        <a:p>
          <a:pPr algn="l" rtl="0"/>
          <a:r>
            <a:rPr lang="en-US" b="0">
              <a:solidFill>
                <a:schemeClr val="accent1">
                  <a:lumMod val="50000"/>
                </a:schemeClr>
              </a:solidFill>
              <a:latin typeface="Montserrat"/>
            </a:rPr>
            <a:t>Experienced Service Programs </a:t>
          </a:r>
          <a:endParaRPr lang="en-US" b="0">
            <a:solidFill>
              <a:schemeClr val="accent1">
                <a:lumMod val="50000"/>
              </a:schemeClr>
            </a:solidFill>
            <a:latin typeface="Montserrat" panose="00000500000000000000" pitchFamily="2" charset="0"/>
          </a:endParaRPr>
        </a:p>
      </dgm:t>
    </dgm:pt>
    <dgm:pt modelId="{70F65E2B-3EEF-4D3C-BD5A-FC0F8832AB00}" type="parTrans" cxnId="{6FB5A477-9644-4A11-907C-32F555C6C3ED}">
      <dgm:prSet/>
      <dgm:spPr/>
      <dgm:t>
        <a:bodyPr/>
        <a:lstStyle/>
        <a:p>
          <a:endParaRPr lang="en-US">
            <a:solidFill>
              <a:schemeClr val="accent1">
                <a:lumMod val="50000"/>
              </a:schemeClr>
            </a:solidFill>
          </a:endParaRPr>
        </a:p>
      </dgm:t>
    </dgm:pt>
    <dgm:pt modelId="{615FAF7E-186D-4ACA-9B30-5AC2BBE31221}" type="sibTrans" cxnId="{6FB5A477-9644-4A11-907C-32F555C6C3ED}">
      <dgm:prSet/>
      <dgm:spPr/>
      <dgm:t>
        <a:bodyPr/>
        <a:lstStyle/>
        <a:p>
          <a:endParaRPr lang="en-US">
            <a:solidFill>
              <a:schemeClr val="accent1">
                <a:lumMod val="50000"/>
              </a:schemeClr>
            </a:solidFill>
          </a:endParaRPr>
        </a:p>
      </dgm:t>
    </dgm:pt>
    <dgm:pt modelId="{B41FC81D-E052-4A6B-94DE-E3B39D41DD00}">
      <dgm:prSet/>
      <dgm:spPr/>
      <dgm:t>
        <a:bodyPr/>
        <a:lstStyle/>
        <a:p>
          <a:pPr algn="l"/>
          <a:r>
            <a:rPr lang="en-US" b="0">
              <a:solidFill>
                <a:schemeClr val="accent1">
                  <a:lumMod val="50000"/>
                </a:schemeClr>
              </a:solidFill>
              <a:latin typeface="Montserrat"/>
            </a:rPr>
            <a:t>CWI Labs</a:t>
          </a:r>
        </a:p>
      </dgm:t>
    </dgm:pt>
    <dgm:pt modelId="{15894B9C-5DCF-4436-B43D-E0077DD9695E}" type="parTrans" cxnId="{4F57554C-8A48-4168-8C41-4B0E9BA49428}">
      <dgm:prSet/>
      <dgm:spPr/>
      <dgm:t>
        <a:bodyPr/>
        <a:lstStyle/>
        <a:p>
          <a:endParaRPr lang="en-US">
            <a:solidFill>
              <a:schemeClr val="accent1">
                <a:lumMod val="50000"/>
              </a:schemeClr>
            </a:solidFill>
          </a:endParaRPr>
        </a:p>
      </dgm:t>
    </dgm:pt>
    <dgm:pt modelId="{27344B11-B14C-4E23-8F70-640AF63643F0}" type="sibTrans" cxnId="{4F57554C-8A48-4168-8C41-4B0E9BA49428}">
      <dgm:prSet/>
      <dgm:spPr/>
      <dgm:t>
        <a:bodyPr/>
        <a:lstStyle/>
        <a:p>
          <a:endParaRPr lang="en-US">
            <a:solidFill>
              <a:schemeClr val="accent1">
                <a:lumMod val="50000"/>
              </a:schemeClr>
            </a:solidFill>
          </a:endParaRPr>
        </a:p>
      </dgm:t>
    </dgm:pt>
    <dgm:pt modelId="{5F5D1636-3AE1-4BA5-B934-88E322D2DE6D}">
      <dgm:prSet/>
      <dgm:spPr/>
      <dgm:t>
        <a:bodyPr/>
        <a:lstStyle/>
        <a:p>
          <a:pPr algn="l" rtl="0"/>
          <a:r>
            <a:rPr lang="en-US" b="0">
              <a:solidFill>
                <a:schemeClr val="accent1">
                  <a:lumMod val="50000"/>
                </a:schemeClr>
              </a:solidFill>
              <a:latin typeface="Montserrat"/>
            </a:rPr>
            <a:t>American Workforce Coalition </a:t>
          </a:r>
          <a:endParaRPr lang="en-US" b="0">
            <a:solidFill>
              <a:schemeClr val="accent1">
                <a:lumMod val="50000"/>
              </a:schemeClr>
            </a:solidFill>
            <a:latin typeface="Montserrat" panose="00000500000000000000" pitchFamily="2" charset="0"/>
          </a:endParaRPr>
        </a:p>
      </dgm:t>
    </dgm:pt>
    <dgm:pt modelId="{61EEC94E-FE8C-4D23-AA36-5780E24B923F}" type="parTrans" cxnId="{F11A847F-2C95-44C0-AFBB-E2BBCCD1EAEB}">
      <dgm:prSet/>
      <dgm:spPr/>
      <dgm:t>
        <a:bodyPr/>
        <a:lstStyle/>
        <a:p>
          <a:endParaRPr lang="en-US">
            <a:solidFill>
              <a:schemeClr val="accent1">
                <a:lumMod val="50000"/>
              </a:schemeClr>
            </a:solidFill>
          </a:endParaRPr>
        </a:p>
      </dgm:t>
    </dgm:pt>
    <dgm:pt modelId="{DE796232-9500-41A3-A244-2045DAFC98B0}" type="sibTrans" cxnId="{F11A847F-2C95-44C0-AFBB-E2BBCCD1EAEB}">
      <dgm:prSet/>
      <dgm:spPr/>
      <dgm:t>
        <a:bodyPr/>
        <a:lstStyle/>
        <a:p>
          <a:endParaRPr lang="en-US">
            <a:solidFill>
              <a:schemeClr val="accent1">
                <a:lumMod val="50000"/>
              </a:schemeClr>
            </a:solidFill>
          </a:endParaRPr>
        </a:p>
      </dgm:t>
    </dgm:pt>
    <dgm:pt modelId="{863B0F8F-5282-419B-A3EC-53600070A295}">
      <dgm:prSet custT="1"/>
      <dgm:spPr/>
      <dgm:t>
        <a:bodyPr/>
        <a:lstStyle/>
        <a:p>
          <a:pPr rtl="0">
            <a:lnSpc>
              <a:spcPct val="90000"/>
            </a:lnSpc>
            <a:spcAft>
              <a:spcPct val="35000"/>
            </a:spcAft>
          </a:pPr>
          <a:r>
            <a:rPr lang="en-US" sz="1800" b="0" dirty="0">
              <a:solidFill>
                <a:schemeClr val="accent1">
                  <a:lumMod val="50000"/>
                </a:schemeClr>
              </a:solidFill>
              <a:latin typeface="Montserrat"/>
            </a:rPr>
            <a:t>Our Exciting Efforts!</a:t>
          </a:r>
        </a:p>
        <a:p>
          <a:pPr rtl="0">
            <a:lnSpc>
              <a:spcPct val="100000"/>
            </a:lnSpc>
            <a:spcAft>
              <a:spcPts val="0"/>
            </a:spcAft>
          </a:pPr>
          <a:r>
            <a:rPr lang="en-US" sz="1800" b="0" dirty="0">
              <a:solidFill>
                <a:schemeClr val="accent1">
                  <a:lumMod val="50000"/>
                </a:schemeClr>
              </a:solidFill>
              <a:latin typeface="Montserrat"/>
            </a:rPr>
            <a:t>Digital Certification Program </a:t>
          </a:r>
        </a:p>
        <a:p>
          <a:pPr rtl="0">
            <a:lnSpc>
              <a:spcPct val="100000"/>
            </a:lnSpc>
            <a:spcAft>
              <a:spcPts val="0"/>
            </a:spcAft>
          </a:pPr>
          <a:r>
            <a:rPr lang="en-US" sz="1800" b="0" dirty="0">
              <a:solidFill>
                <a:schemeClr val="accent1">
                  <a:lumMod val="50000"/>
                </a:schemeClr>
              </a:solidFill>
              <a:latin typeface="Montserrat"/>
            </a:rPr>
            <a:t>Career Pathways</a:t>
          </a:r>
        </a:p>
        <a:p>
          <a:pPr rtl="0">
            <a:lnSpc>
              <a:spcPct val="100000"/>
            </a:lnSpc>
            <a:spcAft>
              <a:spcPts val="0"/>
            </a:spcAft>
          </a:pPr>
          <a:r>
            <a:rPr lang="en-US" sz="1800" b="0" dirty="0">
              <a:solidFill>
                <a:schemeClr val="accent1">
                  <a:lumMod val="50000"/>
                </a:schemeClr>
              </a:solidFill>
              <a:latin typeface="Montserrat"/>
            </a:rPr>
            <a:t>Apricot 360 (new case management system)</a:t>
          </a:r>
        </a:p>
        <a:p>
          <a:pPr rtl="0">
            <a:lnSpc>
              <a:spcPct val="100000"/>
            </a:lnSpc>
            <a:spcAft>
              <a:spcPts val="0"/>
            </a:spcAft>
          </a:pPr>
          <a:r>
            <a:rPr lang="en-US" sz="1800" b="0" dirty="0">
              <a:solidFill>
                <a:schemeClr val="accent1">
                  <a:lumMod val="50000"/>
                </a:schemeClr>
              </a:solidFill>
              <a:latin typeface="Montserrat"/>
            </a:rPr>
            <a:t>2024 Equity Summit </a:t>
          </a:r>
        </a:p>
      </dgm:t>
    </dgm:pt>
    <dgm:pt modelId="{789120A5-DA43-4FB9-8087-CC9640563AAC}" type="parTrans" cxnId="{1AAF1BF9-3C33-4F85-B81A-AA792A3195D2}">
      <dgm:prSet/>
      <dgm:spPr/>
      <dgm:t>
        <a:bodyPr/>
        <a:lstStyle/>
        <a:p>
          <a:endParaRPr lang="en-US">
            <a:solidFill>
              <a:schemeClr val="accent1">
                <a:lumMod val="50000"/>
              </a:schemeClr>
            </a:solidFill>
          </a:endParaRPr>
        </a:p>
      </dgm:t>
    </dgm:pt>
    <dgm:pt modelId="{3048B35E-18B6-4B72-A0C0-54E88DA67BAD}" type="sibTrans" cxnId="{1AAF1BF9-3C33-4F85-B81A-AA792A3195D2}">
      <dgm:prSet/>
      <dgm:spPr/>
      <dgm:t>
        <a:bodyPr/>
        <a:lstStyle/>
        <a:p>
          <a:endParaRPr lang="en-US">
            <a:solidFill>
              <a:schemeClr val="accent1">
                <a:lumMod val="50000"/>
              </a:schemeClr>
            </a:solidFill>
          </a:endParaRPr>
        </a:p>
      </dgm:t>
    </dgm:pt>
    <dgm:pt modelId="{4684EA0C-4EDB-4BD0-A228-6F9AD016DCEB}" type="pres">
      <dgm:prSet presAssocID="{00B8AFB2-B4E1-4C8F-BA14-92C0A7A5C4B2}" presName="diagram" presStyleCnt="0">
        <dgm:presLayoutVars>
          <dgm:dir/>
          <dgm:resizeHandles val="exact"/>
        </dgm:presLayoutVars>
      </dgm:prSet>
      <dgm:spPr/>
    </dgm:pt>
    <dgm:pt modelId="{B152E7AB-D508-4E7B-8D51-573D24C999B7}" type="pres">
      <dgm:prSet presAssocID="{A43D2084-7044-42C3-968E-B2C36EC039B6}" presName="node" presStyleLbl="node1" presStyleIdx="0" presStyleCnt="3">
        <dgm:presLayoutVars>
          <dgm:bulletEnabled val="1"/>
        </dgm:presLayoutVars>
      </dgm:prSet>
      <dgm:spPr/>
    </dgm:pt>
    <dgm:pt modelId="{0FCAE998-BE5A-4497-9579-8409B4B83DC4}" type="pres">
      <dgm:prSet presAssocID="{C501A93A-FFB0-4B13-AA7E-51029FCED817}" presName="sibTrans" presStyleCnt="0"/>
      <dgm:spPr/>
    </dgm:pt>
    <dgm:pt modelId="{200574E3-CE5D-45FD-B03F-EF7DB9FFAC8C}" type="pres">
      <dgm:prSet presAssocID="{C52DC385-3FAB-4606-9B39-D4DE2DCFFD1B}" presName="node" presStyleLbl="node1" presStyleIdx="1" presStyleCnt="3">
        <dgm:presLayoutVars>
          <dgm:bulletEnabled val="1"/>
        </dgm:presLayoutVars>
      </dgm:prSet>
      <dgm:spPr/>
    </dgm:pt>
    <dgm:pt modelId="{5C80376B-EDA4-4DB9-A61D-C5D20CE3E815}" type="pres">
      <dgm:prSet presAssocID="{96210FD2-A81C-4746-A5DF-D43B550EACFE}" presName="sibTrans" presStyleCnt="0"/>
      <dgm:spPr/>
    </dgm:pt>
    <dgm:pt modelId="{D60D5379-8E3E-446C-8A1B-17C9CBB5835C}" type="pres">
      <dgm:prSet presAssocID="{863B0F8F-5282-419B-A3EC-53600070A295}" presName="node" presStyleLbl="node1" presStyleIdx="2" presStyleCnt="3" custScaleY="124424" custLinFactNeighborY="1537">
        <dgm:presLayoutVars>
          <dgm:bulletEnabled val="1"/>
        </dgm:presLayoutVars>
      </dgm:prSet>
      <dgm:spPr/>
    </dgm:pt>
  </dgm:ptLst>
  <dgm:cxnLst>
    <dgm:cxn modelId="{FEEBD913-08CB-4364-B589-A3FF5CA9F1C6}" type="presOf" srcId="{5DB6722B-79B7-4DD4-B8E3-1A8A0EB5E3DD}" destId="{200574E3-CE5D-45FD-B03F-EF7DB9FFAC8C}" srcOrd="0" destOrd="2" presId="urn:microsoft.com/office/officeart/2005/8/layout/default"/>
    <dgm:cxn modelId="{4F57554C-8A48-4168-8C41-4B0E9BA49428}" srcId="{C52DC385-3FAB-4606-9B39-D4DE2DCFFD1B}" destId="{B41FC81D-E052-4A6B-94DE-E3B39D41DD00}" srcOrd="2" destOrd="0" parTransId="{15894B9C-5DCF-4436-B43D-E0077DD9695E}" sibTransId="{27344B11-B14C-4E23-8F70-640AF63643F0}"/>
    <dgm:cxn modelId="{490C7653-E94D-4DBC-84D4-0E0291686831}" type="presOf" srcId="{41CF81D4-A1DD-4BC9-AD52-A5189648BD2F}" destId="{200574E3-CE5D-45FD-B03F-EF7DB9FFAC8C}" srcOrd="0" destOrd="1" presId="urn:microsoft.com/office/officeart/2005/8/layout/default"/>
    <dgm:cxn modelId="{7E5DE054-C92A-43CE-8AC4-5A4D7ADE6632}" type="presOf" srcId="{863B0F8F-5282-419B-A3EC-53600070A295}" destId="{D60D5379-8E3E-446C-8A1B-17C9CBB5835C}" srcOrd="0" destOrd="0" presId="urn:microsoft.com/office/officeart/2005/8/layout/default"/>
    <dgm:cxn modelId="{6FB5A477-9644-4A11-907C-32F555C6C3ED}" srcId="{C52DC385-3FAB-4606-9B39-D4DE2DCFFD1B}" destId="{5DB6722B-79B7-4DD4-B8E3-1A8A0EB5E3DD}" srcOrd="1" destOrd="0" parTransId="{70F65E2B-3EEF-4D3C-BD5A-FC0F8832AB00}" sibTransId="{615FAF7E-186D-4ACA-9B30-5AC2BBE31221}"/>
    <dgm:cxn modelId="{A217BE57-1518-4101-88A6-08E2AADABA32}" srcId="{00B8AFB2-B4E1-4C8F-BA14-92C0A7A5C4B2}" destId="{C52DC385-3FAB-4606-9B39-D4DE2DCFFD1B}" srcOrd="1" destOrd="0" parTransId="{327AE13D-77D7-4019-A185-3077D58B4E45}" sibTransId="{96210FD2-A81C-4746-A5DF-D43B550EACFE}"/>
    <dgm:cxn modelId="{F11A847F-2C95-44C0-AFBB-E2BBCCD1EAEB}" srcId="{C52DC385-3FAB-4606-9B39-D4DE2DCFFD1B}" destId="{5F5D1636-3AE1-4BA5-B934-88E322D2DE6D}" srcOrd="3" destOrd="0" parTransId="{61EEC94E-FE8C-4D23-AA36-5780E24B923F}" sibTransId="{DE796232-9500-41A3-A244-2045DAFC98B0}"/>
    <dgm:cxn modelId="{66887B91-C375-4FDB-92A6-8A991E9224C5}" srcId="{C52DC385-3FAB-4606-9B39-D4DE2DCFFD1B}" destId="{41CF81D4-A1DD-4BC9-AD52-A5189648BD2F}" srcOrd="0" destOrd="0" parTransId="{BB789EF3-0081-4A2A-825F-068B5E73B204}" sibTransId="{68565E53-71F5-4618-9F77-E700C44B4819}"/>
    <dgm:cxn modelId="{4948A296-FD61-4D66-A2CB-1E4A7BAE175E}" type="presOf" srcId="{B41FC81D-E052-4A6B-94DE-E3B39D41DD00}" destId="{200574E3-CE5D-45FD-B03F-EF7DB9FFAC8C}" srcOrd="0" destOrd="3" presId="urn:microsoft.com/office/officeart/2005/8/layout/default"/>
    <dgm:cxn modelId="{81FB7A97-C284-483E-829C-47C1F74288C0}" type="presOf" srcId="{C52DC385-3FAB-4606-9B39-D4DE2DCFFD1B}" destId="{200574E3-CE5D-45FD-B03F-EF7DB9FFAC8C}" srcOrd="0" destOrd="0" presId="urn:microsoft.com/office/officeart/2005/8/layout/default"/>
    <dgm:cxn modelId="{32C7519C-6C1A-475A-909B-68514AB0772E}" type="presOf" srcId="{A43D2084-7044-42C3-968E-B2C36EC039B6}" destId="{B152E7AB-D508-4E7B-8D51-573D24C999B7}" srcOrd="0" destOrd="0" presId="urn:microsoft.com/office/officeart/2005/8/layout/default"/>
    <dgm:cxn modelId="{09BE88A0-7BFF-4410-8E31-D06F2689634D}" type="presOf" srcId="{00B8AFB2-B4E1-4C8F-BA14-92C0A7A5C4B2}" destId="{4684EA0C-4EDB-4BD0-A228-6F9AD016DCEB}" srcOrd="0" destOrd="0" presId="urn:microsoft.com/office/officeart/2005/8/layout/default"/>
    <dgm:cxn modelId="{832B9DBE-3A4F-4D78-916E-40D9532C2338}" type="presOf" srcId="{5F5D1636-3AE1-4BA5-B934-88E322D2DE6D}" destId="{200574E3-CE5D-45FD-B03F-EF7DB9FFAC8C}" srcOrd="0" destOrd="4" presId="urn:microsoft.com/office/officeart/2005/8/layout/default"/>
    <dgm:cxn modelId="{7AC5FDF0-A83C-465E-A3DD-A5085D903576}" srcId="{00B8AFB2-B4E1-4C8F-BA14-92C0A7A5C4B2}" destId="{A43D2084-7044-42C3-968E-B2C36EC039B6}" srcOrd="0" destOrd="0" parTransId="{C776F26B-52EB-4AF0-89E3-2ECCD4D7BBB5}" sibTransId="{C501A93A-FFB0-4B13-AA7E-51029FCED817}"/>
    <dgm:cxn modelId="{1AAF1BF9-3C33-4F85-B81A-AA792A3195D2}" srcId="{00B8AFB2-B4E1-4C8F-BA14-92C0A7A5C4B2}" destId="{863B0F8F-5282-419B-A3EC-53600070A295}" srcOrd="2" destOrd="0" parTransId="{789120A5-DA43-4FB9-8087-CC9640563AAC}" sibTransId="{3048B35E-18B6-4B72-A0C0-54E88DA67BAD}"/>
    <dgm:cxn modelId="{455122F2-2FFC-4C61-95F8-556586421806}" type="presParOf" srcId="{4684EA0C-4EDB-4BD0-A228-6F9AD016DCEB}" destId="{B152E7AB-D508-4E7B-8D51-573D24C999B7}" srcOrd="0" destOrd="0" presId="urn:microsoft.com/office/officeart/2005/8/layout/default"/>
    <dgm:cxn modelId="{0BE82127-6745-4122-92D4-0E208D78D331}" type="presParOf" srcId="{4684EA0C-4EDB-4BD0-A228-6F9AD016DCEB}" destId="{0FCAE998-BE5A-4497-9579-8409B4B83DC4}" srcOrd="1" destOrd="0" presId="urn:microsoft.com/office/officeart/2005/8/layout/default"/>
    <dgm:cxn modelId="{5EA28987-6B81-475B-9B79-4A5B90F0E636}" type="presParOf" srcId="{4684EA0C-4EDB-4BD0-A228-6F9AD016DCEB}" destId="{200574E3-CE5D-45FD-B03F-EF7DB9FFAC8C}" srcOrd="2" destOrd="0" presId="urn:microsoft.com/office/officeart/2005/8/layout/default"/>
    <dgm:cxn modelId="{4B5DC247-A75E-4C60-AE5E-7FB9595B2A93}" type="presParOf" srcId="{4684EA0C-4EDB-4BD0-A228-6F9AD016DCEB}" destId="{5C80376B-EDA4-4DB9-A61D-C5D20CE3E815}" srcOrd="3" destOrd="0" presId="urn:microsoft.com/office/officeart/2005/8/layout/default"/>
    <dgm:cxn modelId="{F083480E-B0E6-4E99-B805-428DDB8044F0}" type="presParOf" srcId="{4684EA0C-4EDB-4BD0-A228-6F9AD016DCEB}" destId="{D60D5379-8E3E-446C-8A1B-17C9CBB5835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10587-FFCF-4099-BAEA-FF4493CB898D}"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US"/>
        </a:p>
      </dgm:t>
    </dgm:pt>
    <dgm:pt modelId="{1CCA6657-6FB9-44EE-9FAB-524C45D7483B}">
      <dgm:prSet custT="1"/>
      <dgm:spPr/>
      <dgm:t>
        <a:bodyPr/>
        <a:lstStyle/>
        <a:p>
          <a:r>
            <a:rPr lang="en-US" sz="2200" dirty="0">
              <a:latin typeface="Montserrat" panose="00000500000000000000" pitchFamily="2" charset="0"/>
            </a:rPr>
            <a:t>The Center was founded in 1962 to advocate for older Americans (we turn 62 years old in 2024)!</a:t>
          </a:r>
        </a:p>
      </dgm:t>
    </dgm:pt>
    <dgm:pt modelId="{A678D649-5F0F-4E73-827D-058BDAAA0FF1}" type="parTrans" cxnId="{BE76F0D6-A3B4-4504-B983-8067381C55AF}">
      <dgm:prSet/>
      <dgm:spPr/>
      <dgm:t>
        <a:bodyPr/>
        <a:lstStyle/>
        <a:p>
          <a:endParaRPr lang="en-US"/>
        </a:p>
      </dgm:t>
    </dgm:pt>
    <dgm:pt modelId="{798E105C-959F-427E-BE25-F55C60089D03}" type="sibTrans" cxnId="{BE76F0D6-A3B4-4504-B983-8067381C55AF}">
      <dgm:prSet/>
      <dgm:spPr/>
      <dgm:t>
        <a:bodyPr/>
        <a:lstStyle/>
        <a:p>
          <a:endParaRPr lang="en-US"/>
        </a:p>
      </dgm:t>
    </dgm:pt>
    <dgm:pt modelId="{2E4C5C52-0428-4157-8CC2-661307A2E8C9}">
      <dgm:prSet custT="1"/>
      <dgm:spPr/>
      <dgm:t>
        <a:bodyPr/>
        <a:lstStyle/>
        <a:p>
          <a:r>
            <a:rPr lang="en-US" sz="2200">
              <a:latin typeface="Montserrat" panose="00000500000000000000" pitchFamily="2" charset="0"/>
            </a:rPr>
            <a:t>Our programs exist to serve low-income, older job seekers with a focus on communities who have been traditionally underserved by workforce programs such as Veterans, women, and job seekers who were formerly incarcerated.</a:t>
          </a:r>
        </a:p>
      </dgm:t>
    </dgm:pt>
    <dgm:pt modelId="{6F96C9C6-7157-4EAE-81F5-F8E1A2F989AF}" type="parTrans" cxnId="{963B87F2-0163-4A95-BFF7-5695F48C3151}">
      <dgm:prSet/>
      <dgm:spPr/>
      <dgm:t>
        <a:bodyPr/>
        <a:lstStyle/>
        <a:p>
          <a:endParaRPr lang="en-US"/>
        </a:p>
      </dgm:t>
    </dgm:pt>
    <dgm:pt modelId="{731AE5D0-67F4-40A8-9319-D0CD63DD2A65}" type="sibTrans" cxnId="{963B87F2-0163-4A95-BFF7-5695F48C3151}">
      <dgm:prSet/>
      <dgm:spPr/>
      <dgm:t>
        <a:bodyPr/>
        <a:lstStyle/>
        <a:p>
          <a:endParaRPr lang="en-US"/>
        </a:p>
      </dgm:t>
    </dgm:pt>
    <dgm:pt modelId="{E8929A6F-44FD-48F4-9A58-262923D57A55}">
      <dgm:prSet custT="1"/>
      <dgm:spPr/>
      <dgm:t>
        <a:bodyPr/>
        <a:lstStyle/>
        <a:p>
          <a:r>
            <a:rPr lang="en-US" sz="2200">
              <a:latin typeface="Montserrat" panose="00000500000000000000" pitchFamily="2" charset="0"/>
            </a:rPr>
            <a:t>Headquartered in Silver Spring, Maryland, near Washington, D.C., we are a 501(c)(3) non-profit organization headed by President and CEO Gary A. Officer.</a:t>
          </a:r>
        </a:p>
      </dgm:t>
    </dgm:pt>
    <dgm:pt modelId="{C816D53B-11E7-4122-9FFE-4C75CADC492C}" type="parTrans" cxnId="{C0239A1E-C13D-4B65-8E1C-176EF9913279}">
      <dgm:prSet/>
      <dgm:spPr/>
      <dgm:t>
        <a:bodyPr/>
        <a:lstStyle/>
        <a:p>
          <a:endParaRPr lang="en-US"/>
        </a:p>
      </dgm:t>
    </dgm:pt>
    <dgm:pt modelId="{8974CA90-8BCA-4DBB-94CB-D21E01409483}" type="sibTrans" cxnId="{C0239A1E-C13D-4B65-8E1C-176EF9913279}">
      <dgm:prSet/>
      <dgm:spPr/>
      <dgm:t>
        <a:bodyPr/>
        <a:lstStyle/>
        <a:p>
          <a:endParaRPr lang="en-US"/>
        </a:p>
      </dgm:t>
    </dgm:pt>
    <dgm:pt modelId="{1C3CAA3C-8027-4F7D-8A3A-B57C3537E4D4}" type="pres">
      <dgm:prSet presAssocID="{0E910587-FFCF-4099-BAEA-FF4493CB898D}" presName="linear" presStyleCnt="0">
        <dgm:presLayoutVars>
          <dgm:animLvl val="lvl"/>
          <dgm:resizeHandles val="exact"/>
        </dgm:presLayoutVars>
      </dgm:prSet>
      <dgm:spPr/>
    </dgm:pt>
    <dgm:pt modelId="{A366A741-17D7-47B5-A679-4D152EF2BE5A}" type="pres">
      <dgm:prSet presAssocID="{1CCA6657-6FB9-44EE-9FAB-524C45D7483B}" presName="parentText" presStyleLbl="node1" presStyleIdx="0" presStyleCnt="3">
        <dgm:presLayoutVars>
          <dgm:chMax val="0"/>
          <dgm:bulletEnabled val="1"/>
        </dgm:presLayoutVars>
      </dgm:prSet>
      <dgm:spPr/>
    </dgm:pt>
    <dgm:pt modelId="{7A887E9A-9A25-4D94-83EB-B8BEC3C06F83}" type="pres">
      <dgm:prSet presAssocID="{798E105C-959F-427E-BE25-F55C60089D03}" presName="spacer" presStyleCnt="0"/>
      <dgm:spPr/>
    </dgm:pt>
    <dgm:pt modelId="{E4695C7F-088E-457C-ADB8-37F6C5F8B193}" type="pres">
      <dgm:prSet presAssocID="{2E4C5C52-0428-4157-8CC2-661307A2E8C9}" presName="parentText" presStyleLbl="node1" presStyleIdx="1" presStyleCnt="3">
        <dgm:presLayoutVars>
          <dgm:chMax val="0"/>
          <dgm:bulletEnabled val="1"/>
        </dgm:presLayoutVars>
      </dgm:prSet>
      <dgm:spPr/>
    </dgm:pt>
    <dgm:pt modelId="{BF34ED21-7042-4AF8-97FE-03AAE45167C0}" type="pres">
      <dgm:prSet presAssocID="{731AE5D0-67F4-40A8-9319-D0CD63DD2A65}" presName="spacer" presStyleCnt="0"/>
      <dgm:spPr/>
    </dgm:pt>
    <dgm:pt modelId="{8C6E5334-11E1-4E06-AE96-5C8D333D257B}" type="pres">
      <dgm:prSet presAssocID="{E8929A6F-44FD-48F4-9A58-262923D57A55}" presName="parentText" presStyleLbl="node1" presStyleIdx="2" presStyleCnt="3">
        <dgm:presLayoutVars>
          <dgm:chMax val="0"/>
          <dgm:bulletEnabled val="1"/>
        </dgm:presLayoutVars>
      </dgm:prSet>
      <dgm:spPr/>
    </dgm:pt>
  </dgm:ptLst>
  <dgm:cxnLst>
    <dgm:cxn modelId="{4DDFC219-CE96-4E51-B42B-541FB2FF3ABF}" type="presOf" srcId="{E8929A6F-44FD-48F4-9A58-262923D57A55}" destId="{8C6E5334-11E1-4E06-AE96-5C8D333D257B}" srcOrd="0" destOrd="0" presId="urn:microsoft.com/office/officeart/2005/8/layout/vList2"/>
    <dgm:cxn modelId="{C0239A1E-C13D-4B65-8E1C-176EF9913279}" srcId="{0E910587-FFCF-4099-BAEA-FF4493CB898D}" destId="{E8929A6F-44FD-48F4-9A58-262923D57A55}" srcOrd="2" destOrd="0" parTransId="{C816D53B-11E7-4122-9FFE-4C75CADC492C}" sibTransId="{8974CA90-8BCA-4DBB-94CB-D21E01409483}"/>
    <dgm:cxn modelId="{8D233452-A8C9-46B3-AFF9-ABB3FB1B99CA}" type="presOf" srcId="{1CCA6657-6FB9-44EE-9FAB-524C45D7483B}" destId="{A366A741-17D7-47B5-A679-4D152EF2BE5A}" srcOrd="0" destOrd="0" presId="urn:microsoft.com/office/officeart/2005/8/layout/vList2"/>
    <dgm:cxn modelId="{688A247F-6633-4A7A-A64A-E19FD5594971}" type="presOf" srcId="{0E910587-FFCF-4099-BAEA-FF4493CB898D}" destId="{1C3CAA3C-8027-4F7D-8A3A-B57C3537E4D4}" srcOrd="0" destOrd="0" presId="urn:microsoft.com/office/officeart/2005/8/layout/vList2"/>
    <dgm:cxn modelId="{BE76F0D6-A3B4-4504-B983-8067381C55AF}" srcId="{0E910587-FFCF-4099-BAEA-FF4493CB898D}" destId="{1CCA6657-6FB9-44EE-9FAB-524C45D7483B}" srcOrd="0" destOrd="0" parTransId="{A678D649-5F0F-4E73-827D-058BDAAA0FF1}" sibTransId="{798E105C-959F-427E-BE25-F55C60089D03}"/>
    <dgm:cxn modelId="{963B87F2-0163-4A95-BFF7-5695F48C3151}" srcId="{0E910587-FFCF-4099-BAEA-FF4493CB898D}" destId="{2E4C5C52-0428-4157-8CC2-661307A2E8C9}" srcOrd="1" destOrd="0" parTransId="{6F96C9C6-7157-4EAE-81F5-F8E1A2F989AF}" sibTransId="{731AE5D0-67F4-40A8-9319-D0CD63DD2A65}"/>
    <dgm:cxn modelId="{27C2DCF2-15E7-4386-B2C2-FACCFE59A72B}" type="presOf" srcId="{2E4C5C52-0428-4157-8CC2-661307A2E8C9}" destId="{E4695C7F-088E-457C-ADB8-37F6C5F8B193}" srcOrd="0" destOrd="0" presId="urn:microsoft.com/office/officeart/2005/8/layout/vList2"/>
    <dgm:cxn modelId="{4CE77EFC-788F-4097-9E89-AB47D7805D60}" type="presParOf" srcId="{1C3CAA3C-8027-4F7D-8A3A-B57C3537E4D4}" destId="{A366A741-17D7-47B5-A679-4D152EF2BE5A}" srcOrd="0" destOrd="0" presId="urn:microsoft.com/office/officeart/2005/8/layout/vList2"/>
    <dgm:cxn modelId="{336A6A71-8830-4555-8C8D-FB9C37DCCC75}" type="presParOf" srcId="{1C3CAA3C-8027-4F7D-8A3A-B57C3537E4D4}" destId="{7A887E9A-9A25-4D94-83EB-B8BEC3C06F83}" srcOrd="1" destOrd="0" presId="urn:microsoft.com/office/officeart/2005/8/layout/vList2"/>
    <dgm:cxn modelId="{20995F56-523F-428D-8EFB-73D91BECF586}" type="presParOf" srcId="{1C3CAA3C-8027-4F7D-8A3A-B57C3537E4D4}" destId="{E4695C7F-088E-457C-ADB8-37F6C5F8B193}" srcOrd="2" destOrd="0" presId="urn:microsoft.com/office/officeart/2005/8/layout/vList2"/>
    <dgm:cxn modelId="{7ABA35BE-1194-4D68-B5C2-811560B1B3DF}" type="presParOf" srcId="{1C3CAA3C-8027-4F7D-8A3A-B57C3537E4D4}" destId="{BF34ED21-7042-4AF8-97FE-03AAE45167C0}" srcOrd="3" destOrd="0" presId="urn:microsoft.com/office/officeart/2005/8/layout/vList2"/>
    <dgm:cxn modelId="{DC8C4F74-EAC5-404B-B36D-207E24BF594E}" type="presParOf" srcId="{1C3CAA3C-8027-4F7D-8A3A-B57C3537E4D4}" destId="{8C6E5334-11E1-4E06-AE96-5C8D333D257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14947-170D-4516-A638-4C59A988C239}"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n-US"/>
        </a:p>
      </dgm:t>
    </dgm:pt>
    <dgm:pt modelId="{3E638C5E-F1D4-4280-830D-8D6FD30EDD06}">
      <dgm:prSet custT="1"/>
      <dgm:spPr/>
      <dgm:t>
        <a:bodyPr/>
        <a:lstStyle/>
        <a:p>
          <a:pPr algn="just"/>
          <a:r>
            <a:rPr lang="en-US" sz="1600" b="0" i="0">
              <a:latin typeface="Montserrat"/>
            </a:rPr>
            <a:t>In 2019, the Center launched CWI Labs (a 501(c)3 nonprofit organization) as an innovation hub to unleash the entrepreneurial spirit necessary to propel a nationwide effort to educate employers and policymakers on the value that older workers contribute to a diverse workforce. </a:t>
          </a:r>
          <a:endParaRPr lang="en-US" sz="1600" b="0">
            <a:latin typeface="Montserrat"/>
          </a:endParaRPr>
        </a:p>
      </dgm:t>
    </dgm:pt>
    <dgm:pt modelId="{885B4FC2-F750-41B1-8AF2-9F66D1E80F23}" type="parTrans" cxnId="{268483A9-277D-4072-A610-B2A8EB0B5D90}">
      <dgm:prSet/>
      <dgm:spPr/>
      <dgm:t>
        <a:bodyPr/>
        <a:lstStyle/>
        <a:p>
          <a:endParaRPr lang="en-US"/>
        </a:p>
      </dgm:t>
    </dgm:pt>
    <dgm:pt modelId="{5593B5C3-62D1-431B-A6BE-F6D4A11FAB4F}" type="sibTrans" cxnId="{268483A9-277D-4072-A610-B2A8EB0B5D90}">
      <dgm:prSet/>
      <dgm:spPr/>
      <dgm:t>
        <a:bodyPr/>
        <a:lstStyle/>
        <a:p>
          <a:endParaRPr lang="en-US"/>
        </a:p>
      </dgm:t>
    </dgm:pt>
    <dgm:pt modelId="{ED750195-4ADF-436C-9F18-0365EB682E4D}">
      <dgm:prSet custT="1"/>
      <dgm:spPr/>
      <dgm:t>
        <a:bodyPr/>
        <a:lstStyle/>
        <a:p>
          <a:endParaRPr lang="en-US" sz="1400">
            <a:solidFill>
              <a:schemeClr val="tx1"/>
            </a:solidFill>
            <a:latin typeface="Montserrat"/>
          </a:endParaRPr>
        </a:p>
      </dgm:t>
    </dgm:pt>
    <dgm:pt modelId="{F207B39D-8D4A-4BAA-A0DA-97B46A78BA64}" type="parTrans" cxnId="{57345608-AECA-4510-AA43-4FFA0B112160}">
      <dgm:prSet/>
      <dgm:spPr/>
      <dgm:t>
        <a:bodyPr/>
        <a:lstStyle/>
        <a:p>
          <a:endParaRPr lang="en-US"/>
        </a:p>
      </dgm:t>
    </dgm:pt>
    <dgm:pt modelId="{7021B8A6-0436-416D-B5B9-388DD99C3754}" type="sibTrans" cxnId="{57345608-AECA-4510-AA43-4FFA0B112160}">
      <dgm:prSet/>
      <dgm:spPr/>
      <dgm:t>
        <a:bodyPr/>
        <a:lstStyle/>
        <a:p>
          <a:endParaRPr lang="en-US"/>
        </a:p>
      </dgm:t>
    </dgm:pt>
    <dgm:pt modelId="{E7EA6381-295B-4583-B430-A2CEE416035C}">
      <dgm:prSet/>
      <dgm:spPr/>
      <dgm:t>
        <a:bodyPr/>
        <a:lstStyle/>
        <a:p>
          <a:endParaRPr lang="en-US">
            <a:latin typeface="Montserrat"/>
          </a:endParaRPr>
        </a:p>
      </dgm:t>
    </dgm:pt>
    <dgm:pt modelId="{A7107263-8630-46A6-9811-CE07409028DF}" type="parTrans" cxnId="{F4284B85-8039-47AC-82DB-F8953269316F}">
      <dgm:prSet/>
      <dgm:spPr/>
      <dgm:t>
        <a:bodyPr/>
        <a:lstStyle/>
        <a:p>
          <a:endParaRPr lang="en-US"/>
        </a:p>
      </dgm:t>
    </dgm:pt>
    <dgm:pt modelId="{C79B1206-2118-4887-9309-4FEE9485B50F}" type="sibTrans" cxnId="{F4284B85-8039-47AC-82DB-F8953269316F}">
      <dgm:prSet/>
      <dgm:spPr/>
      <dgm:t>
        <a:bodyPr/>
        <a:lstStyle/>
        <a:p>
          <a:endParaRPr lang="en-US"/>
        </a:p>
      </dgm:t>
    </dgm:pt>
    <dgm:pt modelId="{F9E80BAE-318F-40E2-9D36-C503B421FBA1}" type="pres">
      <dgm:prSet presAssocID="{36F14947-170D-4516-A638-4C59A988C239}" presName="outerComposite" presStyleCnt="0">
        <dgm:presLayoutVars>
          <dgm:chMax val="5"/>
          <dgm:dir/>
          <dgm:resizeHandles val="exact"/>
        </dgm:presLayoutVars>
      </dgm:prSet>
      <dgm:spPr/>
    </dgm:pt>
    <dgm:pt modelId="{90D62D50-61ED-4B6B-84F2-2651C676D762}" type="pres">
      <dgm:prSet presAssocID="{36F14947-170D-4516-A638-4C59A988C239}" presName="dummyMaxCanvas" presStyleCnt="0">
        <dgm:presLayoutVars/>
      </dgm:prSet>
      <dgm:spPr/>
    </dgm:pt>
    <dgm:pt modelId="{6DE715CC-F88D-42C7-B117-902C966E3677}" type="pres">
      <dgm:prSet presAssocID="{36F14947-170D-4516-A638-4C59A988C239}" presName="ThreeNodes_1" presStyleLbl="node1" presStyleIdx="0" presStyleCnt="3">
        <dgm:presLayoutVars>
          <dgm:bulletEnabled val="1"/>
        </dgm:presLayoutVars>
      </dgm:prSet>
      <dgm:spPr/>
    </dgm:pt>
    <dgm:pt modelId="{94396240-CBA9-4597-BE9C-0E4D5CCA11E7}" type="pres">
      <dgm:prSet presAssocID="{36F14947-170D-4516-A638-4C59A988C239}" presName="ThreeNodes_2" presStyleLbl="node1" presStyleIdx="1" presStyleCnt="3">
        <dgm:presLayoutVars>
          <dgm:bulletEnabled val="1"/>
        </dgm:presLayoutVars>
      </dgm:prSet>
      <dgm:spPr/>
    </dgm:pt>
    <dgm:pt modelId="{A2F2137C-8560-4BC3-BEBF-EDC367F2DA53}" type="pres">
      <dgm:prSet presAssocID="{36F14947-170D-4516-A638-4C59A988C239}" presName="ThreeNodes_3" presStyleLbl="node1" presStyleIdx="2" presStyleCnt="3" custLinFactNeighborX="326" custLinFactNeighborY="15052">
        <dgm:presLayoutVars>
          <dgm:bulletEnabled val="1"/>
        </dgm:presLayoutVars>
      </dgm:prSet>
      <dgm:spPr/>
    </dgm:pt>
    <dgm:pt modelId="{9A09CCDC-D193-4444-A1FD-8B68C5FA8275}" type="pres">
      <dgm:prSet presAssocID="{36F14947-170D-4516-A638-4C59A988C239}" presName="ThreeConn_1-2" presStyleLbl="fgAccFollowNode1" presStyleIdx="0" presStyleCnt="2" custLinFactNeighborX="3929" custLinFactNeighborY="-18380">
        <dgm:presLayoutVars>
          <dgm:bulletEnabled val="1"/>
        </dgm:presLayoutVars>
      </dgm:prSet>
      <dgm:spPr/>
    </dgm:pt>
    <dgm:pt modelId="{71259E1A-66F5-47A4-8C86-99CC3EB3758B}" type="pres">
      <dgm:prSet presAssocID="{36F14947-170D-4516-A638-4C59A988C239}" presName="ThreeConn_2-3" presStyleLbl="fgAccFollowNode1" presStyleIdx="1" presStyleCnt="2" custLinFactNeighborX="-539" custLinFactNeighborY="-14270">
        <dgm:presLayoutVars>
          <dgm:bulletEnabled val="1"/>
        </dgm:presLayoutVars>
      </dgm:prSet>
      <dgm:spPr/>
    </dgm:pt>
    <dgm:pt modelId="{85B4F9CA-051C-4C51-BAE8-4D0D97AF1007}" type="pres">
      <dgm:prSet presAssocID="{36F14947-170D-4516-A638-4C59A988C239}" presName="ThreeNodes_1_text" presStyleLbl="node1" presStyleIdx="2" presStyleCnt="3">
        <dgm:presLayoutVars>
          <dgm:bulletEnabled val="1"/>
        </dgm:presLayoutVars>
      </dgm:prSet>
      <dgm:spPr/>
    </dgm:pt>
    <dgm:pt modelId="{5420B82C-01D1-493A-8378-A7C8C7DBBB98}" type="pres">
      <dgm:prSet presAssocID="{36F14947-170D-4516-A638-4C59A988C239}" presName="ThreeNodes_2_text" presStyleLbl="node1" presStyleIdx="2" presStyleCnt="3">
        <dgm:presLayoutVars>
          <dgm:bulletEnabled val="1"/>
        </dgm:presLayoutVars>
      </dgm:prSet>
      <dgm:spPr/>
    </dgm:pt>
    <dgm:pt modelId="{F5350E58-B53D-422B-BC1F-E2B0C310E07C}" type="pres">
      <dgm:prSet presAssocID="{36F14947-170D-4516-A638-4C59A988C239}" presName="ThreeNodes_3_text" presStyleLbl="node1" presStyleIdx="2" presStyleCnt="3">
        <dgm:presLayoutVars>
          <dgm:bulletEnabled val="1"/>
        </dgm:presLayoutVars>
      </dgm:prSet>
      <dgm:spPr/>
    </dgm:pt>
  </dgm:ptLst>
  <dgm:cxnLst>
    <dgm:cxn modelId="{57345608-AECA-4510-AA43-4FFA0B112160}" srcId="{36F14947-170D-4516-A638-4C59A988C239}" destId="{ED750195-4ADF-436C-9F18-0365EB682E4D}" srcOrd="1" destOrd="0" parTransId="{F207B39D-8D4A-4BAA-A0DA-97B46A78BA64}" sibTransId="{7021B8A6-0436-416D-B5B9-388DD99C3754}"/>
    <dgm:cxn modelId="{B7E6C023-52C1-4E88-B1B9-C9D7F12AE7F8}" type="presOf" srcId="{E7EA6381-295B-4583-B430-A2CEE416035C}" destId="{A2F2137C-8560-4BC3-BEBF-EDC367F2DA53}" srcOrd="0" destOrd="0" presId="urn:microsoft.com/office/officeart/2005/8/layout/vProcess5"/>
    <dgm:cxn modelId="{39ABED27-12D1-45D5-AA9F-A951D78F2E37}" type="presOf" srcId="{ED750195-4ADF-436C-9F18-0365EB682E4D}" destId="{94396240-CBA9-4597-BE9C-0E4D5CCA11E7}" srcOrd="0" destOrd="0" presId="urn:microsoft.com/office/officeart/2005/8/layout/vProcess5"/>
    <dgm:cxn modelId="{8B4E8C69-BAC1-47FC-ADCC-882347116755}" type="presOf" srcId="{E7EA6381-295B-4583-B430-A2CEE416035C}" destId="{F5350E58-B53D-422B-BC1F-E2B0C310E07C}" srcOrd="1" destOrd="0" presId="urn:microsoft.com/office/officeart/2005/8/layout/vProcess5"/>
    <dgm:cxn modelId="{1004BE71-0B55-4E9F-BFBE-E5B6D1D2D48E}" type="presOf" srcId="{36F14947-170D-4516-A638-4C59A988C239}" destId="{F9E80BAE-318F-40E2-9D36-C503B421FBA1}" srcOrd="0" destOrd="0" presId="urn:microsoft.com/office/officeart/2005/8/layout/vProcess5"/>
    <dgm:cxn modelId="{F4284B85-8039-47AC-82DB-F8953269316F}" srcId="{36F14947-170D-4516-A638-4C59A988C239}" destId="{E7EA6381-295B-4583-B430-A2CEE416035C}" srcOrd="2" destOrd="0" parTransId="{A7107263-8630-46A6-9811-CE07409028DF}" sibTransId="{C79B1206-2118-4887-9309-4FEE9485B50F}"/>
    <dgm:cxn modelId="{023AEC90-299F-4421-90A3-906006DF4F9B}" type="presOf" srcId="{5593B5C3-62D1-431B-A6BE-F6D4A11FAB4F}" destId="{9A09CCDC-D193-4444-A1FD-8B68C5FA8275}" srcOrd="0" destOrd="0" presId="urn:microsoft.com/office/officeart/2005/8/layout/vProcess5"/>
    <dgm:cxn modelId="{D7B75FA8-80D5-4205-B130-743FDFF685F8}" type="presOf" srcId="{ED750195-4ADF-436C-9F18-0365EB682E4D}" destId="{5420B82C-01D1-493A-8378-A7C8C7DBBB98}" srcOrd="1" destOrd="0" presId="urn:microsoft.com/office/officeart/2005/8/layout/vProcess5"/>
    <dgm:cxn modelId="{268483A9-277D-4072-A610-B2A8EB0B5D90}" srcId="{36F14947-170D-4516-A638-4C59A988C239}" destId="{3E638C5E-F1D4-4280-830D-8D6FD30EDD06}" srcOrd="0" destOrd="0" parTransId="{885B4FC2-F750-41B1-8AF2-9F66D1E80F23}" sibTransId="{5593B5C3-62D1-431B-A6BE-F6D4A11FAB4F}"/>
    <dgm:cxn modelId="{22C234B5-F386-4759-939B-847A66DA9139}" type="presOf" srcId="{3E638C5E-F1D4-4280-830D-8D6FD30EDD06}" destId="{85B4F9CA-051C-4C51-BAE8-4D0D97AF1007}" srcOrd="1" destOrd="0" presId="urn:microsoft.com/office/officeart/2005/8/layout/vProcess5"/>
    <dgm:cxn modelId="{5E458CE6-E0C4-4E2B-B63C-BB31B4BF6492}" type="presOf" srcId="{7021B8A6-0436-416D-B5B9-388DD99C3754}" destId="{71259E1A-66F5-47A4-8C86-99CC3EB3758B}" srcOrd="0" destOrd="0" presId="urn:microsoft.com/office/officeart/2005/8/layout/vProcess5"/>
    <dgm:cxn modelId="{5B6005F1-BFF0-41BF-88EC-3EAF003ED1DA}" type="presOf" srcId="{3E638C5E-F1D4-4280-830D-8D6FD30EDD06}" destId="{6DE715CC-F88D-42C7-B117-902C966E3677}" srcOrd="0" destOrd="0" presId="urn:microsoft.com/office/officeart/2005/8/layout/vProcess5"/>
    <dgm:cxn modelId="{F110914F-82EE-4D44-AE66-87E4D80E6E10}" type="presParOf" srcId="{F9E80BAE-318F-40E2-9D36-C503B421FBA1}" destId="{90D62D50-61ED-4B6B-84F2-2651C676D762}" srcOrd="0" destOrd="0" presId="urn:microsoft.com/office/officeart/2005/8/layout/vProcess5"/>
    <dgm:cxn modelId="{9E94F4A8-49E2-42B9-B5FE-984878D9064C}" type="presParOf" srcId="{F9E80BAE-318F-40E2-9D36-C503B421FBA1}" destId="{6DE715CC-F88D-42C7-B117-902C966E3677}" srcOrd="1" destOrd="0" presId="urn:microsoft.com/office/officeart/2005/8/layout/vProcess5"/>
    <dgm:cxn modelId="{CACCB5D2-C774-420F-A812-657BF09C6FCB}" type="presParOf" srcId="{F9E80BAE-318F-40E2-9D36-C503B421FBA1}" destId="{94396240-CBA9-4597-BE9C-0E4D5CCA11E7}" srcOrd="2" destOrd="0" presId="urn:microsoft.com/office/officeart/2005/8/layout/vProcess5"/>
    <dgm:cxn modelId="{0841DD2B-1A40-4486-9B11-039F42696C8E}" type="presParOf" srcId="{F9E80BAE-318F-40E2-9D36-C503B421FBA1}" destId="{A2F2137C-8560-4BC3-BEBF-EDC367F2DA53}" srcOrd="3" destOrd="0" presId="urn:microsoft.com/office/officeart/2005/8/layout/vProcess5"/>
    <dgm:cxn modelId="{6E348562-B0E4-4CD4-B9E2-99F58523F85A}" type="presParOf" srcId="{F9E80BAE-318F-40E2-9D36-C503B421FBA1}" destId="{9A09CCDC-D193-4444-A1FD-8B68C5FA8275}" srcOrd="4" destOrd="0" presId="urn:microsoft.com/office/officeart/2005/8/layout/vProcess5"/>
    <dgm:cxn modelId="{6E167B0C-2C34-41F7-B6E2-45952305C31B}" type="presParOf" srcId="{F9E80BAE-318F-40E2-9D36-C503B421FBA1}" destId="{71259E1A-66F5-47A4-8C86-99CC3EB3758B}" srcOrd="5" destOrd="0" presId="urn:microsoft.com/office/officeart/2005/8/layout/vProcess5"/>
    <dgm:cxn modelId="{280AC9CB-0841-4C13-8593-05F59F44219C}" type="presParOf" srcId="{F9E80BAE-318F-40E2-9D36-C503B421FBA1}" destId="{85B4F9CA-051C-4C51-BAE8-4D0D97AF1007}" srcOrd="6" destOrd="0" presId="urn:microsoft.com/office/officeart/2005/8/layout/vProcess5"/>
    <dgm:cxn modelId="{C63DB7E3-6764-4079-BE50-B7824C5C5F79}" type="presParOf" srcId="{F9E80BAE-318F-40E2-9D36-C503B421FBA1}" destId="{5420B82C-01D1-493A-8378-A7C8C7DBBB98}" srcOrd="7" destOrd="0" presId="urn:microsoft.com/office/officeart/2005/8/layout/vProcess5"/>
    <dgm:cxn modelId="{A54241FC-BE24-4FC2-A3A4-4FF708E539D1}" type="presParOf" srcId="{F9E80BAE-318F-40E2-9D36-C503B421FBA1}" destId="{F5350E58-B53D-422B-BC1F-E2B0C310E07C}"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0BD2AC-603C-4976-BFC9-E7F4D889F7CA}"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53745DFB-C71D-4EF1-95F4-25A18D2E77F0}">
      <dgm:prSet custT="1"/>
      <dgm:spPr/>
      <dgm:t>
        <a:bodyPr/>
        <a:lstStyle/>
        <a:p>
          <a:r>
            <a:rPr lang="en-US" sz="1600" b="0" i="0" baseline="0">
              <a:latin typeface="Montserrat" panose="00000500000000000000" pitchFamily="2" charset="0"/>
            </a:rPr>
            <a:t>Systemic change requires cooperation and collaboration across multiple sectors.</a:t>
          </a:r>
        </a:p>
        <a:p>
          <a:r>
            <a:rPr lang="en-US" sz="1600" b="0" i="0" baseline="0">
              <a:latin typeface="Montserrat"/>
            </a:rPr>
            <a:t>In January 2022, CWI Labs launched the American Workforce Coalition (AWC) to build a national movement supporting America’s older workers.</a:t>
          </a:r>
          <a:endParaRPr lang="en-US" sz="1600" b="0" baseline="0">
            <a:latin typeface="Montserrat"/>
          </a:endParaRPr>
        </a:p>
      </dgm:t>
    </dgm:pt>
    <dgm:pt modelId="{CC11D5B2-0EF2-44BE-8D4C-F625F67B1BC0}" type="parTrans" cxnId="{EB6A05C8-C475-42D0-BFE4-51F05C783D05}">
      <dgm:prSet/>
      <dgm:spPr/>
      <dgm:t>
        <a:bodyPr/>
        <a:lstStyle/>
        <a:p>
          <a:endParaRPr lang="en-US" sz="1600" b="0">
            <a:solidFill>
              <a:schemeClr val="tx2">
                <a:lumMod val="50000"/>
              </a:schemeClr>
            </a:solidFill>
            <a:latin typeface="Montserrat" panose="00000500000000000000" pitchFamily="2" charset="0"/>
          </a:endParaRPr>
        </a:p>
      </dgm:t>
    </dgm:pt>
    <dgm:pt modelId="{39B18717-09F6-4DFA-82D9-0A9FA0F1D4A7}" type="sibTrans" cxnId="{EB6A05C8-C475-42D0-BFE4-51F05C783D05}">
      <dgm:prSet custT="1"/>
      <dgm:spPr/>
      <dgm:t>
        <a:bodyPr/>
        <a:lstStyle/>
        <a:p>
          <a:endParaRPr lang="en-US" sz="1600" b="0">
            <a:solidFill>
              <a:schemeClr val="tx2">
                <a:lumMod val="50000"/>
              </a:schemeClr>
            </a:solidFill>
            <a:latin typeface="Montserrat" panose="00000500000000000000" pitchFamily="2" charset="0"/>
          </a:endParaRPr>
        </a:p>
      </dgm:t>
    </dgm:pt>
    <dgm:pt modelId="{A54408A3-17C7-4223-A4A8-22F88E289F6C}">
      <dgm:prSet custT="1"/>
      <dgm:spPr/>
      <dgm:t>
        <a:bodyPr/>
        <a:lstStyle/>
        <a:p>
          <a:pPr algn="ctr"/>
          <a:r>
            <a:rPr lang="en-US" sz="1600" b="0" i="0">
              <a:latin typeface="Montserrat" panose="00000500000000000000" pitchFamily="2" charset="0"/>
            </a:rPr>
            <a:t>The AWC educates employers, workforce practitioners, philanthropic leaders, economic development teams, and the American public on the critical role that older workers play in the success of employers and local communities. </a:t>
          </a:r>
          <a:endParaRPr lang="en-US" sz="1600" b="0">
            <a:latin typeface="Montserrat" panose="00000500000000000000" pitchFamily="2" charset="0"/>
          </a:endParaRPr>
        </a:p>
      </dgm:t>
    </dgm:pt>
    <dgm:pt modelId="{C967B985-55CC-47F3-8C7C-C1D26CECCF96}" type="parTrans" cxnId="{F2D44E15-8E62-4826-A003-6B5F10C71554}">
      <dgm:prSet/>
      <dgm:spPr/>
      <dgm:t>
        <a:bodyPr/>
        <a:lstStyle/>
        <a:p>
          <a:endParaRPr lang="en-US" sz="1600" b="0">
            <a:solidFill>
              <a:schemeClr val="tx2">
                <a:lumMod val="50000"/>
              </a:schemeClr>
            </a:solidFill>
            <a:latin typeface="Montserrat" panose="00000500000000000000" pitchFamily="2" charset="0"/>
          </a:endParaRPr>
        </a:p>
      </dgm:t>
    </dgm:pt>
    <dgm:pt modelId="{E8162898-0BDA-4FCB-9A9B-796FBB7B02F8}" type="sibTrans" cxnId="{F2D44E15-8E62-4826-A003-6B5F10C71554}">
      <dgm:prSet custT="1"/>
      <dgm:spPr/>
      <dgm:t>
        <a:bodyPr/>
        <a:lstStyle/>
        <a:p>
          <a:endParaRPr lang="en-US" sz="1600" b="0">
            <a:solidFill>
              <a:schemeClr val="tx2">
                <a:lumMod val="50000"/>
              </a:schemeClr>
            </a:solidFill>
            <a:latin typeface="Montserrat" panose="00000500000000000000" pitchFamily="2" charset="0"/>
          </a:endParaRPr>
        </a:p>
      </dgm:t>
    </dgm:pt>
    <dgm:pt modelId="{A82C6A69-A31D-4745-9562-D79942852650}">
      <dgm:prSet custT="1"/>
      <dgm:spPr/>
      <dgm:t>
        <a:bodyPr/>
        <a:lstStyle/>
        <a:p>
          <a:r>
            <a:rPr lang="en-US" sz="1600" b="0" i="0">
              <a:latin typeface="Montserrat" panose="00000500000000000000" pitchFamily="2" charset="0"/>
            </a:rPr>
            <a:t>The members of the AWC represent the most influential organizations at the intersection of workforce and aging. </a:t>
          </a:r>
        </a:p>
        <a:p>
          <a:endParaRPr lang="en-US" sz="1600" b="0" i="0">
            <a:latin typeface="Montserrat" panose="00000500000000000000" pitchFamily="2" charset="0"/>
          </a:endParaRPr>
        </a:p>
        <a:p>
          <a:r>
            <a:rPr lang="en-US" sz="1600" b="0" i="0">
              <a:latin typeface="Montserrat" panose="00000500000000000000" pitchFamily="2" charset="0"/>
            </a:rPr>
            <a:t>Together, the AWC members bring more than 560 years of experience to the shared mission.</a:t>
          </a:r>
          <a:endParaRPr lang="en-US" sz="1600" b="0">
            <a:latin typeface="Montserrat" panose="00000500000000000000" pitchFamily="2" charset="0"/>
          </a:endParaRPr>
        </a:p>
      </dgm:t>
    </dgm:pt>
    <dgm:pt modelId="{79E4F74A-5326-4D55-ADFC-78A56322B880}" type="parTrans" cxnId="{8578BE7D-76A0-4216-86DC-366183CF78E9}">
      <dgm:prSet/>
      <dgm:spPr/>
      <dgm:t>
        <a:bodyPr/>
        <a:lstStyle/>
        <a:p>
          <a:endParaRPr lang="en-US" sz="1600" b="0">
            <a:solidFill>
              <a:schemeClr val="tx2">
                <a:lumMod val="50000"/>
              </a:schemeClr>
            </a:solidFill>
            <a:latin typeface="Montserrat" panose="00000500000000000000" pitchFamily="2" charset="0"/>
          </a:endParaRPr>
        </a:p>
      </dgm:t>
    </dgm:pt>
    <dgm:pt modelId="{B2615AAA-7F2A-498D-9A43-6804D84EE23C}" type="sibTrans" cxnId="{8578BE7D-76A0-4216-86DC-366183CF78E9}">
      <dgm:prSet custT="1"/>
      <dgm:spPr/>
      <dgm:t>
        <a:bodyPr/>
        <a:lstStyle/>
        <a:p>
          <a:endParaRPr lang="en-US" sz="1600" b="0">
            <a:solidFill>
              <a:schemeClr val="tx2">
                <a:lumMod val="50000"/>
              </a:schemeClr>
            </a:solidFill>
            <a:latin typeface="Montserrat" panose="00000500000000000000" pitchFamily="2" charset="0"/>
          </a:endParaRPr>
        </a:p>
      </dgm:t>
    </dgm:pt>
    <dgm:pt modelId="{69FD37D5-4E17-4685-B38E-F52F7D04100B}">
      <dgm:prSet custT="1"/>
      <dgm:spPr/>
      <dgm:t>
        <a:bodyPr/>
        <a:lstStyle/>
        <a:p>
          <a:r>
            <a:rPr lang="en-US" sz="1600" b="0" i="0">
              <a:latin typeface="Montserrat"/>
            </a:rPr>
            <a:t>From job reports and legislative updates to peer-to-peer collaboration and knowledge sharing, the AWC helps leaders in the workforce space amplify their voices and increase their impact on advancing the workforce aspirations of older adults.</a:t>
          </a:r>
          <a:endParaRPr lang="en-US" sz="1600" b="0">
            <a:latin typeface="Montserrat"/>
          </a:endParaRPr>
        </a:p>
      </dgm:t>
    </dgm:pt>
    <dgm:pt modelId="{4C73090A-EB1A-4FE8-9F89-85E342EC6E78}" type="parTrans" cxnId="{2F6482E9-0063-493D-9BCD-0799ECA07383}">
      <dgm:prSet/>
      <dgm:spPr/>
      <dgm:t>
        <a:bodyPr/>
        <a:lstStyle/>
        <a:p>
          <a:endParaRPr lang="en-US" sz="1600" b="0">
            <a:solidFill>
              <a:schemeClr val="tx2">
                <a:lumMod val="50000"/>
              </a:schemeClr>
            </a:solidFill>
            <a:latin typeface="Montserrat" panose="00000500000000000000" pitchFamily="2" charset="0"/>
          </a:endParaRPr>
        </a:p>
      </dgm:t>
    </dgm:pt>
    <dgm:pt modelId="{DEACBCDA-E695-4D85-88EE-CF25C8AF715C}" type="sibTrans" cxnId="{2F6482E9-0063-493D-9BCD-0799ECA07383}">
      <dgm:prSet/>
      <dgm:spPr/>
      <dgm:t>
        <a:bodyPr/>
        <a:lstStyle/>
        <a:p>
          <a:endParaRPr lang="en-US" sz="1600" b="0">
            <a:solidFill>
              <a:schemeClr val="tx2">
                <a:lumMod val="50000"/>
              </a:schemeClr>
            </a:solidFill>
            <a:latin typeface="Montserrat" panose="00000500000000000000" pitchFamily="2" charset="0"/>
          </a:endParaRPr>
        </a:p>
      </dgm:t>
    </dgm:pt>
    <dgm:pt modelId="{C167B3E9-B219-44E1-A7C1-C4730ECF947E}" type="pres">
      <dgm:prSet presAssocID="{B70BD2AC-603C-4976-BFC9-E7F4D889F7CA}" presName="Name0" presStyleCnt="0">
        <dgm:presLayoutVars>
          <dgm:dir/>
          <dgm:resizeHandles val="exact"/>
        </dgm:presLayoutVars>
      </dgm:prSet>
      <dgm:spPr/>
    </dgm:pt>
    <dgm:pt modelId="{71A98286-76EE-4230-80B6-5B8AA01BF82B}" type="pres">
      <dgm:prSet presAssocID="{53745DFB-C71D-4EF1-95F4-25A18D2E77F0}" presName="node" presStyleLbl="node1" presStyleIdx="0" presStyleCnt="4">
        <dgm:presLayoutVars>
          <dgm:bulletEnabled val="1"/>
        </dgm:presLayoutVars>
      </dgm:prSet>
      <dgm:spPr/>
    </dgm:pt>
    <dgm:pt modelId="{3993135E-41CD-49E9-B077-BEB90D041D95}" type="pres">
      <dgm:prSet presAssocID="{39B18717-09F6-4DFA-82D9-0A9FA0F1D4A7}" presName="sibTrans" presStyleLbl="sibTrans2D1" presStyleIdx="0" presStyleCnt="3"/>
      <dgm:spPr/>
    </dgm:pt>
    <dgm:pt modelId="{612B9D55-A629-4E57-B341-23628A4AE35A}" type="pres">
      <dgm:prSet presAssocID="{39B18717-09F6-4DFA-82D9-0A9FA0F1D4A7}" presName="connectorText" presStyleLbl="sibTrans2D1" presStyleIdx="0" presStyleCnt="3"/>
      <dgm:spPr/>
    </dgm:pt>
    <dgm:pt modelId="{82E9CD0B-8709-4EA3-A8F3-71CA9E4DFB92}" type="pres">
      <dgm:prSet presAssocID="{A54408A3-17C7-4223-A4A8-22F88E289F6C}" presName="node" presStyleLbl="node1" presStyleIdx="1" presStyleCnt="4">
        <dgm:presLayoutVars>
          <dgm:bulletEnabled val="1"/>
        </dgm:presLayoutVars>
      </dgm:prSet>
      <dgm:spPr/>
    </dgm:pt>
    <dgm:pt modelId="{1D552A05-895C-4E7D-973F-E2B65027DE6C}" type="pres">
      <dgm:prSet presAssocID="{E8162898-0BDA-4FCB-9A9B-796FBB7B02F8}" presName="sibTrans" presStyleLbl="sibTrans2D1" presStyleIdx="1" presStyleCnt="3"/>
      <dgm:spPr/>
    </dgm:pt>
    <dgm:pt modelId="{980E7D66-D81D-4BF2-BD3C-9F8A26E0A92B}" type="pres">
      <dgm:prSet presAssocID="{E8162898-0BDA-4FCB-9A9B-796FBB7B02F8}" presName="connectorText" presStyleLbl="sibTrans2D1" presStyleIdx="1" presStyleCnt="3"/>
      <dgm:spPr/>
    </dgm:pt>
    <dgm:pt modelId="{393C9291-9133-4EA2-A789-033A2BE0034D}" type="pres">
      <dgm:prSet presAssocID="{A82C6A69-A31D-4745-9562-D79942852650}" presName="node" presStyleLbl="node1" presStyleIdx="2" presStyleCnt="4">
        <dgm:presLayoutVars>
          <dgm:bulletEnabled val="1"/>
        </dgm:presLayoutVars>
      </dgm:prSet>
      <dgm:spPr/>
    </dgm:pt>
    <dgm:pt modelId="{9C58457E-767A-4EF6-96E0-6D87F3ADD2E0}" type="pres">
      <dgm:prSet presAssocID="{B2615AAA-7F2A-498D-9A43-6804D84EE23C}" presName="sibTrans" presStyleLbl="sibTrans2D1" presStyleIdx="2" presStyleCnt="3"/>
      <dgm:spPr/>
    </dgm:pt>
    <dgm:pt modelId="{4A92FB9E-AB66-4BC2-AF71-BC6CD3F54284}" type="pres">
      <dgm:prSet presAssocID="{B2615AAA-7F2A-498D-9A43-6804D84EE23C}" presName="connectorText" presStyleLbl="sibTrans2D1" presStyleIdx="2" presStyleCnt="3"/>
      <dgm:spPr/>
    </dgm:pt>
    <dgm:pt modelId="{585C1200-81D8-4804-BF61-173ACD98DAE0}" type="pres">
      <dgm:prSet presAssocID="{69FD37D5-4E17-4685-B38E-F52F7D04100B}" presName="node" presStyleLbl="node1" presStyleIdx="3" presStyleCnt="4">
        <dgm:presLayoutVars>
          <dgm:bulletEnabled val="1"/>
        </dgm:presLayoutVars>
      </dgm:prSet>
      <dgm:spPr/>
    </dgm:pt>
  </dgm:ptLst>
  <dgm:cxnLst>
    <dgm:cxn modelId="{A9533E02-E5F2-428E-85E0-8D880BDA595C}" type="presOf" srcId="{53745DFB-C71D-4EF1-95F4-25A18D2E77F0}" destId="{71A98286-76EE-4230-80B6-5B8AA01BF82B}" srcOrd="0" destOrd="0" presId="urn:microsoft.com/office/officeart/2005/8/layout/process1"/>
    <dgm:cxn modelId="{CF111614-1471-4868-8985-69AE8422E5D1}" type="presOf" srcId="{39B18717-09F6-4DFA-82D9-0A9FA0F1D4A7}" destId="{3993135E-41CD-49E9-B077-BEB90D041D95}" srcOrd="0" destOrd="0" presId="urn:microsoft.com/office/officeart/2005/8/layout/process1"/>
    <dgm:cxn modelId="{F2D44E15-8E62-4826-A003-6B5F10C71554}" srcId="{B70BD2AC-603C-4976-BFC9-E7F4D889F7CA}" destId="{A54408A3-17C7-4223-A4A8-22F88E289F6C}" srcOrd="1" destOrd="0" parTransId="{C967B985-55CC-47F3-8C7C-C1D26CECCF96}" sibTransId="{E8162898-0BDA-4FCB-9A9B-796FBB7B02F8}"/>
    <dgm:cxn modelId="{D50EE02B-B33F-4071-9C28-3D88A7C42841}" type="presOf" srcId="{A82C6A69-A31D-4745-9562-D79942852650}" destId="{393C9291-9133-4EA2-A789-033A2BE0034D}" srcOrd="0" destOrd="0" presId="urn:microsoft.com/office/officeart/2005/8/layout/process1"/>
    <dgm:cxn modelId="{8245C261-2457-459C-8403-E15BA109D7D6}" type="presOf" srcId="{B70BD2AC-603C-4976-BFC9-E7F4D889F7CA}" destId="{C167B3E9-B219-44E1-A7C1-C4730ECF947E}" srcOrd="0" destOrd="0" presId="urn:microsoft.com/office/officeart/2005/8/layout/process1"/>
    <dgm:cxn modelId="{D903EE47-1364-49A4-B49C-612B92AD6151}" type="presOf" srcId="{39B18717-09F6-4DFA-82D9-0A9FA0F1D4A7}" destId="{612B9D55-A629-4E57-B341-23628A4AE35A}" srcOrd="1" destOrd="0" presId="urn:microsoft.com/office/officeart/2005/8/layout/process1"/>
    <dgm:cxn modelId="{CCAC3E53-130F-46CE-B4C6-C67904388F40}" type="presOf" srcId="{E8162898-0BDA-4FCB-9A9B-796FBB7B02F8}" destId="{980E7D66-D81D-4BF2-BD3C-9F8A26E0A92B}" srcOrd="1" destOrd="0" presId="urn:microsoft.com/office/officeart/2005/8/layout/process1"/>
    <dgm:cxn modelId="{8578BE7D-76A0-4216-86DC-366183CF78E9}" srcId="{B70BD2AC-603C-4976-BFC9-E7F4D889F7CA}" destId="{A82C6A69-A31D-4745-9562-D79942852650}" srcOrd="2" destOrd="0" parTransId="{79E4F74A-5326-4D55-ADFC-78A56322B880}" sibTransId="{B2615AAA-7F2A-498D-9A43-6804D84EE23C}"/>
    <dgm:cxn modelId="{F0956C9F-1906-41BD-A9BF-5A17CB1FC2C9}" type="presOf" srcId="{B2615AAA-7F2A-498D-9A43-6804D84EE23C}" destId="{9C58457E-767A-4EF6-96E0-6D87F3ADD2E0}" srcOrd="0" destOrd="0" presId="urn:microsoft.com/office/officeart/2005/8/layout/process1"/>
    <dgm:cxn modelId="{70C3C8B9-30A6-4757-92AB-905A34BFF3C2}" type="presOf" srcId="{69FD37D5-4E17-4685-B38E-F52F7D04100B}" destId="{585C1200-81D8-4804-BF61-173ACD98DAE0}" srcOrd="0" destOrd="0" presId="urn:microsoft.com/office/officeart/2005/8/layout/process1"/>
    <dgm:cxn modelId="{EB6A05C8-C475-42D0-BFE4-51F05C783D05}" srcId="{B70BD2AC-603C-4976-BFC9-E7F4D889F7CA}" destId="{53745DFB-C71D-4EF1-95F4-25A18D2E77F0}" srcOrd="0" destOrd="0" parTransId="{CC11D5B2-0EF2-44BE-8D4C-F625F67B1BC0}" sibTransId="{39B18717-09F6-4DFA-82D9-0A9FA0F1D4A7}"/>
    <dgm:cxn modelId="{A2620FCA-105D-435A-A672-AA1D692A2816}" type="presOf" srcId="{E8162898-0BDA-4FCB-9A9B-796FBB7B02F8}" destId="{1D552A05-895C-4E7D-973F-E2B65027DE6C}" srcOrd="0" destOrd="0" presId="urn:microsoft.com/office/officeart/2005/8/layout/process1"/>
    <dgm:cxn modelId="{EAF372DD-790A-4DB6-BAD8-B3296DF6F791}" type="presOf" srcId="{A54408A3-17C7-4223-A4A8-22F88E289F6C}" destId="{82E9CD0B-8709-4EA3-A8F3-71CA9E4DFB92}" srcOrd="0" destOrd="0" presId="urn:microsoft.com/office/officeart/2005/8/layout/process1"/>
    <dgm:cxn modelId="{2F6482E9-0063-493D-9BCD-0799ECA07383}" srcId="{B70BD2AC-603C-4976-BFC9-E7F4D889F7CA}" destId="{69FD37D5-4E17-4685-B38E-F52F7D04100B}" srcOrd="3" destOrd="0" parTransId="{4C73090A-EB1A-4FE8-9F89-85E342EC6E78}" sibTransId="{DEACBCDA-E695-4D85-88EE-CF25C8AF715C}"/>
    <dgm:cxn modelId="{FCC384F6-CF66-4432-9A04-F0101581E1C1}" type="presOf" srcId="{B2615AAA-7F2A-498D-9A43-6804D84EE23C}" destId="{4A92FB9E-AB66-4BC2-AF71-BC6CD3F54284}" srcOrd="1" destOrd="0" presId="urn:microsoft.com/office/officeart/2005/8/layout/process1"/>
    <dgm:cxn modelId="{3AF571B5-1E0B-47D3-8E84-610E568012DD}" type="presParOf" srcId="{C167B3E9-B219-44E1-A7C1-C4730ECF947E}" destId="{71A98286-76EE-4230-80B6-5B8AA01BF82B}" srcOrd="0" destOrd="0" presId="urn:microsoft.com/office/officeart/2005/8/layout/process1"/>
    <dgm:cxn modelId="{03820076-051B-476C-AF69-14F1987AC993}" type="presParOf" srcId="{C167B3E9-B219-44E1-A7C1-C4730ECF947E}" destId="{3993135E-41CD-49E9-B077-BEB90D041D95}" srcOrd="1" destOrd="0" presId="urn:microsoft.com/office/officeart/2005/8/layout/process1"/>
    <dgm:cxn modelId="{3CD5277B-2C65-4D5A-B880-9AE7CE75CD7F}" type="presParOf" srcId="{3993135E-41CD-49E9-B077-BEB90D041D95}" destId="{612B9D55-A629-4E57-B341-23628A4AE35A}" srcOrd="0" destOrd="0" presId="urn:microsoft.com/office/officeart/2005/8/layout/process1"/>
    <dgm:cxn modelId="{8A020190-F9C3-4EEE-8F56-800DC95D88EC}" type="presParOf" srcId="{C167B3E9-B219-44E1-A7C1-C4730ECF947E}" destId="{82E9CD0B-8709-4EA3-A8F3-71CA9E4DFB92}" srcOrd="2" destOrd="0" presId="urn:microsoft.com/office/officeart/2005/8/layout/process1"/>
    <dgm:cxn modelId="{1351BCA6-722D-4B0C-93D6-C6251C89822B}" type="presParOf" srcId="{C167B3E9-B219-44E1-A7C1-C4730ECF947E}" destId="{1D552A05-895C-4E7D-973F-E2B65027DE6C}" srcOrd="3" destOrd="0" presId="urn:microsoft.com/office/officeart/2005/8/layout/process1"/>
    <dgm:cxn modelId="{CF2C4D49-B762-4918-B345-04079C2F1513}" type="presParOf" srcId="{1D552A05-895C-4E7D-973F-E2B65027DE6C}" destId="{980E7D66-D81D-4BF2-BD3C-9F8A26E0A92B}" srcOrd="0" destOrd="0" presId="urn:microsoft.com/office/officeart/2005/8/layout/process1"/>
    <dgm:cxn modelId="{3CFD2A71-0F85-4EDB-8E93-FE5D86642F52}" type="presParOf" srcId="{C167B3E9-B219-44E1-A7C1-C4730ECF947E}" destId="{393C9291-9133-4EA2-A789-033A2BE0034D}" srcOrd="4" destOrd="0" presId="urn:microsoft.com/office/officeart/2005/8/layout/process1"/>
    <dgm:cxn modelId="{67ABB391-4532-42B1-9B80-636300260546}" type="presParOf" srcId="{C167B3E9-B219-44E1-A7C1-C4730ECF947E}" destId="{9C58457E-767A-4EF6-96E0-6D87F3ADD2E0}" srcOrd="5" destOrd="0" presId="urn:microsoft.com/office/officeart/2005/8/layout/process1"/>
    <dgm:cxn modelId="{B8197053-BB49-432B-B7D3-CBF6C00D944B}" type="presParOf" srcId="{9C58457E-767A-4EF6-96E0-6D87F3ADD2E0}" destId="{4A92FB9E-AB66-4BC2-AF71-BC6CD3F54284}" srcOrd="0" destOrd="0" presId="urn:microsoft.com/office/officeart/2005/8/layout/process1"/>
    <dgm:cxn modelId="{056285A0-40AE-47E8-874E-EA4BA0B118FE}" type="presParOf" srcId="{C167B3E9-B219-44E1-A7C1-C4730ECF947E}" destId="{585C1200-81D8-4804-BF61-173ACD98DAE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B8AFB2-B4E1-4C8F-BA14-92C0A7A5C4B2}"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43D2084-7044-42C3-968E-B2C36EC039B6}">
      <dgm:prSet/>
      <dgm:spPr/>
      <dgm:t>
        <a:bodyPr/>
        <a:lstStyle/>
        <a:p>
          <a:endParaRPr lang="en-US" b="1">
            <a:solidFill>
              <a:schemeClr val="accent1">
                <a:lumMod val="50000"/>
              </a:schemeClr>
            </a:solidFill>
            <a:latin typeface="Montserrat" panose="00000500000000000000" pitchFamily="2" charset="0"/>
          </a:endParaRPr>
        </a:p>
      </dgm:t>
    </dgm:pt>
    <dgm:pt modelId="{C776F26B-52EB-4AF0-89E3-2ECCD4D7BBB5}" type="parTrans" cxnId="{7AC5FDF0-A83C-465E-A3DD-A5085D903576}">
      <dgm:prSet/>
      <dgm:spPr/>
      <dgm:t>
        <a:bodyPr/>
        <a:lstStyle/>
        <a:p>
          <a:endParaRPr lang="en-US">
            <a:solidFill>
              <a:schemeClr val="accent1">
                <a:lumMod val="50000"/>
              </a:schemeClr>
            </a:solidFill>
          </a:endParaRPr>
        </a:p>
      </dgm:t>
    </dgm:pt>
    <dgm:pt modelId="{C501A93A-FFB0-4B13-AA7E-51029FCED817}" type="sibTrans" cxnId="{7AC5FDF0-A83C-465E-A3DD-A5085D903576}">
      <dgm:prSet/>
      <dgm:spPr/>
      <dgm:t>
        <a:bodyPr/>
        <a:lstStyle/>
        <a:p>
          <a:endParaRPr lang="en-US">
            <a:solidFill>
              <a:schemeClr val="accent1">
                <a:lumMod val="50000"/>
              </a:schemeClr>
            </a:solidFill>
          </a:endParaRPr>
        </a:p>
      </dgm:t>
    </dgm:pt>
    <dgm:pt modelId="{C52DC385-3FAB-4606-9B39-D4DE2DCFFD1B}">
      <dgm:prSet/>
      <dgm:spPr/>
      <dgm:t>
        <a:bodyPr/>
        <a:lstStyle/>
        <a:p>
          <a:endParaRPr lang="en-US" b="1">
            <a:solidFill>
              <a:schemeClr val="accent1">
                <a:lumMod val="50000"/>
              </a:schemeClr>
            </a:solidFill>
            <a:latin typeface="Montserrat" panose="00000500000000000000" pitchFamily="2" charset="0"/>
          </a:endParaRPr>
        </a:p>
      </dgm:t>
    </dgm:pt>
    <dgm:pt modelId="{327AE13D-77D7-4019-A185-3077D58B4E45}" type="parTrans" cxnId="{A217BE57-1518-4101-88A6-08E2AADABA32}">
      <dgm:prSet/>
      <dgm:spPr/>
      <dgm:t>
        <a:bodyPr/>
        <a:lstStyle/>
        <a:p>
          <a:endParaRPr lang="en-US">
            <a:solidFill>
              <a:schemeClr val="accent1">
                <a:lumMod val="50000"/>
              </a:schemeClr>
            </a:solidFill>
          </a:endParaRPr>
        </a:p>
      </dgm:t>
    </dgm:pt>
    <dgm:pt modelId="{96210FD2-A81C-4746-A5DF-D43B550EACFE}" type="sibTrans" cxnId="{A217BE57-1518-4101-88A6-08E2AADABA32}">
      <dgm:prSet/>
      <dgm:spPr/>
      <dgm:t>
        <a:bodyPr/>
        <a:lstStyle/>
        <a:p>
          <a:endParaRPr lang="en-US">
            <a:solidFill>
              <a:schemeClr val="accent1">
                <a:lumMod val="50000"/>
              </a:schemeClr>
            </a:solidFill>
          </a:endParaRPr>
        </a:p>
      </dgm:t>
    </dgm:pt>
    <dgm:pt modelId="{863B0F8F-5282-419B-A3EC-53600070A295}">
      <dgm:prSet custT="1"/>
      <dgm:spPr/>
      <dgm:t>
        <a:bodyPr/>
        <a:lstStyle/>
        <a:p>
          <a:pPr rtl="0"/>
          <a:endParaRPr lang="en-US" sz="1800" b="1">
            <a:solidFill>
              <a:schemeClr val="accent1">
                <a:lumMod val="50000"/>
              </a:schemeClr>
            </a:solidFill>
            <a:latin typeface="Montserrat"/>
          </a:endParaRPr>
        </a:p>
      </dgm:t>
    </dgm:pt>
    <dgm:pt modelId="{789120A5-DA43-4FB9-8087-CC9640563AAC}" type="parTrans" cxnId="{1AAF1BF9-3C33-4F85-B81A-AA792A3195D2}">
      <dgm:prSet/>
      <dgm:spPr/>
      <dgm:t>
        <a:bodyPr/>
        <a:lstStyle/>
        <a:p>
          <a:endParaRPr lang="en-US">
            <a:solidFill>
              <a:schemeClr val="accent1">
                <a:lumMod val="50000"/>
              </a:schemeClr>
            </a:solidFill>
          </a:endParaRPr>
        </a:p>
      </dgm:t>
    </dgm:pt>
    <dgm:pt modelId="{3048B35E-18B6-4B72-A0C0-54E88DA67BAD}" type="sibTrans" cxnId="{1AAF1BF9-3C33-4F85-B81A-AA792A3195D2}">
      <dgm:prSet/>
      <dgm:spPr/>
      <dgm:t>
        <a:bodyPr/>
        <a:lstStyle/>
        <a:p>
          <a:endParaRPr lang="en-US">
            <a:solidFill>
              <a:schemeClr val="accent1">
                <a:lumMod val="50000"/>
              </a:schemeClr>
            </a:solidFill>
          </a:endParaRPr>
        </a:p>
      </dgm:t>
    </dgm:pt>
    <dgm:pt modelId="{11C8978B-B4EC-4A4A-9DC9-2234DF46ED23}">
      <dgm:prSet/>
      <dgm:spPr/>
      <dgm:t>
        <a:bodyPr/>
        <a:lstStyle/>
        <a:p>
          <a:endParaRPr lang="en-US">
            <a:latin typeface="Arial"/>
            <a:cs typeface="Arial"/>
          </a:endParaRPr>
        </a:p>
      </dgm:t>
    </dgm:pt>
    <dgm:pt modelId="{77B058D2-9302-4642-974A-8C3E3F258522}" type="parTrans" cxnId="{3733B449-9FA9-40FC-985F-68620E82C76B}">
      <dgm:prSet/>
      <dgm:spPr/>
      <dgm:t>
        <a:bodyPr/>
        <a:lstStyle/>
        <a:p>
          <a:endParaRPr lang="en-US"/>
        </a:p>
      </dgm:t>
    </dgm:pt>
    <dgm:pt modelId="{C00A5D4C-2610-4658-9904-C5499ED49A77}" type="sibTrans" cxnId="{3733B449-9FA9-40FC-985F-68620E82C76B}">
      <dgm:prSet/>
      <dgm:spPr/>
      <dgm:t>
        <a:bodyPr/>
        <a:lstStyle/>
        <a:p>
          <a:endParaRPr lang="en-US"/>
        </a:p>
      </dgm:t>
    </dgm:pt>
    <dgm:pt modelId="{4684EA0C-4EDB-4BD0-A228-6F9AD016DCEB}" type="pres">
      <dgm:prSet presAssocID="{00B8AFB2-B4E1-4C8F-BA14-92C0A7A5C4B2}" presName="diagram" presStyleCnt="0">
        <dgm:presLayoutVars>
          <dgm:dir/>
          <dgm:resizeHandles val="exact"/>
        </dgm:presLayoutVars>
      </dgm:prSet>
      <dgm:spPr/>
    </dgm:pt>
    <dgm:pt modelId="{B152E7AB-D508-4E7B-8D51-573D24C999B7}" type="pres">
      <dgm:prSet presAssocID="{A43D2084-7044-42C3-968E-B2C36EC039B6}" presName="node" presStyleLbl="node1" presStyleIdx="0" presStyleCnt="4" custScaleX="115403" custLinFactNeighborX="-1197" custLinFactNeighborY="-148">
        <dgm:presLayoutVars>
          <dgm:bulletEnabled val="1"/>
        </dgm:presLayoutVars>
      </dgm:prSet>
      <dgm:spPr/>
    </dgm:pt>
    <dgm:pt modelId="{0FCAE998-BE5A-4497-9579-8409B4B83DC4}" type="pres">
      <dgm:prSet presAssocID="{C501A93A-FFB0-4B13-AA7E-51029FCED817}" presName="sibTrans" presStyleCnt="0"/>
      <dgm:spPr/>
    </dgm:pt>
    <dgm:pt modelId="{F3454EEF-1277-4745-BA4D-11506F6509D4}" type="pres">
      <dgm:prSet presAssocID="{11C8978B-B4EC-4A4A-9DC9-2234DF46ED23}" presName="node" presStyleLbl="node1" presStyleIdx="1" presStyleCnt="4" custScaleX="138254" custLinFactNeighborX="1098" custLinFactNeighborY="2138">
        <dgm:presLayoutVars>
          <dgm:bulletEnabled val="1"/>
        </dgm:presLayoutVars>
      </dgm:prSet>
      <dgm:spPr/>
    </dgm:pt>
    <dgm:pt modelId="{3F26F080-195D-4DF4-B555-F3DF09B0F010}" type="pres">
      <dgm:prSet presAssocID="{C00A5D4C-2610-4658-9904-C5499ED49A77}" presName="sibTrans" presStyleCnt="0"/>
      <dgm:spPr/>
    </dgm:pt>
    <dgm:pt modelId="{200574E3-CE5D-45FD-B03F-EF7DB9FFAC8C}" type="pres">
      <dgm:prSet presAssocID="{C52DC385-3FAB-4606-9B39-D4DE2DCFFD1B}" presName="node" presStyleLbl="node1" presStyleIdx="2" presStyleCnt="4" custScaleX="149526">
        <dgm:presLayoutVars>
          <dgm:bulletEnabled val="1"/>
        </dgm:presLayoutVars>
      </dgm:prSet>
      <dgm:spPr/>
    </dgm:pt>
    <dgm:pt modelId="{5C80376B-EDA4-4DB9-A61D-C5D20CE3E815}" type="pres">
      <dgm:prSet presAssocID="{96210FD2-A81C-4746-A5DF-D43B550EACFE}" presName="sibTrans" presStyleCnt="0"/>
      <dgm:spPr/>
    </dgm:pt>
    <dgm:pt modelId="{D60D5379-8E3E-446C-8A1B-17C9CBB5835C}" type="pres">
      <dgm:prSet presAssocID="{863B0F8F-5282-419B-A3EC-53600070A295}" presName="node" presStyleLbl="node1" presStyleIdx="3" presStyleCnt="4" custScaleX="175034">
        <dgm:presLayoutVars>
          <dgm:bulletEnabled val="1"/>
        </dgm:presLayoutVars>
      </dgm:prSet>
      <dgm:spPr/>
    </dgm:pt>
  </dgm:ptLst>
  <dgm:cxnLst>
    <dgm:cxn modelId="{3733B449-9FA9-40FC-985F-68620E82C76B}" srcId="{00B8AFB2-B4E1-4C8F-BA14-92C0A7A5C4B2}" destId="{11C8978B-B4EC-4A4A-9DC9-2234DF46ED23}" srcOrd="1" destOrd="0" parTransId="{77B058D2-9302-4642-974A-8C3E3F258522}" sibTransId="{C00A5D4C-2610-4658-9904-C5499ED49A77}"/>
    <dgm:cxn modelId="{7E5DE054-C92A-43CE-8AC4-5A4D7ADE6632}" type="presOf" srcId="{863B0F8F-5282-419B-A3EC-53600070A295}" destId="{D60D5379-8E3E-446C-8A1B-17C9CBB5835C}" srcOrd="0" destOrd="0" presId="urn:microsoft.com/office/officeart/2005/8/layout/default"/>
    <dgm:cxn modelId="{A217BE57-1518-4101-88A6-08E2AADABA32}" srcId="{00B8AFB2-B4E1-4C8F-BA14-92C0A7A5C4B2}" destId="{C52DC385-3FAB-4606-9B39-D4DE2DCFFD1B}" srcOrd="2" destOrd="0" parTransId="{327AE13D-77D7-4019-A185-3077D58B4E45}" sibTransId="{96210FD2-A81C-4746-A5DF-D43B550EACFE}"/>
    <dgm:cxn modelId="{81FB7A97-C284-483E-829C-47C1F74288C0}" type="presOf" srcId="{C52DC385-3FAB-4606-9B39-D4DE2DCFFD1B}" destId="{200574E3-CE5D-45FD-B03F-EF7DB9FFAC8C}" srcOrd="0" destOrd="0" presId="urn:microsoft.com/office/officeart/2005/8/layout/default"/>
    <dgm:cxn modelId="{32C7519C-6C1A-475A-909B-68514AB0772E}" type="presOf" srcId="{A43D2084-7044-42C3-968E-B2C36EC039B6}" destId="{B152E7AB-D508-4E7B-8D51-573D24C999B7}" srcOrd="0" destOrd="0" presId="urn:microsoft.com/office/officeart/2005/8/layout/default"/>
    <dgm:cxn modelId="{09BE88A0-7BFF-4410-8E31-D06F2689634D}" type="presOf" srcId="{00B8AFB2-B4E1-4C8F-BA14-92C0A7A5C4B2}" destId="{4684EA0C-4EDB-4BD0-A228-6F9AD016DCEB}" srcOrd="0" destOrd="0" presId="urn:microsoft.com/office/officeart/2005/8/layout/default"/>
    <dgm:cxn modelId="{D2786BAF-B011-46C2-A520-D14FF1DCEB19}" type="presOf" srcId="{11C8978B-B4EC-4A4A-9DC9-2234DF46ED23}" destId="{F3454EEF-1277-4745-BA4D-11506F6509D4}" srcOrd="0" destOrd="0" presId="urn:microsoft.com/office/officeart/2005/8/layout/default"/>
    <dgm:cxn modelId="{7AC5FDF0-A83C-465E-A3DD-A5085D903576}" srcId="{00B8AFB2-B4E1-4C8F-BA14-92C0A7A5C4B2}" destId="{A43D2084-7044-42C3-968E-B2C36EC039B6}" srcOrd="0" destOrd="0" parTransId="{C776F26B-52EB-4AF0-89E3-2ECCD4D7BBB5}" sibTransId="{C501A93A-FFB0-4B13-AA7E-51029FCED817}"/>
    <dgm:cxn modelId="{1AAF1BF9-3C33-4F85-B81A-AA792A3195D2}" srcId="{00B8AFB2-B4E1-4C8F-BA14-92C0A7A5C4B2}" destId="{863B0F8F-5282-419B-A3EC-53600070A295}" srcOrd="3" destOrd="0" parTransId="{789120A5-DA43-4FB9-8087-CC9640563AAC}" sibTransId="{3048B35E-18B6-4B72-A0C0-54E88DA67BAD}"/>
    <dgm:cxn modelId="{455122F2-2FFC-4C61-95F8-556586421806}" type="presParOf" srcId="{4684EA0C-4EDB-4BD0-A228-6F9AD016DCEB}" destId="{B152E7AB-D508-4E7B-8D51-573D24C999B7}" srcOrd="0" destOrd="0" presId="urn:microsoft.com/office/officeart/2005/8/layout/default"/>
    <dgm:cxn modelId="{0BE82127-6745-4122-92D4-0E208D78D331}" type="presParOf" srcId="{4684EA0C-4EDB-4BD0-A228-6F9AD016DCEB}" destId="{0FCAE998-BE5A-4497-9579-8409B4B83DC4}" srcOrd="1" destOrd="0" presId="urn:microsoft.com/office/officeart/2005/8/layout/default"/>
    <dgm:cxn modelId="{5DEEF32F-C477-4D9C-AA73-62A514D1C2D6}" type="presParOf" srcId="{4684EA0C-4EDB-4BD0-A228-6F9AD016DCEB}" destId="{F3454EEF-1277-4745-BA4D-11506F6509D4}" srcOrd="2" destOrd="0" presId="urn:microsoft.com/office/officeart/2005/8/layout/default"/>
    <dgm:cxn modelId="{31904695-ADC8-4982-9D26-0E596CC09D11}" type="presParOf" srcId="{4684EA0C-4EDB-4BD0-A228-6F9AD016DCEB}" destId="{3F26F080-195D-4DF4-B555-F3DF09B0F010}" srcOrd="3" destOrd="0" presId="urn:microsoft.com/office/officeart/2005/8/layout/default"/>
    <dgm:cxn modelId="{5EA28987-6B81-475B-9B79-4A5B90F0E636}" type="presParOf" srcId="{4684EA0C-4EDB-4BD0-A228-6F9AD016DCEB}" destId="{200574E3-CE5D-45FD-B03F-EF7DB9FFAC8C}" srcOrd="4" destOrd="0" presId="urn:microsoft.com/office/officeart/2005/8/layout/default"/>
    <dgm:cxn modelId="{4B5DC247-A75E-4C60-AE5E-7FB9595B2A93}" type="presParOf" srcId="{4684EA0C-4EDB-4BD0-A228-6F9AD016DCEB}" destId="{5C80376B-EDA4-4DB9-A61D-C5D20CE3E815}" srcOrd="5" destOrd="0" presId="urn:microsoft.com/office/officeart/2005/8/layout/default"/>
    <dgm:cxn modelId="{F083480E-B0E6-4E99-B805-428DDB8044F0}" type="presParOf" srcId="{4684EA0C-4EDB-4BD0-A228-6F9AD016DCEB}" destId="{D60D5379-8E3E-446C-8A1B-17C9CBB5835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999261-7764-454D-97E5-BE3739C488B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882938B-0827-4FB1-A6C1-5AB1A20E85F0}">
      <dgm:prSet custT="1"/>
      <dgm:spPr/>
      <dgm:t>
        <a:bodyPr/>
        <a:lstStyle/>
        <a:p>
          <a:pPr>
            <a:lnSpc>
              <a:spcPct val="100000"/>
            </a:lnSpc>
          </a:pPr>
          <a:r>
            <a:rPr lang="en-US" sz="1700" b="1" i="0" dirty="0">
              <a:solidFill>
                <a:schemeClr val="bg2">
                  <a:lumMod val="75000"/>
                </a:schemeClr>
              </a:solidFill>
              <a:latin typeface="Montserrat" panose="00000500000000000000" pitchFamily="2" charset="0"/>
            </a:rPr>
            <a:t>Tailored to meet the specific needs of older job seekers in low-income </a:t>
          </a:r>
          <a:r>
            <a:rPr lang="en-US" sz="1800" b="1" i="0" dirty="0">
              <a:solidFill>
                <a:schemeClr val="bg2">
                  <a:lumMod val="75000"/>
                </a:schemeClr>
              </a:solidFill>
              <a:latin typeface="Montserrat" panose="00000500000000000000" pitchFamily="2" charset="0"/>
            </a:rPr>
            <a:t>households</a:t>
          </a:r>
          <a:r>
            <a:rPr lang="en-US" sz="1700" b="1" i="0" dirty="0">
              <a:solidFill>
                <a:schemeClr val="bg2">
                  <a:lumMod val="75000"/>
                </a:schemeClr>
              </a:solidFill>
              <a:latin typeface="Montserrat" panose="00000500000000000000" pitchFamily="2" charset="0"/>
            </a:rPr>
            <a:t>, our program goes beyond traditional offerings. </a:t>
          </a:r>
          <a:endParaRPr lang="en-US" sz="1700" b="1" dirty="0">
            <a:solidFill>
              <a:schemeClr val="bg2">
                <a:lumMod val="75000"/>
              </a:schemeClr>
            </a:solidFill>
            <a:latin typeface="Montserrat" panose="00000500000000000000" pitchFamily="2" charset="0"/>
          </a:endParaRPr>
        </a:p>
      </dgm:t>
    </dgm:pt>
    <dgm:pt modelId="{A2248724-929C-4270-A4DE-24FA1D94934D}" type="parTrans" cxnId="{B05D3ED1-CF33-421C-869D-2E9A673FF09C}">
      <dgm:prSet/>
      <dgm:spPr/>
      <dgm:t>
        <a:bodyPr/>
        <a:lstStyle/>
        <a:p>
          <a:endParaRPr lang="en-US"/>
        </a:p>
      </dgm:t>
    </dgm:pt>
    <dgm:pt modelId="{4DB3E729-54B5-4A71-BEF8-A3D258083F06}" type="sibTrans" cxnId="{B05D3ED1-CF33-421C-869D-2E9A673FF09C}">
      <dgm:prSet/>
      <dgm:spPr/>
      <dgm:t>
        <a:bodyPr/>
        <a:lstStyle/>
        <a:p>
          <a:endParaRPr lang="en-US"/>
        </a:p>
      </dgm:t>
    </dgm:pt>
    <dgm:pt modelId="{EA3489E8-3505-4A11-91E8-425532E52172}">
      <dgm:prSet custT="1"/>
      <dgm:spPr/>
      <dgm:t>
        <a:bodyPr/>
        <a:lstStyle/>
        <a:p>
          <a:pPr>
            <a:lnSpc>
              <a:spcPct val="100000"/>
            </a:lnSpc>
          </a:pPr>
          <a:r>
            <a:rPr lang="en-US" sz="1700" b="1" i="0" dirty="0">
              <a:solidFill>
                <a:schemeClr val="bg2">
                  <a:lumMod val="75000"/>
                </a:schemeClr>
              </a:solidFill>
              <a:latin typeface="Montserrat" panose="00000500000000000000" pitchFamily="2" charset="0"/>
            </a:rPr>
            <a:t>What sets us apart is our team of specially trained Digital Navigators, who offer personalized one-on-one coaching, support, and encouragement </a:t>
          </a:r>
          <a:r>
            <a:rPr lang="en-US" sz="1800" b="1" i="0" dirty="0">
              <a:solidFill>
                <a:schemeClr val="bg2">
                  <a:lumMod val="75000"/>
                </a:schemeClr>
              </a:solidFill>
              <a:latin typeface="Montserrat" panose="00000500000000000000" pitchFamily="2" charset="0"/>
            </a:rPr>
            <a:t>throughout</a:t>
          </a:r>
          <a:r>
            <a:rPr lang="en-US" sz="1700" b="1" i="0" dirty="0">
              <a:solidFill>
                <a:schemeClr val="bg2">
                  <a:lumMod val="75000"/>
                </a:schemeClr>
              </a:solidFill>
              <a:latin typeface="Montserrat" panose="00000500000000000000" pitchFamily="2" charset="0"/>
            </a:rPr>
            <a:t> the program, ensuring each participant’s journey is both enriching and rewarding.</a:t>
          </a:r>
          <a:endParaRPr lang="en-US" sz="1700" b="1" dirty="0">
            <a:solidFill>
              <a:schemeClr val="bg2">
                <a:lumMod val="75000"/>
              </a:schemeClr>
            </a:solidFill>
            <a:latin typeface="Montserrat" panose="00000500000000000000" pitchFamily="2" charset="0"/>
          </a:endParaRPr>
        </a:p>
      </dgm:t>
    </dgm:pt>
    <dgm:pt modelId="{2E3A976A-CE10-4554-8F40-D1741A937221}" type="parTrans" cxnId="{EFFC6961-D073-4DC8-AE95-8D4ABB554BAE}">
      <dgm:prSet/>
      <dgm:spPr/>
      <dgm:t>
        <a:bodyPr/>
        <a:lstStyle/>
        <a:p>
          <a:endParaRPr lang="en-US"/>
        </a:p>
      </dgm:t>
    </dgm:pt>
    <dgm:pt modelId="{B6C3D8B5-A5FE-4C5C-AED8-C3E7DAE3135F}" type="sibTrans" cxnId="{EFFC6961-D073-4DC8-AE95-8D4ABB554BAE}">
      <dgm:prSet/>
      <dgm:spPr/>
      <dgm:t>
        <a:bodyPr/>
        <a:lstStyle/>
        <a:p>
          <a:endParaRPr lang="en-US"/>
        </a:p>
      </dgm:t>
    </dgm:pt>
    <dgm:pt modelId="{7D85CB1D-96C4-4DA0-8F24-A85095AAB025}">
      <dgm:prSet custT="1"/>
      <dgm:spPr/>
      <dgm:t>
        <a:bodyPr/>
        <a:lstStyle/>
        <a:p>
          <a:pPr>
            <a:lnSpc>
              <a:spcPct val="100000"/>
            </a:lnSpc>
          </a:pPr>
          <a:r>
            <a:rPr lang="en-US" sz="1700" b="1" dirty="0">
              <a:solidFill>
                <a:schemeClr val="bg2">
                  <a:lumMod val="75000"/>
                </a:schemeClr>
              </a:solidFill>
              <a:latin typeface="Montserrat" panose="00000500000000000000" pitchFamily="2" charset="0"/>
            </a:rPr>
            <a:t>The Center is gearing up for Cohort 3 which will run from early July through </a:t>
          </a:r>
          <a:r>
            <a:rPr lang="en-US" sz="1800" b="1" dirty="0">
              <a:solidFill>
                <a:schemeClr val="bg2">
                  <a:lumMod val="75000"/>
                </a:schemeClr>
              </a:solidFill>
              <a:latin typeface="Montserrat" panose="00000500000000000000" pitchFamily="2" charset="0"/>
            </a:rPr>
            <a:t>mid-September</a:t>
          </a:r>
          <a:r>
            <a:rPr lang="en-US" sz="1700" b="1" dirty="0">
              <a:solidFill>
                <a:schemeClr val="bg2">
                  <a:lumMod val="75000"/>
                </a:schemeClr>
              </a:solidFill>
              <a:latin typeface="Montserrat" panose="00000500000000000000" pitchFamily="2" charset="0"/>
            </a:rPr>
            <a:t>. If you’re interested in learning more about future DCP Cohort opportunities, contact Digital Training Manager, Julie King, at jking@workforceinclusion.org</a:t>
          </a:r>
        </a:p>
      </dgm:t>
    </dgm:pt>
    <dgm:pt modelId="{B4D1D9D7-5A51-4613-A44D-6581B86375A4}" type="parTrans" cxnId="{9FE47DBD-FD3A-480D-8F0B-48A571572B30}">
      <dgm:prSet/>
      <dgm:spPr/>
      <dgm:t>
        <a:bodyPr/>
        <a:lstStyle/>
        <a:p>
          <a:endParaRPr lang="en-US"/>
        </a:p>
      </dgm:t>
    </dgm:pt>
    <dgm:pt modelId="{32FAE898-EC66-4647-AB91-766906C0CFBB}" type="sibTrans" cxnId="{9FE47DBD-FD3A-480D-8F0B-48A571572B30}">
      <dgm:prSet/>
      <dgm:spPr/>
      <dgm:t>
        <a:bodyPr/>
        <a:lstStyle/>
        <a:p>
          <a:endParaRPr lang="en-US"/>
        </a:p>
      </dgm:t>
    </dgm:pt>
    <dgm:pt modelId="{744C4BEF-1099-43DE-BDB0-75CBFAE2522D}" type="pres">
      <dgm:prSet presAssocID="{F0999261-7764-454D-97E5-BE3739C488B4}" presName="root" presStyleCnt="0">
        <dgm:presLayoutVars>
          <dgm:dir/>
          <dgm:resizeHandles val="exact"/>
        </dgm:presLayoutVars>
      </dgm:prSet>
      <dgm:spPr/>
    </dgm:pt>
    <dgm:pt modelId="{7405ACDC-A6D2-4775-9E8D-5AE0F8FCA5CB}" type="pres">
      <dgm:prSet presAssocID="{9882938B-0827-4FB1-A6C1-5AB1A20E85F0}" presName="compNode" presStyleCnt="0"/>
      <dgm:spPr/>
    </dgm:pt>
    <dgm:pt modelId="{4F5ED9F0-EFCD-4617-B747-CCE1180E3FE9}" type="pres">
      <dgm:prSet presAssocID="{9882938B-0827-4FB1-A6C1-5AB1A20E85F0}" presName="bgRect" presStyleLbl="bgShp" presStyleIdx="0" presStyleCnt="3"/>
      <dgm:spPr/>
    </dgm:pt>
    <dgm:pt modelId="{37E91B35-A048-4632-AAE9-0CAF4BA0AF5C}" type="pres">
      <dgm:prSet presAssocID="{9882938B-0827-4FB1-A6C1-5AB1A20E85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3A145AB7-5982-49DA-ACE0-BF3F6D05FA88}" type="pres">
      <dgm:prSet presAssocID="{9882938B-0827-4FB1-A6C1-5AB1A20E85F0}" presName="spaceRect" presStyleCnt="0"/>
      <dgm:spPr/>
    </dgm:pt>
    <dgm:pt modelId="{61CA17E9-3D50-41E9-8001-4865F1E0C5AB}" type="pres">
      <dgm:prSet presAssocID="{9882938B-0827-4FB1-A6C1-5AB1A20E85F0}" presName="parTx" presStyleLbl="revTx" presStyleIdx="0" presStyleCnt="3">
        <dgm:presLayoutVars>
          <dgm:chMax val="0"/>
          <dgm:chPref val="0"/>
        </dgm:presLayoutVars>
      </dgm:prSet>
      <dgm:spPr/>
    </dgm:pt>
    <dgm:pt modelId="{12334388-524C-40F8-8529-862A36EAC910}" type="pres">
      <dgm:prSet presAssocID="{4DB3E729-54B5-4A71-BEF8-A3D258083F06}" presName="sibTrans" presStyleCnt="0"/>
      <dgm:spPr/>
    </dgm:pt>
    <dgm:pt modelId="{1D100157-604F-4D2C-A1FD-FDE8E8628C3C}" type="pres">
      <dgm:prSet presAssocID="{EA3489E8-3505-4A11-91E8-425532E52172}" presName="compNode" presStyleCnt="0"/>
      <dgm:spPr/>
    </dgm:pt>
    <dgm:pt modelId="{EFC81B76-D57C-4921-9D07-F30CF2820A2A}" type="pres">
      <dgm:prSet presAssocID="{EA3489E8-3505-4A11-91E8-425532E52172}" presName="bgRect" presStyleLbl="bgShp" presStyleIdx="1" presStyleCnt="3"/>
      <dgm:spPr/>
    </dgm:pt>
    <dgm:pt modelId="{7F94C0A2-57F9-4A82-8050-E64AF17D3564}" type="pres">
      <dgm:prSet presAssocID="{EA3489E8-3505-4A11-91E8-425532E521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7A82C8C6-2362-494F-B655-ED450B2FD80D}" type="pres">
      <dgm:prSet presAssocID="{EA3489E8-3505-4A11-91E8-425532E52172}" presName="spaceRect" presStyleCnt="0"/>
      <dgm:spPr/>
    </dgm:pt>
    <dgm:pt modelId="{94DDBAF1-A5F7-4E6E-B761-6492F419B292}" type="pres">
      <dgm:prSet presAssocID="{EA3489E8-3505-4A11-91E8-425532E52172}" presName="parTx" presStyleLbl="revTx" presStyleIdx="1" presStyleCnt="3">
        <dgm:presLayoutVars>
          <dgm:chMax val="0"/>
          <dgm:chPref val="0"/>
        </dgm:presLayoutVars>
      </dgm:prSet>
      <dgm:spPr/>
    </dgm:pt>
    <dgm:pt modelId="{76758C43-EBF5-4F83-9B09-2E77B2270D37}" type="pres">
      <dgm:prSet presAssocID="{B6C3D8B5-A5FE-4C5C-AED8-C3E7DAE3135F}" presName="sibTrans" presStyleCnt="0"/>
      <dgm:spPr/>
    </dgm:pt>
    <dgm:pt modelId="{127B27E2-7009-4CEA-B763-4052677AA9E0}" type="pres">
      <dgm:prSet presAssocID="{7D85CB1D-96C4-4DA0-8F24-A85095AAB025}" presName="compNode" presStyleCnt="0"/>
      <dgm:spPr/>
    </dgm:pt>
    <dgm:pt modelId="{757668B7-630B-4BBC-BEF1-629B1B817556}" type="pres">
      <dgm:prSet presAssocID="{7D85CB1D-96C4-4DA0-8F24-A85095AAB025}" presName="bgRect" presStyleLbl="bgShp" presStyleIdx="2" presStyleCnt="3"/>
      <dgm:spPr/>
    </dgm:pt>
    <dgm:pt modelId="{B56F78DE-C294-4304-AD30-386F7ADFDF49}" type="pres">
      <dgm:prSet presAssocID="{7D85CB1D-96C4-4DA0-8F24-A85095AAB0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CEC56BD4-8957-45D9-B745-581822E50E91}" type="pres">
      <dgm:prSet presAssocID="{7D85CB1D-96C4-4DA0-8F24-A85095AAB025}" presName="spaceRect" presStyleCnt="0"/>
      <dgm:spPr/>
    </dgm:pt>
    <dgm:pt modelId="{94612733-CE24-40E6-8430-C1956A3927A6}" type="pres">
      <dgm:prSet presAssocID="{7D85CB1D-96C4-4DA0-8F24-A85095AAB025}" presName="parTx" presStyleLbl="revTx" presStyleIdx="2" presStyleCnt="3">
        <dgm:presLayoutVars>
          <dgm:chMax val="0"/>
          <dgm:chPref val="0"/>
        </dgm:presLayoutVars>
      </dgm:prSet>
      <dgm:spPr/>
    </dgm:pt>
  </dgm:ptLst>
  <dgm:cxnLst>
    <dgm:cxn modelId="{E7535913-6AD8-4468-8B36-8DE35BC879A6}" type="presOf" srcId="{7D85CB1D-96C4-4DA0-8F24-A85095AAB025}" destId="{94612733-CE24-40E6-8430-C1956A3927A6}" srcOrd="0" destOrd="0" presId="urn:microsoft.com/office/officeart/2018/2/layout/IconVerticalSolidList"/>
    <dgm:cxn modelId="{EFFC6961-D073-4DC8-AE95-8D4ABB554BAE}" srcId="{F0999261-7764-454D-97E5-BE3739C488B4}" destId="{EA3489E8-3505-4A11-91E8-425532E52172}" srcOrd="1" destOrd="0" parTransId="{2E3A976A-CE10-4554-8F40-D1741A937221}" sibTransId="{B6C3D8B5-A5FE-4C5C-AED8-C3E7DAE3135F}"/>
    <dgm:cxn modelId="{8292A176-D1C4-47ED-BCD5-C6B14D8F156B}" type="presOf" srcId="{EA3489E8-3505-4A11-91E8-425532E52172}" destId="{94DDBAF1-A5F7-4E6E-B761-6492F419B292}" srcOrd="0" destOrd="0" presId="urn:microsoft.com/office/officeart/2018/2/layout/IconVerticalSolidList"/>
    <dgm:cxn modelId="{C1DD5B9D-78D0-408C-99E5-E1A16398D9DB}" type="presOf" srcId="{9882938B-0827-4FB1-A6C1-5AB1A20E85F0}" destId="{61CA17E9-3D50-41E9-8001-4865F1E0C5AB}" srcOrd="0" destOrd="0" presId="urn:microsoft.com/office/officeart/2018/2/layout/IconVerticalSolidList"/>
    <dgm:cxn modelId="{9FE47DBD-FD3A-480D-8F0B-48A571572B30}" srcId="{F0999261-7764-454D-97E5-BE3739C488B4}" destId="{7D85CB1D-96C4-4DA0-8F24-A85095AAB025}" srcOrd="2" destOrd="0" parTransId="{B4D1D9D7-5A51-4613-A44D-6581B86375A4}" sibTransId="{32FAE898-EC66-4647-AB91-766906C0CFBB}"/>
    <dgm:cxn modelId="{B05D3ED1-CF33-421C-869D-2E9A673FF09C}" srcId="{F0999261-7764-454D-97E5-BE3739C488B4}" destId="{9882938B-0827-4FB1-A6C1-5AB1A20E85F0}" srcOrd="0" destOrd="0" parTransId="{A2248724-929C-4270-A4DE-24FA1D94934D}" sibTransId="{4DB3E729-54B5-4A71-BEF8-A3D258083F06}"/>
    <dgm:cxn modelId="{6B1EB7D9-F715-4C0D-8131-C227E3AEF6E4}" type="presOf" srcId="{F0999261-7764-454D-97E5-BE3739C488B4}" destId="{744C4BEF-1099-43DE-BDB0-75CBFAE2522D}" srcOrd="0" destOrd="0" presId="urn:microsoft.com/office/officeart/2018/2/layout/IconVerticalSolidList"/>
    <dgm:cxn modelId="{2814B9B4-81FD-442D-83A3-139A08E56751}" type="presParOf" srcId="{744C4BEF-1099-43DE-BDB0-75CBFAE2522D}" destId="{7405ACDC-A6D2-4775-9E8D-5AE0F8FCA5CB}" srcOrd="0" destOrd="0" presId="urn:microsoft.com/office/officeart/2018/2/layout/IconVerticalSolidList"/>
    <dgm:cxn modelId="{63717CF3-DB2C-4DF8-BE3E-D5F8198E93BC}" type="presParOf" srcId="{7405ACDC-A6D2-4775-9E8D-5AE0F8FCA5CB}" destId="{4F5ED9F0-EFCD-4617-B747-CCE1180E3FE9}" srcOrd="0" destOrd="0" presId="urn:microsoft.com/office/officeart/2018/2/layout/IconVerticalSolidList"/>
    <dgm:cxn modelId="{492955B2-CE7F-4E36-91BA-C9E701918BD7}" type="presParOf" srcId="{7405ACDC-A6D2-4775-9E8D-5AE0F8FCA5CB}" destId="{37E91B35-A048-4632-AAE9-0CAF4BA0AF5C}" srcOrd="1" destOrd="0" presId="urn:microsoft.com/office/officeart/2018/2/layout/IconVerticalSolidList"/>
    <dgm:cxn modelId="{A226681F-5523-4F05-8594-DD6B3A71D978}" type="presParOf" srcId="{7405ACDC-A6D2-4775-9E8D-5AE0F8FCA5CB}" destId="{3A145AB7-5982-49DA-ACE0-BF3F6D05FA88}" srcOrd="2" destOrd="0" presId="urn:microsoft.com/office/officeart/2018/2/layout/IconVerticalSolidList"/>
    <dgm:cxn modelId="{18F848F6-D2B2-4497-8784-30D26D2A95EA}" type="presParOf" srcId="{7405ACDC-A6D2-4775-9E8D-5AE0F8FCA5CB}" destId="{61CA17E9-3D50-41E9-8001-4865F1E0C5AB}" srcOrd="3" destOrd="0" presId="urn:microsoft.com/office/officeart/2018/2/layout/IconVerticalSolidList"/>
    <dgm:cxn modelId="{692BD2A5-3C44-4884-954D-AD1102609337}" type="presParOf" srcId="{744C4BEF-1099-43DE-BDB0-75CBFAE2522D}" destId="{12334388-524C-40F8-8529-862A36EAC910}" srcOrd="1" destOrd="0" presId="urn:microsoft.com/office/officeart/2018/2/layout/IconVerticalSolidList"/>
    <dgm:cxn modelId="{DA8773E9-D1F7-409F-8E6D-12FACB5520C4}" type="presParOf" srcId="{744C4BEF-1099-43DE-BDB0-75CBFAE2522D}" destId="{1D100157-604F-4D2C-A1FD-FDE8E8628C3C}" srcOrd="2" destOrd="0" presId="urn:microsoft.com/office/officeart/2018/2/layout/IconVerticalSolidList"/>
    <dgm:cxn modelId="{89508063-2CC4-4B9F-921C-DDAB11830845}" type="presParOf" srcId="{1D100157-604F-4D2C-A1FD-FDE8E8628C3C}" destId="{EFC81B76-D57C-4921-9D07-F30CF2820A2A}" srcOrd="0" destOrd="0" presId="urn:microsoft.com/office/officeart/2018/2/layout/IconVerticalSolidList"/>
    <dgm:cxn modelId="{2D740E2A-886E-4276-9EF4-B4E28AA24735}" type="presParOf" srcId="{1D100157-604F-4D2C-A1FD-FDE8E8628C3C}" destId="{7F94C0A2-57F9-4A82-8050-E64AF17D3564}" srcOrd="1" destOrd="0" presId="urn:microsoft.com/office/officeart/2018/2/layout/IconVerticalSolidList"/>
    <dgm:cxn modelId="{04B3DE94-CAB4-406E-848B-24A4B3F3E69B}" type="presParOf" srcId="{1D100157-604F-4D2C-A1FD-FDE8E8628C3C}" destId="{7A82C8C6-2362-494F-B655-ED450B2FD80D}" srcOrd="2" destOrd="0" presId="urn:microsoft.com/office/officeart/2018/2/layout/IconVerticalSolidList"/>
    <dgm:cxn modelId="{6ABA3C3B-60B4-498D-BFDB-28DC7F79A4F0}" type="presParOf" srcId="{1D100157-604F-4D2C-A1FD-FDE8E8628C3C}" destId="{94DDBAF1-A5F7-4E6E-B761-6492F419B292}" srcOrd="3" destOrd="0" presId="urn:microsoft.com/office/officeart/2018/2/layout/IconVerticalSolidList"/>
    <dgm:cxn modelId="{9BB1C8E9-BDAE-44B0-80FA-FC98C8C9B5FF}" type="presParOf" srcId="{744C4BEF-1099-43DE-BDB0-75CBFAE2522D}" destId="{76758C43-EBF5-4F83-9B09-2E77B2270D37}" srcOrd="3" destOrd="0" presId="urn:microsoft.com/office/officeart/2018/2/layout/IconVerticalSolidList"/>
    <dgm:cxn modelId="{36143EAF-F496-4810-84CC-572086B98410}" type="presParOf" srcId="{744C4BEF-1099-43DE-BDB0-75CBFAE2522D}" destId="{127B27E2-7009-4CEA-B763-4052677AA9E0}" srcOrd="4" destOrd="0" presId="urn:microsoft.com/office/officeart/2018/2/layout/IconVerticalSolidList"/>
    <dgm:cxn modelId="{837CA768-699E-4541-8890-2B3BFB380FD0}" type="presParOf" srcId="{127B27E2-7009-4CEA-B763-4052677AA9E0}" destId="{757668B7-630B-4BBC-BEF1-629B1B817556}" srcOrd="0" destOrd="0" presId="urn:microsoft.com/office/officeart/2018/2/layout/IconVerticalSolidList"/>
    <dgm:cxn modelId="{DE8C1F5B-4678-43B6-9451-7B3178693E31}" type="presParOf" srcId="{127B27E2-7009-4CEA-B763-4052677AA9E0}" destId="{B56F78DE-C294-4304-AD30-386F7ADFDF49}" srcOrd="1" destOrd="0" presId="urn:microsoft.com/office/officeart/2018/2/layout/IconVerticalSolidList"/>
    <dgm:cxn modelId="{D893032B-1676-4C9F-A917-E18333ED4584}" type="presParOf" srcId="{127B27E2-7009-4CEA-B763-4052677AA9E0}" destId="{CEC56BD4-8957-45D9-B745-581822E50E91}" srcOrd="2" destOrd="0" presId="urn:microsoft.com/office/officeart/2018/2/layout/IconVerticalSolidList"/>
    <dgm:cxn modelId="{5AADD7A8-5481-4873-9EFA-4A21A161FD14}" type="presParOf" srcId="{127B27E2-7009-4CEA-B763-4052677AA9E0}" destId="{94612733-CE24-40E6-8430-C1956A3927A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5DDE26-6F2A-45E2-844D-E0ED459F0224}" type="doc">
      <dgm:prSet loTypeId="urn:microsoft.com/office/officeart/2005/8/layout/vList2" loCatId="list" qsTypeId="urn:microsoft.com/office/officeart/2005/8/quickstyle/simple3" qsCatId="simple" csTypeId="urn:microsoft.com/office/officeart/2005/8/colors/accent2_1" csCatId="accent2"/>
      <dgm:spPr/>
      <dgm:t>
        <a:bodyPr/>
        <a:lstStyle/>
        <a:p>
          <a:endParaRPr lang="en-US"/>
        </a:p>
      </dgm:t>
    </dgm:pt>
    <dgm:pt modelId="{DBAD7A43-9E11-4421-9EE6-DC676F07F701}" type="pres">
      <dgm:prSet presAssocID="{C55DDE26-6F2A-45E2-844D-E0ED459F0224}" presName="linear" presStyleCnt="0">
        <dgm:presLayoutVars>
          <dgm:animLvl val="lvl"/>
          <dgm:resizeHandles val="exact"/>
        </dgm:presLayoutVars>
      </dgm:prSet>
      <dgm:spPr/>
    </dgm:pt>
  </dgm:ptLst>
  <dgm:cxnLst>
    <dgm:cxn modelId="{6244CA8F-AB2F-4CAE-927A-91F076CB8BA4}" type="presOf" srcId="{C55DDE26-6F2A-45E2-844D-E0ED459F0224}" destId="{DBAD7A43-9E11-4421-9EE6-DC676F07F701}"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2E7AB-D508-4E7B-8D51-573D24C999B7}">
      <dsp:nvSpPr>
        <dsp:cNvPr id="0" name=""/>
        <dsp:cNvSpPr/>
      </dsp:nvSpPr>
      <dsp:spPr>
        <a:xfrm>
          <a:off x="0" y="1189831"/>
          <a:ext cx="3286125" cy="1971675"/>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latin typeface="Montserrat" panose="00000500000000000000" pitchFamily="2" charset="0"/>
            </a:rPr>
            <a:t>The Center for Workforce Inclusion’s Mission and Vision</a:t>
          </a:r>
        </a:p>
      </dsp:txBody>
      <dsp:txXfrm>
        <a:off x="0" y="1189831"/>
        <a:ext cx="3286125" cy="1971675"/>
      </dsp:txXfrm>
    </dsp:sp>
    <dsp:sp modelId="{200574E3-CE5D-45FD-B03F-EF7DB9FFAC8C}">
      <dsp:nvSpPr>
        <dsp:cNvPr id="0" name=""/>
        <dsp:cNvSpPr/>
      </dsp:nvSpPr>
      <dsp:spPr>
        <a:xfrm>
          <a:off x="3614737" y="1189831"/>
          <a:ext cx="3286125" cy="1971675"/>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0" kern="1200" dirty="0">
              <a:solidFill>
                <a:schemeClr val="accent1">
                  <a:lumMod val="50000"/>
                </a:schemeClr>
              </a:solidFill>
              <a:latin typeface="Montserrat" panose="00000500000000000000" pitchFamily="2" charset="0"/>
            </a:rPr>
            <a:t>Center Programs and Initiatives </a:t>
          </a:r>
        </a:p>
        <a:p>
          <a:pPr marL="114300" lvl="1" indent="-114300" algn="l" defTabSz="666750" rtl="0">
            <a:lnSpc>
              <a:spcPct val="90000"/>
            </a:lnSpc>
            <a:spcBef>
              <a:spcPct val="0"/>
            </a:spcBef>
            <a:spcAft>
              <a:spcPct val="15000"/>
            </a:spcAft>
            <a:buChar char="•"/>
          </a:pPr>
          <a:r>
            <a:rPr lang="en-US" sz="1500" b="0" kern="1200">
              <a:solidFill>
                <a:schemeClr val="accent1">
                  <a:lumMod val="50000"/>
                </a:schemeClr>
              </a:solidFill>
              <a:latin typeface="Montserrat"/>
            </a:rPr>
            <a:t>Senior Community Service Employment Program </a:t>
          </a:r>
          <a:endParaRPr lang="en-US" sz="1500" b="0" kern="1200">
            <a:solidFill>
              <a:schemeClr val="accent1">
                <a:lumMod val="50000"/>
              </a:schemeClr>
            </a:solidFill>
            <a:latin typeface="Montserrat" panose="00000500000000000000" pitchFamily="2" charset="0"/>
          </a:endParaRPr>
        </a:p>
        <a:p>
          <a:pPr marL="114300" lvl="1" indent="-114300" algn="l" defTabSz="666750" rtl="0">
            <a:lnSpc>
              <a:spcPct val="90000"/>
            </a:lnSpc>
            <a:spcBef>
              <a:spcPct val="0"/>
            </a:spcBef>
            <a:spcAft>
              <a:spcPct val="15000"/>
            </a:spcAft>
            <a:buChar char="•"/>
          </a:pPr>
          <a:r>
            <a:rPr lang="en-US" sz="1500" b="0" kern="1200">
              <a:solidFill>
                <a:schemeClr val="accent1">
                  <a:lumMod val="50000"/>
                </a:schemeClr>
              </a:solidFill>
              <a:latin typeface="Montserrat"/>
            </a:rPr>
            <a:t>Experienced Service Programs </a:t>
          </a:r>
          <a:endParaRPr lang="en-US" sz="1500" b="0" kern="1200">
            <a:solidFill>
              <a:schemeClr val="accent1">
                <a:lumMod val="50000"/>
              </a:schemeClr>
            </a:solidFill>
            <a:latin typeface="Montserrat" panose="00000500000000000000" pitchFamily="2" charset="0"/>
          </a:endParaRPr>
        </a:p>
        <a:p>
          <a:pPr marL="114300" lvl="1" indent="-114300" algn="l" defTabSz="666750">
            <a:lnSpc>
              <a:spcPct val="90000"/>
            </a:lnSpc>
            <a:spcBef>
              <a:spcPct val="0"/>
            </a:spcBef>
            <a:spcAft>
              <a:spcPct val="15000"/>
            </a:spcAft>
            <a:buChar char="•"/>
          </a:pPr>
          <a:r>
            <a:rPr lang="en-US" sz="1500" b="0" kern="1200">
              <a:solidFill>
                <a:schemeClr val="accent1">
                  <a:lumMod val="50000"/>
                </a:schemeClr>
              </a:solidFill>
              <a:latin typeface="Montserrat"/>
            </a:rPr>
            <a:t>CWI Labs</a:t>
          </a:r>
        </a:p>
        <a:p>
          <a:pPr marL="114300" lvl="1" indent="-114300" algn="l" defTabSz="666750" rtl="0">
            <a:lnSpc>
              <a:spcPct val="90000"/>
            </a:lnSpc>
            <a:spcBef>
              <a:spcPct val="0"/>
            </a:spcBef>
            <a:spcAft>
              <a:spcPct val="15000"/>
            </a:spcAft>
            <a:buChar char="•"/>
          </a:pPr>
          <a:r>
            <a:rPr lang="en-US" sz="1500" b="0" kern="1200">
              <a:solidFill>
                <a:schemeClr val="accent1">
                  <a:lumMod val="50000"/>
                </a:schemeClr>
              </a:solidFill>
              <a:latin typeface="Montserrat"/>
            </a:rPr>
            <a:t>American Workforce Coalition </a:t>
          </a:r>
          <a:endParaRPr lang="en-US" sz="1500" b="0" kern="1200">
            <a:solidFill>
              <a:schemeClr val="accent1">
                <a:lumMod val="50000"/>
              </a:schemeClr>
            </a:solidFill>
            <a:latin typeface="Montserrat" panose="00000500000000000000" pitchFamily="2" charset="0"/>
          </a:endParaRPr>
        </a:p>
      </dsp:txBody>
      <dsp:txXfrm>
        <a:off x="3614737" y="1189831"/>
        <a:ext cx="3286125" cy="1971675"/>
      </dsp:txXfrm>
    </dsp:sp>
    <dsp:sp modelId="{D60D5379-8E3E-446C-8A1B-17C9CBB5835C}">
      <dsp:nvSpPr>
        <dsp:cNvPr id="0" name=""/>
        <dsp:cNvSpPr/>
      </dsp:nvSpPr>
      <dsp:spPr>
        <a:xfrm>
          <a:off x="7229475" y="979355"/>
          <a:ext cx="3286125" cy="2453236"/>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accent1">
                  <a:lumMod val="50000"/>
                </a:schemeClr>
              </a:solidFill>
              <a:latin typeface="Montserrat"/>
            </a:rPr>
            <a:t>Our Exciting Efforts!</a:t>
          </a:r>
        </a:p>
        <a:p>
          <a:pPr marL="0" lvl="0" indent="0" algn="ctr" defTabSz="800100" rtl="0">
            <a:lnSpc>
              <a:spcPct val="100000"/>
            </a:lnSpc>
            <a:spcBef>
              <a:spcPct val="0"/>
            </a:spcBef>
            <a:spcAft>
              <a:spcPts val="0"/>
            </a:spcAft>
            <a:buNone/>
          </a:pPr>
          <a:r>
            <a:rPr lang="en-US" sz="1800" b="0" kern="1200" dirty="0">
              <a:solidFill>
                <a:schemeClr val="accent1">
                  <a:lumMod val="50000"/>
                </a:schemeClr>
              </a:solidFill>
              <a:latin typeface="Montserrat"/>
            </a:rPr>
            <a:t>Digital Certification Program </a:t>
          </a:r>
        </a:p>
        <a:p>
          <a:pPr marL="0" lvl="0" indent="0" algn="ctr" defTabSz="800100" rtl="0">
            <a:lnSpc>
              <a:spcPct val="100000"/>
            </a:lnSpc>
            <a:spcBef>
              <a:spcPct val="0"/>
            </a:spcBef>
            <a:spcAft>
              <a:spcPts val="0"/>
            </a:spcAft>
            <a:buNone/>
          </a:pPr>
          <a:r>
            <a:rPr lang="en-US" sz="1800" b="0" kern="1200" dirty="0">
              <a:solidFill>
                <a:schemeClr val="accent1">
                  <a:lumMod val="50000"/>
                </a:schemeClr>
              </a:solidFill>
              <a:latin typeface="Montserrat"/>
            </a:rPr>
            <a:t>Career Pathways</a:t>
          </a:r>
        </a:p>
        <a:p>
          <a:pPr marL="0" lvl="0" indent="0" algn="ctr" defTabSz="800100" rtl="0">
            <a:lnSpc>
              <a:spcPct val="100000"/>
            </a:lnSpc>
            <a:spcBef>
              <a:spcPct val="0"/>
            </a:spcBef>
            <a:spcAft>
              <a:spcPts val="0"/>
            </a:spcAft>
            <a:buNone/>
          </a:pPr>
          <a:r>
            <a:rPr lang="en-US" sz="1800" b="0" kern="1200" dirty="0">
              <a:solidFill>
                <a:schemeClr val="accent1">
                  <a:lumMod val="50000"/>
                </a:schemeClr>
              </a:solidFill>
              <a:latin typeface="Montserrat"/>
            </a:rPr>
            <a:t>Apricot 360 (new case management system)</a:t>
          </a:r>
        </a:p>
        <a:p>
          <a:pPr marL="0" lvl="0" indent="0" algn="ctr" defTabSz="800100" rtl="0">
            <a:lnSpc>
              <a:spcPct val="100000"/>
            </a:lnSpc>
            <a:spcBef>
              <a:spcPct val="0"/>
            </a:spcBef>
            <a:spcAft>
              <a:spcPts val="0"/>
            </a:spcAft>
            <a:buNone/>
          </a:pPr>
          <a:r>
            <a:rPr lang="en-US" sz="1800" b="0" kern="1200" dirty="0">
              <a:solidFill>
                <a:schemeClr val="accent1">
                  <a:lumMod val="50000"/>
                </a:schemeClr>
              </a:solidFill>
              <a:latin typeface="Montserrat"/>
            </a:rPr>
            <a:t>2024 Equity Summit </a:t>
          </a:r>
        </a:p>
      </dsp:txBody>
      <dsp:txXfrm>
        <a:off x="7229475" y="979355"/>
        <a:ext cx="3286125" cy="2453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6A741-17D7-47B5-A679-4D152EF2BE5A}">
      <dsp:nvSpPr>
        <dsp:cNvPr id="0" name=""/>
        <dsp:cNvSpPr/>
      </dsp:nvSpPr>
      <dsp:spPr>
        <a:xfrm>
          <a:off x="0" y="205"/>
          <a:ext cx="10515600" cy="1503365"/>
        </a:xfrm>
        <a:prstGeom prst="roundRect">
          <a:avLst/>
        </a:prstGeom>
        <a:solidFill>
          <a:schemeClr val="lt1">
            <a:hueOff val="0"/>
            <a:satOff val="0"/>
            <a:lumOff val="0"/>
            <a:alphaOff val="0"/>
          </a:schemeClr>
        </a:solidFill>
        <a:ln w="31800" cap="flat" cmpd="sng" algn="ctr">
          <a:solidFill>
            <a:schemeClr val="accent2">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Montserrat" panose="00000500000000000000" pitchFamily="2" charset="0"/>
            </a:rPr>
            <a:t>The Center was founded in 1962 to advocate for older Americans (we turn 62 years old in 2024)!</a:t>
          </a:r>
        </a:p>
      </dsp:txBody>
      <dsp:txXfrm>
        <a:off x="73388" y="73593"/>
        <a:ext cx="10368824" cy="1356589"/>
      </dsp:txXfrm>
    </dsp:sp>
    <dsp:sp modelId="{E4695C7F-088E-457C-ADB8-37F6C5F8B193}">
      <dsp:nvSpPr>
        <dsp:cNvPr id="0" name=""/>
        <dsp:cNvSpPr/>
      </dsp:nvSpPr>
      <dsp:spPr>
        <a:xfrm>
          <a:off x="0" y="1517366"/>
          <a:ext cx="10515600" cy="1503365"/>
        </a:xfrm>
        <a:prstGeom prst="roundRect">
          <a:avLst/>
        </a:prstGeom>
        <a:solidFill>
          <a:schemeClr val="lt1">
            <a:hueOff val="0"/>
            <a:satOff val="0"/>
            <a:lumOff val="0"/>
            <a:alphaOff val="0"/>
          </a:schemeClr>
        </a:solidFill>
        <a:ln w="31800" cap="flat" cmpd="sng" algn="ctr">
          <a:solidFill>
            <a:schemeClr val="accent2">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ontserrat" panose="00000500000000000000" pitchFamily="2" charset="0"/>
            </a:rPr>
            <a:t>Our programs exist to serve low-income, older job seekers with a focus on communities who have been traditionally underserved by workforce programs such as Veterans, women, and job seekers who were formerly incarcerated.</a:t>
          </a:r>
        </a:p>
      </dsp:txBody>
      <dsp:txXfrm>
        <a:off x="73388" y="1590754"/>
        <a:ext cx="10368824" cy="1356589"/>
      </dsp:txXfrm>
    </dsp:sp>
    <dsp:sp modelId="{8C6E5334-11E1-4E06-AE96-5C8D333D257B}">
      <dsp:nvSpPr>
        <dsp:cNvPr id="0" name=""/>
        <dsp:cNvSpPr/>
      </dsp:nvSpPr>
      <dsp:spPr>
        <a:xfrm>
          <a:off x="0" y="3034527"/>
          <a:ext cx="10515600" cy="1503365"/>
        </a:xfrm>
        <a:prstGeom prst="roundRect">
          <a:avLst/>
        </a:prstGeom>
        <a:solidFill>
          <a:schemeClr val="lt1">
            <a:hueOff val="0"/>
            <a:satOff val="0"/>
            <a:lumOff val="0"/>
            <a:alphaOff val="0"/>
          </a:schemeClr>
        </a:solidFill>
        <a:ln w="31800" cap="flat" cmpd="sng" algn="ctr">
          <a:solidFill>
            <a:schemeClr val="accent2">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Montserrat" panose="00000500000000000000" pitchFamily="2" charset="0"/>
            </a:rPr>
            <a:t>Headquartered in Silver Spring, Maryland, near Washington, D.C., we are a 501(c)(3) non-profit organization headed by President and CEO Gary A. Officer.</a:t>
          </a:r>
        </a:p>
      </dsp:txBody>
      <dsp:txXfrm>
        <a:off x="73388" y="3107915"/>
        <a:ext cx="10368824" cy="1356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15CC-F88D-42C7-B117-902C966E3677}">
      <dsp:nvSpPr>
        <dsp:cNvPr id="0" name=""/>
        <dsp:cNvSpPr/>
      </dsp:nvSpPr>
      <dsp:spPr>
        <a:xfrm>
          <a:off x="0" y="0"/>
          <a:ext cx="9466307" cy="1081884"/>
        </a:xfrm>
        <a:prstGeom prst="roundRect">
          <a:avLst>
            <a:gd name="adj" fmla="val 10000"/>
          </a:avLst>
        </a:prstGeom>
        <a:solidFill>
          <a:schemeClr val="lt1">
            <a:hueOff val="0"/>
            <a:satOff val="0"/>
            <a:lumOff val="0"/>
            <a:alphaOff val="0"/>
          </a:schemeClr>
        </a:solidFill>
        <a:ln w="31800" cap="flat" cmpd="sng" algn="ctr">
          <a:solidFill>
            <a:schemeClr val="accent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0" i="0" kern="1200">
              <a:latin typeface="Montserrat"/>
            </a:rPr>
            <a:t>In 2019, the Center launched CWI Labs (a 501(c)3 nonprofit organization) as an innovation hub to unleash the entrepreneurial spirit necessary to propel a nationwide effort to educate employers and policymakers on the value that older workers contribute to a diverse workforce. </a:t>
          </a:r>
          <a:endParaRPr lang="en-US" sz="1600" b="0" kern="1200">
            <a:latin typeface="Montserrat"/>
          </a:endParaRPr>
        </a:p>
      </dsp:txBody>
      <dsp:txXfrm>
        <a:off x="31687" y="31687"/>
        <a:ext cx="8298869" cy="1018510"/>
      </dsp:txXfrm>
    </dsp:sp>
    <dsp:sp modelId="{94396240-CBA9-4597-BE9C-0E4D5CCA11E7}">
      <dsp:nvSpPr>
        <dsp:cNvPr id="0" name=""/>
        <dsp:cNvSpPr/>
      </dsp:nvSpPr>
      <dsp:spPr>
        <a:xfrm>
          <a:off x="835262" y="1262198"/>
          <a:ext cx="9466307" cy="1081884"/>
        </a:xfrm>
        <a:prstGeom prst="roundRect">
          <a:avLst>
            <a:gd name="adj" fmla="val 10000"/>
          </a:avLst>
        </a:prstGeom>
        <a:solidFill>
          <a:schemeClr val="lt1">
            <a:hueOff val="0"/>
            <a:satOff val="0"/>
            <a:lumOff val="0"/>
            <a:alphaOff val="0"/>
          </a:schemeClr>
        </a:solidFill>
        <a:ln w="31800" cap="flat" cmpd="sng" algn="ctr">
          <a:solidFill>
            <a:schemeClr val="accent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solidFill>
              <a:schemeClr val="tx1"/>
            </a:solidFill>
            <a:latin typeface="Montserrat"/>
          </a:endParaRPr>
        </a:p>
      </dsp:txBody>
      <dsp:txXfrm>
        <a:off x="866949" y="1293885"/>
        <a:ext cx="7864445" cy="1018510"/>
      </dsp:txXfrm>
    </dsp:sp>
    <dsp:sp modelId="{A2F2137C-8560-4BC3-BEBF-EDC367F2DA53}">
      <dsp:nvSpPr>
        <dsp:cNvPr id="0" name=""/>
        <dsp:cNvSpPr/>
      </dsp:nvSpPr>
      <dsp:spPr>
        <a:xfrm>
          <a:off x="1670524" y="2524397"/>
          <a:ext cx="9466307" cy="1081884"/>
        </a:xfrm>
        <a:prstGeom prst="roundRect">
          <a:avLst>
            <a:gd name="adj" fmla="val 10000"/>
          </a:avLst>
        </a:prstGeom>
        <a:solidFill>
          <a:schemeClr val="lt1">
            <a:hueOff val="0"/>
            <a:satOff val="0"/>
            <a:lumOff val="0"/>
            <a:alphaOff val="0"/>
          </a:schemeClr>
        </a:solidFill>
        <a:ln w="31800" cap="flat" cmpd="sng" algn="ctr">
          <a:solidFill>
            <a:schemeClr val="accent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endParaRPr lang="en-US" sz="4700" kern="1200">
            <a:latin typeface="Montserrat"/>
          </a:endParaRPr>
        </a:p>
      </dsp:txBody>
      <dsp:txXfrm>
        <a:off x="1702211" y="2556084"/>
        <a:ext cx="7864445" cy="1018510"/>
      </dsp:txXfrm>
    </dsp:sp>
    <dsp:sp modelId="{9A09CCDC-D193-4444-A1FD-8B68C5FA8275}">
      <dsp:nvSpPr>
        <dsp:cNvPr id="0" name=""/>
        <dsp:cNvSpPr/>
      </dsp:nvSpPr>
      <dsp:spPr>
        <a:xfrm>
          <a:off x="8790711" y="691176"/>
          <a:ext cx="703224" cy="703224"/>
        </a:xfrm>
        <a:prstGeom prst="downArrow">
          <a:avLst>
            <a:gd name="adj1" fmla="val 55000"/>
            <a:gd name="adj2" fmla="val 45000"/>
          </a:avLst>
        </a:prstGeom>
        <a:solidFill>
          <a:schemeClr val="lt1">
            <a:alpha val="90000"/>
            <a:tint val="40000"/>
            <a:hueOff val="0"/>
            <a:satOff val="0"/>
            <a:lumOff val="0"/>
            <a:alphaOff val="0"/>
          </a:schemeClr>
        </a:solidFill>
        <a:ln w="400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948936" y="691176"/>
        <a:ext cx="386774" cy="529176"/>
      </dsp:txXfrm>
    </dsp:sp>
    <dsp:sp modelId="{71259E1A-66F5-47A4-8C86-99CC3EB3758B}">
      <dsp:nvSpPr>
        <dsp:cNvPr id="0" name=""/>
        <dsp:cNvSpPr/>
      </dsp:nvSpPr>
      <dsp:spPr>
        <a:xfrm>
          <a:off x="9594554" y="1975065"/>
          <a:ext cx="703224" cy="703224"/>
        </a:xfrm>
        <a:prstGeom prst="downArrow">
          <a:avLst>
            <a:gd name="adj1" fmla="val 55000"/>
            <a:gd name="adj2" fmla="val 45000"/>
          </a:avLst>
        </a:prstGeom>
        <a:solidFill>
          <a:schemeClr val="lt1">
            <a:alpha val="90000"/>
            <a:tint val="40000"/>
            <a:hueOff val="0"/>
            <a:satOff val="0"/>
            <a:lumOff val="0"/>
            <a:alphaOff val="0"/>
          </a:schemeClr>
        </a:solidFill>
        <a:ln w="400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752779" y="1975065"/>
        <a:ext cx="386774" cy="529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98286-76EE-4230-80B6-5B8AA01BF82B}">
      <dsp:nvSpPr>
        <dsp:cNvPr id="0" name=""/>
        <dsp:cNvSpPr/>
      </dsp:nvSpPr>
      <dsp:spPr>
        <a:xfrm>
          <a:off x="4650" y="21213"/>
          <a:ext cx="2033284" cy="4365185"/>
        </a:xfrm>
        <a:prstGeom prst="roundRect">
          <a:avLst>
            <a:gd name="adj" fmla="val 10000"/>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Montserrat" panose="00000500000000000000" pitchFamily="2" charset="0"/>
            </a:rPr>
            <a:t>Systemic change requires cooperation and collaboration across multiple sectors.</a:t>
          </a:r>
        </a:p>
        <a:p>
          <a:pPr marL="0" lvl="0" indent="0" algn="ctr" defTabSz="711200">
            <a:lnSpc>
              <a:spcPct val="90000"/>
            </a:lnSpc>
            <a:spcBef>
              <a:spcPct val="0"/>
            </a:spcBef>
            <a:spcAft>
              <a:spcPct val="35000"/>
            </a:spcAft>
            <a:buNone/>
          </a:pPr>
          <a:r>
            <a:rPr lang="en-US" sz="1600" b="0" i="0" kern="1200" baseline="0">
              <a:latin typeface="Montserrat"/>
            </a:rPr>
            <a:t>In January 2022, CWI Labs launched the American Workforce Coalition (AWC) to build a national movement supporting America’s older workers.</a:t>
          </a:r>
          <a:endParaRPr lang="en-US" sz="1600" b="0" kern="1200" baseline="0">
            <a:latin typeface="Montserrat"/>
          </a:endParaRPr>
        </a:p>
      </dsp:txBody>
      <dsp:txXfrm>
        <a:off x="64203" y="80766"/>
        <a:ext cx="1914178" cy="4246079"/>
      </dsp:txXfrm>
    </dsp:sp>
    <dsp:sp modelId="{3993135E-41CD-49E9-B077-BEB90D041D95}">
      <dsp:nvSpPr>
        <dsp:cNvPr id="0" name=""/>
        <dsp:cNvSpPr/>
      </dsp:nvSpPr>
      <dsp:spPr>
        <a:xfrm>
          <a:off x="2241263" y="1951679"/>
          <a:ext cx="431056" cy="504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solidFill>
              <a:schemeClr val="tx2">
                <a:lumMod val="50000"/>
              </a:schemeClr>
            </a:solidFill>
            <a:latin typeface="Montserrat" panose="00000500000000000000" pitchFamily="2" charset="0"/>
          </a:endParaRPr>
        </a:p>
      </dsp:txBody>
      <dsp:txXfrm>
        <a:off x="2241263" y="2052530"/>
        <a:ext cx="301739" cy="302552"/>
      </dsp:txXfrm>
    </dsp:sp>
    <dsp:sp modelId="{82E9CD0B-8709-4EA3-A8F3-71CA9E4DFB92}">
      <dsp:nvSpPr>
        <dsp:cNvPr id="0" name=""/>
        <dsp:cNvSpPr/>
      </dsp:nvSpPr>
      <dsp:spPr>
        <a:xfrm>
          <a:off x="2851248" y="21213"/>
          <a:ext cx="2033284" cy="4365185"/>
        </a:xfrm>
        <a:prstGeom prst="roundRect">
          <a:avLst>
            <a:gd name="adj" fmla="val 10000"/>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latin typeface="Montserrat" panose="00000500000000000000" pitchFamily="2" charset="0"/>
            </a:rPr>
            <a:t>The AWC educates employers, workforce practitioners, philanthropic leaders, economic development teams, and the American public on the critical role that older workers play in the success of employers and local communities. </a:t>
          </a:r>
          <a:endParaRPr lang="en-US" sz="1600" b="0" kern="1200">
            <a:latin typeface="Montserrat" panose="00000500000000000000" pitchFamily="2" charset="0"/>
          </a:endParaRPr>
        </a:p>
      </dsp:txBody>
      <dsp:txXfrm>
        <a:off x="2910801" y="80766"/>
        <a:ext cx="1914178" cy="4246079"/>
      </dsp:txXfrm>
    </dsp:sp>
    <dsp:sp modelId="{1D552A05-895C-4E7D-973F-E2B65027DE6C}">
      <dsp:nvSpPr>
        <dsp:cNvPr id="0" name=""/>
        <dsp:cNvSpPr/>
      </dsp:nvSpPr>
      <dsp:spPr>
        <a:xfrm>
          <a:off x="5087862" y="1951679"/>
          <a:ext cx="431056" cy="504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solidFill>
              <a:schemeClr val="tx2">
                <a:lumMod val="50000"/>
              </a:schemeClr>
            </a:solidFill>
            <a:latin typeface="Montserrat" panose="00000500000000000000" pitchFamily="2" charset="0"/>
          </a:endParaRPr>
        </a:p>
      </dsp:txBody>
      <dsp:txXfrm>
        <a:off x="5087862" y="2052530"/>
        <a:ext cx="301739" cy="302552"/>
      </dsp:txXfrm>
    </dsp:sp>
    <dsp:sp modelId="{393C9291-9133-4EA2-A789-033A2BE0034D}">
      <dsp:nvSpPr>
        <dsp:cNvPr id="0" name=""/>
        <dsp:cNvSpPr/>
      </dsp:nvSpPr>
      <dsp:spPr>
        <a:xfrm>
          <a:off x="5697847" y="21213"/>
          <a:ext cx="2033284" cy="4365185"/>
        </a:xfrm>
        <a:prstGeom prst="roundRect">
          <a:avLst>
            <a:gd name="adj" fmla="val 10000"/>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latin typeface="Montserrat" panose="00000500000000000000" pitchFamily="2" charset="0"/>
            </a:rPr>
            <a:t>The members of the AWC represent the most influential organizations at the intersection of workforce and aging. </a:t>
          </a:r>
        </a:p>
        <a:p>
          <a:pPr marL="0" lvl="0" indent="0" algn="ctr" defTabSz="711200">
            <a:lnSpc>
              <a:spcPct val="90000"/>
            </a:lnSpc>
            <a:spcBef>
              <a:spcPct val="0"/>
            </a:spcBef>
            <a:spcAft>
              <a:spcPct val="35000"/>
            </a:spcAft>
            <a:buNone/>
          </a:pPr>
          <a:endParaRPr lang="en-US" sz="1600" b="0" i="0" kern="1200">
            <a:latin typeface="Montserrat" panose="00000500000000000000" pitchFamily="2" charset="0"/>
          </a:endParaRPr>
        </a:p>
        <a:p>
          <a:pPr marL="0" lvl="0" indent="0" algn="ctr" defTabSz="711200">
            <a:lnSpc>
              <a:spcPct val="90000"/>
            </a:lnSpc>
            <a:spcBef>
              <a:spcPct val="0"/>
            </a:spcBef>
            <a:spcAft>
              <a:spcPct val="35000"/>
            </a:spcAft>
            <a:buNone/>
          </a:pPr>
          <a:r>
            <a:rPr lang="en-US" sz="1600" b="0" i="0" kern="1200">
              <a:latin typeface="Montserrat" panose="00000500000000000000" pitchFamily="2" charset="0"/>
            </a:rPr>
            <a:t>Together, the AWC members bring more than 560 years of experience to the shared mission.</a:t>
          </a:r>
          <a:endParaRPr lang="en-US" sz="1600" b="0" kern="1200">
            <a:latin typeface="Montserrat" panose="00000500000000000000" pitchFamily="2" charset="0"/>
          </a:endParaRPr>
        </a:p>
      </dsp:txBody>
      <dsp:txXfrm>
        <a:off x="5757400" y="80766"/>
        <a:ext cx="1914178" cy="4246079"/>
      </dsp:txXfrm>
    </dsp:sp>
    <dsp:sp modelId="{9C58457E-767A-4EF6-96E0-6D87F3ADD2E0}">
      <dsp:nvSpPr>
        <dsp:cNvPr id="0" name=""/>
        <dsp:cNvSpPr/>
      </dsp:nvSpPr>
      <dsp:spPr>
        <a:xfrm>
          <a:off x="7934460" y="1951679"/>
          <a:ext cx="431056" cy="5042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0" kern="1200">
            <a:solidFill>
              <a:schemeClr val="tx2">
                <a:lumMod val="50000"/>
              </a:schemeClr>
            </a:solidFill>
            <a:latin typeface="Montserrat" panose="00000500000000000000" pitchFamily="2" charset="0"/>
          </a:endParaRPr>
        </a:p>
      </dsp:txBody>
      <dsp:txXfrm>
        <a:off x="7934460" y="2052530"/>
        <a:ext cx="301739" cy="302552"/>
      </dsp:txXfrm>
    </dsp:sp>
    <dsp:sp modelId="{585C1200-81D8-4804-BF61-173ACD98DAE0}">
      <dsp:nvSpPr>
        <dsp:cNvPr id="0" name=""/>
        <dsp:cNvSpPr/>
      </dsp:nvSpPr>
      <dsp:spPr>
        <a:xfrm>
          <a:off x="8544445" y="21213"/>
          <a:ext cx="2033284" cy="4365185"/>
        </a:xfrm>
        <a:prstGeom prst="roundRect">
          <a:avLst>
            <a:gd name="adj" fmla="val 10000"/>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latin typeface="Montserrat"/>
            </a:rPr>
            <a:t>From job reports and legislative updates to peer-to-peer collaboration and knowledge sharing, the AWC helps leaders in the workforce space amplify their voices and increase their impact on advancing the workforce aspirations of older adults.</a:t>
          </a:r>
          <a:endParaRPr lang="en-US" sz="1600" b="0" kern="1200">
            <a:latin typeface="Montserrat"/>
          </a:endParaRPr>
        </a:p>
      </dsp:txBody>
      <dsp:txXfrm>
        <a:off x="8603998" y="80766"/>
        <a:ext cx="1914178" cy="4246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2E7AB-D508-4E7B-8D51-573D24C999B7}">
      <dsp:nvSpPr>
        <dsp:cNvPr id="0" name=""/>
        <dsp:cNvSpPr/>
      </dsp:nvSpPr>
      <dsp:spPr>
        <a:xfrm>
          <a:off x="1077663" y="130346"/>
          <a:ext cx="3626374" cy="1885414"/>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b="1" kern="1200">
            <a:solidFill>
              <a:schemeClr val="accent1">
                <a:lumMod val="50000"/>
              </a:schemeClr>
            </a:solidFill>
            <a:latin typeface="Montserrat" panose="00000500000000000000" pitchFamily="2" charset="0"/>
          </a:endParaRPr>
        </a:p>
      </dsp:txBody>
      <dsp:txXfrm>
        <a:off x="1077663" y="130346"/>
        <a:ext cx="3626374" cy="1885414"/>
      </dsp:txXfrm>
    </dsp:sp>
    <dsp:sp modelId="{F3454EEF-1277-4745-BA4D-11506F6509D4}">
      <dsp:nvSpPr>
        <dsp:cNvPr id="0" name=""/>
        <dsp:cNvSpPr/>
      </dsp:nvSpPr>
      <dsp:spPr>
        <a:xfrm>
          <a:off x="5090390" y="173447"/>
          <a:ext cx="4344434" cy="1885414"/>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rial"/>
            <a:cs typeface="Arial"/>
          </a:endParaRPr>
        </a:p>
      </dsp:txBody>
      <dsp:txXfrm>
        <a:off x="5090390" y="173447"/>
        <a:ext cx="4344434" cy="1885414"/>
      </dsp:txXfrm>
    </dsp:sp>
    <dsp:sp modelId="{200574E3-CE5D-45FD-B03F-EF7DB9FFAC8C}">
      <dsp:nvSpPr>
        <dsp:cNvPr id="0" name=""/>
        <dsp:cNvSpPr/>
      </dsp:nvSpPr>
      <dsp:spPr>
        <a:xfrm>
          <a:off x="1265" y="2332786"/>
          <a:ext cx="4698640" cy="1885414"/>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b="1" kern="1200">
            <a:solidFill>
              <a:schemeClr val="accent1">
                <a:lumMod val="50000"/>
              </a:schemeClr>
            </a:solidFill>
            <a:latin typeface="Montserrat" panose="00000500000000000000" pitchFamily="2" charset="0"/>
          </a:endParaRPr>
        </a:p>
      </dsp:txBody>
      <dsp:txXfrm>
        <a:off x="1265" y="2332786"/>
        <a:ext cx="4698640" cy="1885414"/>
      </dsp:txXfrm>
    </dsp:sp>
    <dsp:sp modelId="{D60D5379-8E3E-446C-8A1B-17C9CBB5835C}">
      <dsp:nvSpPr>
        <dsp:cNvPr id="0" name=""/>
        <dsp:cNvSpPr/>
      </dsp:nvSpPr>
      <dsp:spPr>
        <a:xfrm>
          <a:off x="5014141" y="2332786"/>
          <a:ext cx="5500193" cy="1885414"/>
        </a:xfrm>
        <a:prstGeom prst="re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US" sz="1800" b="1" kern="1200">
            <a:solidFill>
              <a:schemeClr val="accent1">
                <a:lumMod val="50000"/>
              </a:schemeClr>
            </a:solidFill>
            <a:latin typeface="Montserrat"/>
          </a:endParaRPr>
        </a:p>
      </dsp:txBody>
      <dsp:txXfrm>
        <a:off x="5014141" y="2332786"/>
        <a:ext cx="5500193" cy="1885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ED9F0-EFCD-4617-B747-CCE1180E3FE9}">
      <dsp:nvSpPr>
        <dsp:cNvPr id="0" name=""/>
        <dsp:cNvSpPr/>
      </dsp:nvSpPr>
      <dsp:spPr>
        <a:xfrm>
          <a:off x="0" y="597"/>
          <a:ext cx="10357207" cy="13978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91B35-A048-4632-AAE9-0CAF4BA0AF5C}">
      <dsp:nvSpPr>
        <dsp:cNvPr id="0" name=""/>
        <dsp:cNvSpPr/>
      </dsp:nvSpPr>
      <dsp:spPr>
        <a:xfrm>
          <a:off x="422847" y="315112"/>
          <a:ext cx="768813" cy="768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A17E9-3D50-41E9-8001-4865F1E0C5AB}">
      <dsp:nvSpPr>
        <dsp:cNvPr id="0" name=""/>
        <dsp:cNvSpPr/>
      </dsp:nvSpPr>
      <dsp:spPr>
        <a:xfrm>
          <a:off x="1614509" y="597"/>
          <a:ext cx="8742697" cy="139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38" tIns="147938" rIns="147938" bIns="147938" numCol="1" spcCol="1270" anchor="ctr" anchorCtr="0">
          <a:noAutofit/>
        </a:bodyPr>
        <a:lstStyle/>
        <a:p>
          <a:pPr marL="0" lvl="0" indent="0" algn="l" defTabSz="755650">
            <a:lnSpc>
              <a:spcPct val="100000"/>
            </a:lnSpc>
            <a:spcBef>
              <a:spcPct val="0"/>
            </a:spcBef>
            <a:spcAft>
              <a:spcPct val="35000"/>
            </a:spcAft>
            <a:buNone/>
          </a:pPr>
          <a:r>
            <a:rPr lang="en-US" sz="1700" b="1" i="0" kern="1200" dirty="0">
              <a:solidFill>
                <a:schemeClr val="bg2">
                  <a:lumMod val="75000"/>
                </a:schemeClr>
              </a:solidFill>
              <a:latin typeface="Montserrat" panose="00000500000000000000" pitchFamily="2" charset="0"/>
            </a:rPr>
            <a:t>Tailored to meet the specific needs of older job seekers in low-income </a:t>
          </a:r>
          <a:r>
            <a:rPr lang="en-US" sz="1800" b="1" i="0" kern="1200" dirty="0">
              <a:solidFill>
                <a:schemeClr val="bg2">
                  <a:lumMod val="75000"/>
                </a:schemeClr>
              </a:solidFill>
              <a:latin typeface="Montserrat" panose="00000500000000000000" pitchFamily="2" charset="0"/>
            </a:rPr>
            <a:t>households</a:t>
          </a:r>
          <a:r>
            <a:rPr lang="en-US" sz="1700" b="1" i="0" kern="1200" dirty="0">
              <a:solidFill>
                <a:schemeClr val="bg2">
                  <a:lumMod val="75000"/>
                </a:schemeClr>
              </a:solidFill>
              <a:latin typeface="Montserrat" panose="00000500000000000000" pitchFamily="2" charset="0"/>
            </a:rPr>
            <a:t>, our program goes beyond traditional offerings. </a:t>
          </a:r>
          <a:endParaRPr lang="en-US" sz="1700" b="1" kern="1200" dirty="0">
            <a:solidFill>
              <a:schemeClr val="bg2">
                <a:lumMod val="75000"/>
              </a:schemeClr>
            </a:solidFill>
            <a:latin typeface="Montserrat" panose="00000500000000000000" pitchFamily="2" charset="0"/>
          </a:endParaRPr>
        </a:p>
      </dsp:txBody>
      <dsp:txXfrm>
        <a:off x="1614509" y="597"/>
        <a:ext cx="8742697" cy="1397843"/>
      </dsp:txXfrm>
    </dsp:sp>
    <dsp:sp modelId="{EFC81B76-D57C-4921-9D07-F30CF2820A2A}">
      <dsp:nvSpPr>
        <dsp:cNvPr id="0" name=""/>
        <dsp:cNvSpPr/>
      </dsp:nvSpPr>
      <dsp:spPr>
        <a:xfrm>
          <a:off x="0" y="1747901"/>
          <a:ext cx="10357207" cy="13978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4C0A2-57F9-4A82-8050-E64AF17D3564}">
      <dsp:nvSpPr>
        <dsp:cNvPr id="0" name=""/>
        <dsp:cNvSpPr/>
      </dsp:nvSpPr>
      <dsp:spPr>
        <a:xfrm>
          <a:off x="422847" y="2062416"/>
          <a:ext cx="768813" cy="768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DBAF1-A5F7-4E6E-B761-6492F419B292}">
      <dsp:nvSpPr>
        <dsp:cNvPr id="0" name=""/>
        <dsp:cNvSpPr/>
      </dsp:nvSpPr>
      <dsp:spPr>
        <a:xfrm>
          <a:off x="1614509" y="1747901"/>
          <a:ext cx="8742697" cy="139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38" tIns="147938" rIns="147938" bIns="147938" numCol="1" spcCol="1270" anchor="ctr" anchorCtr="0">
          <a:noAutofit/>
        </a:bodyPr>
        <a:lstStyle/>
        <a:p>
          <a:pPr marL="0" lvl="0" indent="0" algn="l" defTabSz="755650">
            <a:lnSpc>
              <a:spcPct val="100000"/>
            </a:lnSpc>
            <a:spcBef>
              <a:spcPct val="0"/>
            </a:spcBef>
            <a:spcAft>
              <a:spcPct val="35000"/>
            </a:spcAft>
            <a:buNone/>
          </a:pPr>
          <a:r>
            <a:rPr lang="en-US" sz="1700" b="1" i="0" kern="1200" dirty="0">
              <a:solidFill>
                <a:schemeClr val="bg2">
                  <a:lumMod val="75000"/>
                </a:schemeClr>
              </a:solidFill>
              <a:latin typeface="Montserrat" panose="00000500000000000000" pitchFamily="2" charset="0"/>
            </a:rPr>
            <a:t>What sets us apart is our team of specially trained Digital Navigators, who offer personalized one-on-one coaching, support, and encouragement </a:t>
          </a:r>
          <a:r>
            <a:rPr lang="en-US" sz="1800" b="1" i="0" kern="1200" dirty="0">
              <a:solidFill>
                <a:schemeClr val="bg2">
                  <a:lumMod val="75000"/>
                </a:schemeClr>
              </a:solidFill>
              <a:latin typeface="Montserrat" panose="00000500000000000000" pitchFamily="2" charset="0"/>
            </a:rPr>
            <a:t>throughout</a:t>
          </a:r>
          <a:r>
            <a:rPr lang="en-US" sz="1700" b="1" i="0" kern="1200" dirty="0">
              <a:solidFill>
                <a:schemeClr val="bg2">
                  <a:lumMod val="75000"/>
                </a:schemeClr>
              </a:solidFill>
              <a:latin typeface="Montserrat" panose="00000500000000000000" pitchFamily="2" charset="0"/>
            </a:rPr>
            <a:t> the program, ensuring each participant’s journey is both enriching and rewarding.</a:t>
          </a:r>
          <a:endParaRPr lang="en-US" sz="1700" b="1" kern="1200" dirty="0">
            <a:solidFill>
              <a:schemeClr val="bg2">
                <a:lumMod val="75000"/>
              </a:schemeClr>
            </a:solidFill>
            <a:latin typeface="Montserrat" panose="00000500000000000000" pitchFamily="2" charset="0"/>
          </a:endParaRPr>
        </a:p>
      </dsp:txBody>
      <dsp:txXfrm>
        <a:off x="1614509" y="1747901"/>
        <a:ext cx="8742697" cy="1397843"/>
      </dsp:txXfrm>
    </dsp:sp>
    <dsp:sp modelId="{757668B7-630B-4BBC-BEF1-629B1B817556}">
      <dsp:nvSpPr>
        <dsp:cNvPr id="0" name=""/>
        <dsp:cNvSpPr/>
      </dsp:nvSpPr>
      <dsp:spPr>
        <a:xfrm>
          <a:off x="0" y="3495206"/>
          <a:ext cx="10357207" cy="13978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F78DE-C294-4304-AD30-386F7ADFDF49}">
      <dsp:nvSpPr>
        <dsp:cNvPr id="0" name=""/>
        <dsp:cNvSpPr/>
      </dsp:nvSpPr>
      <dsp:spPr>
        <a:xfrm>
          <a:off x="422847" y="3809720"/>
          <a:ext cx="768813" cy="7688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12733-CE24-40E6-8430-C1956A3927A6}">
      <dsp:nvSpPr>
        <dsp:cNvPr id="0" name=""/>
        <dsp:cNvSpPr/>
      </dsp:nvSpPr>
      <dsp:spPr>
        <a:xfrm>
          <a:off x="1614509" y="3495206"/>
          <a:ext cx="8742697" cy="139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38" tIns="147938" rIns="147938" bIns="147938"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schemeClr val="bg2">
                  <a:lumMod val="75000"/>
                </a:schemeClr>
              </a:solidFill>
              <a:latin typeface="Montserrat" panose="00000500000000000000" pitchFamily="2" charset="0"/>
            </a:rPr>
            <a:t>The Center is gearing up for Cohort 3 which will run from early July through </a:t>
          </a:r>
          <a:r>
            <a:rPr lang="en-US" sz="1800" b="1" kern="1200" dirty="0">
              <a:solidFill>
                <a:schemeClr val="bg2">
                  <a:lumMod val="75000"/>
                </a:schemeClr>
              </a:solidFill>
              <a:latin typeface="Montserrat" panose="00000500000000000000" pitchFamily="2" charset="0"/>
            </a:rPr>
            <a:t>mid-September</a:t>
          </a:r>
          <a:r>
            <a:rPr lang="en-US" sz="1700" b="1" kern="1200" dirty="0">
              <a:solidFill>
                <a:schemeClr val="bg2">
                  <a:lumMod val="75000"/>
                </a:schemeClr>
              </a:solidFill>
              <a:latin typeface="Montserrat" panose="00000500000000000000" pitchFamily="2" charset="0"/>
            </a:rPr>
            <a:t>. If you’re interested in learning more about future DCP Cohort opportunities, contact Digital Training Manager, Julie King, at jking@workforceinclusion.org</a:t>
          </a:r>
        </a:p>
      </dsp:txBody>
      <dsp:txXfrm>
        <a:off x="1614509" y="3495206"/>
        <a:ext cx="8742697" cy="13978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E659D9F2-FF71-4ACE-BFED-57127E975947}"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E162D7DB-F680-415F-88C5-258DB140F8F0}" type="slidenum">
              <a:rPr lang="en-US" smtClean="0"/>
              <a:t>‹#›</a:t>
            </a:fld>
            <a:endParaRPr lang="en-US"/>
          </a:p>
        </p:txBody>
      </p:sp>
    </p:spTree>
    <p:extLst>
      <p:ext uri="{BB962C8B-B14F-4D97-AF65-F5344CB8AC3E}">
        <p14:creationId xmlns:p14="http://schemas.microsoft.com/office/powerpoint/2010/main" val="205737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05EE6-AA87-4734-B67D-79B365D73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5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05EE6-AA87-4734-B67D-79B365D73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3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Montserrat" panose="00000500000000000000" pitchFamily="2" charset="0"/>
              </a:rPr>
              <a:t>The Center operates SCSEP predominantly through a subgrantee network of local partner organizations. </a:t>
            </a:r>
          </a:p>
          <a:p>
            <a:r>
              <a:rPr lang="en-US" sz="1200" b="0" i="0" dirty="0">
                <a:effectLst/>
                <a:latin typeface="Montserrat" panose="00000500000000000000" pitchFamily="2" charset="0"/>
              </a:rPr>
              <a:t>Our local partners are drawn from aging services, workforce development, and other nonprofit or government agencies who work closely with local employers, social services, and community organizations.</a:t>
            </a:r>
          </a:p>
          <a:p>
            <a:r>
              <a:rPr lang="en-US" sz="1200" b="0" i="0" dirty="0">
                <a:effectLst/>
                <a:latin typeface="Montserrat"/>
                <a:cs typeface="Arial"/>
              </a:rPr>
              <a:t>While many of our subgrantees are based in high-density urban areas, over 60 percent serve multi-county rural regions.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ontserrat" panose="00000500000000000000" pitchFamily="2" charset="0"/>
              </a:rPr>
              <a:t>SCSEP delivers a </a:t>
            </a:r>
            <a:r>
              <a:rPr lang="en-US" sz="1200" b="1" i="0" dirty="0">
                <a:effectLst/>
                <a:latin typeface="Montserrat" panose="00000500000000000000" pitchFamily="2" charset="0"/>
              </a:rPr>
              <a:t>“triple win” </a:t>
            </a:r>
            <a:r>
              <a:rPr lang="en-US" sz="1200" b="0" i="0" dirty="0">
                <a:effectLst/>
                <a:latin typeface="Montserrat" panose="00000500000000000000" pitchFamily="2" charset="0"/>
              </a:rPr>
              <a:t>for our nation by promoting healthy aging, offering employment opportunities for low-income older Americans, and providing a labor force to programs and agencies to help serve more people and do more good. </a:t>
            </a:r>
            <a:endParaRPr lang="en-US" sz="1200" dirty="0">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E162D7DB-F680-415F-88C5-258DB140F8F0}" type="slidenum">
              <a:rPr lang="en-US" smtClean="0"/>
              <a:t>8</a:t>
            </a:fld>
            <a:endParaRPr lang="en-US"/>
          </a:p>
        </p:txBody>
      </p:sp>
    </p:spTree>
    <p:extLst>
      <p:ext uri="{BB962C8B-B14F-4D97-AF65-F5344CB8AC3E}">
        <p14:creationId xmlns:p14="http://schemas.microsoft.com/office/powerpoint/2010/main" val="159595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05EE6-AA87-4734-B67D-79B365D73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65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for bullet point three is Home Depot in March 2023</a:t>
            </a:r>
          </a:p>
        </p:txBody>
      </p:sp>
      <p:sp>
        <p:nvSpPr>
          <p:cNvPr id="4" name="Slide Number Placeholder 3"/>
          <p:cNvSpPr>
            <a:spLocks noGrp="1"/>
          </p:cNvSpPr>
          <p:nvPr>
            <p:ph type="sldNum" sz="quarter" idx="5"/>
          </p:nvPr>
        </p:nvSpPr>
        <p:spPr/>
        <p:txBody>
          <a:bodyPr/>
          <a:lstStyle/>
          <a:p>
            <a:fld id="{E162D7DB-F680-415F-88C5-258DB140F8F0}" type="slidenum">
              <a:rPr lang="en-US" smtClean="0"/>
              <a:t>13</a:t>
            </a:fld>
            <a:endParaRPr lang="en-US"/>
          </a:p>
        </p:txBody>
      </p:sp>
    </p:spTree>
    <p:extLst>
      <p:ext uri="{BB962C8B-B14F-4D97-AF65-F5344CB8AC3E}">
        <p14:creationId xmlns:p14="http://schemas.microsoft.com/office/powerpoint/2010/main" val="142352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D7DB-F680-415F-88C5-258DB140F8F0}" type="slidenum">
              <a:rPr lang="en-US" smtClean="0"/>
              <a:t>15</a:t>
            </a:fld>
            <a:endParaRPr lang="en-US"/>
          </a:p>
        </p:txBody>
      </p:sp>
    </p:spTree>
    <p:extLst>
      <p:ext uri="{BB962C8B-B14F-4D97-AF65-F5344CB8AC3E}">
        <p14:creationId xmlns:p14="http://schemas.microsoft.com/office/powerpoint/2010/main" val="70919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D7DB-F680-415F-88C5-258DB140F8F0}" type="slidenum">
              <a:rPr lang="en-US" smtClean="0"/>
              <a:t>16</a:t>
            </a:fld>
            <a:endParaRPr lang="en-US"/>
          </a:p>
        </p:txBody>
      </p:sp>
    </p:spTree>
    <p:extLst>
      <p:ext uri="{BB962C8B-B14F-4D97-AF65-F5344CB8AC3E}">
        <p14:creationId xmlns:p14="http://schemas.microsoft.com/office/powerpoint/2010/main" val="406647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D7DB-F680-415F-88C5-258DB140F8F0}" type="slidenum">
              <a:rPr lang="en-US" smtClean="0"/>
              <a:t>17</a:t>
            </a:fld>
            <a:endParaRPr lang="en-US"/>
          </a:p>
        </p:txBody>
      </p:sp>
    </p:spTree>
    <p:extLst>
      <p:ext uri="{BB962C8B-B14F-4D97-AF65-F5344CB8AC3E}">
        <p14:creationId xmlns:p14="http://schemas.microsoft.com/office/powerpoint/2010/main" val="372419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D7DB-F680-415F-88C5-258DB140F8F0}" type="slidenum">
              <a:rPr lang="en-US" smtClean="0"/>
              <a:t>24</a:t>
            </a:fld>
            <a:endParaRPr lang="en-US"/>
          </a:p>
        </p:txBody>
      </p:sp>
    </p:spTree>
    <p:extLst>
      <p:ext uri="{BB962C8B-B14F-4D97-AF65-F5344CB8AC3E}">
        <p14:creationId xmlns:p14="http://schemas.microsoft.com/office/powerpoint/2010/main" val="783711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14170"/>
            <a:ext cx="9144000" cy="164737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4361544"/>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320CE03-D7EA-40B3-B004-856418A2BEF7}" type="datetime1">
              <a:rPr lang="en-US" smtClean="0"/>
              <a:t>12/4/2024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spTree>
    <p:extLst>
      <p:ext uri="{BB962C8B-B14F-4D97-AF65-F5344CB8AC3E}">
        <p14:creationId xmlns:p14="http://schemas.microsoft.com/office/powerpoint/2010/main" val="350864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B96DAE68-F0E8-4EC7-AE1E-4D722B038C7B}" type="datetime1">
              <a:rPr lang="en-US" smtClean="0"/>
              <a:t>12/4/2024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CE36BEB-C825-4FFE-9CEC-48B97B336D1B}" type="datetime1">
              <a:rPr lang="en-US" smtClean="0"/>
              <a:t>12/4/2024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C661201-75FB-40CB-9355-15CEABAA2871}" type="datetime1">
              <a:rPr lang="en-US" smtClean="0"/>
              <a:t>12/4/2024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C43A-A24D-436B-9FE7-ECF6BA8BF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B22BA-184B-4FD3-9DDC-F981C7E0AC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82C2AC-02D1-4FCE-A1F6-3E7E810B7CEE}"/>
              </a:ext>
            </a:extLst>
          </p:cNvPr>
          <p:cNvSpPr>
            <a:spLocks noGrp="1"/>
          </p:cNvSpPr>
          <p:nvPr>
            <p:ph type="dt" sz="half" idx="10"/>
          </p:nvPr>
        </p:nvSpPr>
        <p:spPr/>
        <p:txBody>
          <a:bodyPr/>
          <a:lstStyle/>
          <a:p>
            <a:fld id="{6C35592B-0361-415D-A582-2D468521D21E}" type="datetime1">
              <a:rPr lang="en-US" smtClean="0"/>
              <a:t>12/4/2024</a:t>
            </a:fld>
            <a:endParaRPr lang="en-US"/>
          </a:p>
        </p:txBody>
      </p:sp>
      <p:sp>
        <p:nvSpPr>
          <p:cNvPr id="5" name="Footer Placeholder 4">
            <a:extLst>
              <a:ext uri="{FF2B5EF4-FFF2-40B4-BE49-F238E27FC236}">
                <a16:creationId xmlns:a16="http://schemas.microsoft.com/office/drawing/2014/main" id="{E500F9A4-9F19-44AE-873E-DA13D99EA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185BE-5D22-4407-8EA8-342F570C589B}"/>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65733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C2CA-B9B5-431C-9045-DAFBF1FDA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EA982-7618-42AE-AC1D-FACC1DA5F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F1AAD-E46C-4261-9A10-12F95497E7CC}"/>
              </a:ext>
            </a:extLst>
          </p:cNvPr>
          <p:cNvSpPr>
            <a:spLocks noGrp="1"/>
          </p:cNvSpPr>
          <p:nvPr>
            <p:ph type="dt" sz="half" idx="10"/>
          </p:nvPr>
        </p:nvSpPr>
        <p:spPr/>
        <p:txBody>
          <a:bodyPr/>
          <a:lstStyle/>
          <a:p>
            <a:fld id="{F74AC222-942B-40E0-9C1F-165C137C2F85}" type="datetime1">
              <a:rPr lang="en-US" smtClean="0"/>
              <a:t>12/4/2024</a:t>
            </a:fld>
            <a:endParaRPr lang="en-US"/>
          </a:p>
        </p:txBody>
      </p:sp>
      <p:sp>
        <p:nvSpPr>
          <p:cNvPr id="5" name="Footer Placeholder 4">
            <a:extLst>
              <a:ext uri="{FF2B5EF4-FFF2-40B4-BE49-F238E27FC236}">
                <a16:creationId xmlns:a16="http://schemas.microsoft.com/office/drawing/2014/main" id="{BE86CF7B-71ED-48EB-9CDB-28F845222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0FFB1-128D-49C6-BDB8-2105D84194E1}"/>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96734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0729-05D7-4C95-B78F-649E503A5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5473C-AB41-4489-9C43-F3BB469A39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B35B4-6254-440E-A617-68272285400D}"/>
              </a:ext>
            </a:extLst>
          </p:cNvPr>
          <p:cNvSpPr>
            <a:spLocks noGrp="1"/>
          </p:cNvSpPr>
          <p:nvPr>
            <p:ph type="dt" sz="half" idx="10"/>
          </p:nvPr>
        </p:nvSpPr>
        <p:spPr/>
        <p:txBody>
          <a:bodyPr/>
          <a:lstStyle/>
          <a:p>
            <a:fld id="{19AA57EB-0AD7-4072-B2AD-DB312E1881D2}" type="datetime1">
              <a:rPr lang="en-US" smtClean="0"/>
              <a:t>12/4/2024</a:t>
            </a:fld>
            <a:endParaRPr lang="en-US"/>
          </a:p>
        </p:txBody>
      </p:sp>
      <p:sp>
        <p:nvSpPr>
          <p:cNvPr id="5" name="Footer Placeholder 4">
            <a:extLst>
              <a:ext uri="{FF2B5EF4-FFF2-40B4-BE49-F238E27FC236}">
                <a16:creationId xmlns:a16="http://schemas.microsoft.com/office/drawing/2014/main" id="{9B8C4D81-0B79-4793-A67E-C4E8932B0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92653-891D-40FC-9C69-FEC8B2F579E8}"/>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07703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3BBD-DBF4-431F-9F61-1C79A8E9C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40374-95E4-4F7B-8966-0536C0257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DEA5-F24A-4BB1-8B20-3E88BFFCC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D1CB7F-8607-43C1-BBC2-793EA319DA62}"/>
              </a:ext>
            </a:extLst>
          </p:cNvPr>
          <p:cNvSpPr>
            <a:spLocks noGrp="1"/>
          </p:cNvSpPr>
          <p:nvPr>
            <p:ph type="dt" sz="half" idx="10"/>
          </p:nvPr>
        </p:nvSpPr>
        <p:spPr/>
        <p:txBody>
          <a:bodyPr/>
          <a:lstStyle/>
          <a:p>
            <a:fld id="{FA983457-3029-4CA4-AF4E-8781811E22F3}" type="datetime1">
              <a:rPr lang="en-US" smtClean="0"/>
              <a:t>12/4/2024</a:t>
            </a:fld>
            <a:endParaRPr lang="en-US"/>
          </a:p>
        </p:txBody>
      </p:sp>
      <p:sp>
        <p:nvSpPr>
          <p:cNvPr id="6" name="Footer Placeholder 5">
            <a:extLst>
              <a:ext uri="{FF2B5EF4-FFF2-40B4-BE49-F238E27FC236}">
                <a16:creationId xmlns:a16="http://schemas.microsoft.com/office/drawing/2014/main" id="{579FAE8D-35C1-4352-AB68-01B13DD29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9F26D-BE11-468F-B73B-2DC94B170C7B}"/>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2886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37DA-0476-476C-A6B1-A41C11A20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E0C317-D8B5-4559-8A3A-285A047C4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77B97-6B16-4895-8B8D-F114C5907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A0AA9-2719-4774-A2EC-08885DC9B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13369-B1E5-4C49-8207-89F0905174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31A08-BAF4-41CA-88C3-EF23CD86C13F}"/>
              </a:ext>
            </a:extLst>
          </p:cNvPr>
          <p:cNvSpPr>
            <a:spLocks noGrp="1"/>
          </p:cNvSpPr>
          <p:nvPr>
            <p:ph type="dt" sz="half" idx="10"/>
          </p:nvPr>
        </p:nvSpPr>
        <p:spPr/>
        <p:txBody>
          <a:bodyPr/>
          <a:lstStyle/>
          <a:p>
            <a:fld id="{62E1E10A-115A-4E65-A570-A8B322D6D91B}" type="datetime1">
              <a:rPr lang="en-US" smtClean="0"/>
              <a:t>12/4/2024</a:t>
            </a:fld>
            <a:endParaRPr lang="en-US"/>
          </a:p>
        </p:txBody>
      </p:sp>
      <p:sp>
        <p:nvSpPr>
          <p:cNvPr id="8" name="Footer Placeholder 7">
            <a:extLst>
              <a:ext uri="{FF2B5EF4-FFF2-40B4-BE49-F238E27FC236}">
                <a16:creationId xmlns:a16="http://schemas.microsoft.com/office/drawing/2014/main" id="{F25F5F90-E7B2-41AF-BA54-B1BB8F803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47ED0C-8FFB-4D2F-B341-FA680609168F}"/>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13697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451-41FE-4455-9D9C-3051D5CF17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475BA-BCEA-45B1-A863-5D8A1746868C}"/>
              </a:ext>
            </a:extLst>
          </p:cNvPr>
          <p:cNvSpPr>
            <a:spLocks noGrp="1"/>
          </p:cNvSpPr>
          <p:nvPr>
            <p:ph type="dt" sz="half" idx="10"/>
          </p:nvPr>
        </p:nvSpPr>
        <p:spPr/>
        <p:txBody>
          <a:bodyPr/>
          <a:lstStyle/>
          <a:p>
            <a:fld id="{33350288-B8C7-4DEC-8D45-BFE944DE4CBC}" type="datetime1">
              <a:rPr lang="en-US" smtClean="0"/>
              <a:t>12/4/2024</a:t>
            </a:fld>
            <a:endParaRPr lang="en-US"/>
          </a:p>
        </p:txBody>
      </p:sp>
      <p:sp>
        <p:nvSpPr>
          <p:cNvPr id="4" name="Footer Placeholder 3">
            <a:extLst>
              <a:ext uri="{FF2B5EF4-FFF2-40B4-BE49-F238E27FC236}">
                <a16:creationId xmlns:a16="http://schemas.microsoft.com/office/drawing/2014/main" id="{C3BDA950-D081-4605-A2B7-6EA1BA0C3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4EA29-6D4E-47E5-8C6E-5FD66253E07E}"/>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464426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E328F-1C29-40CE-A2B4-A8D7F2FD65E2}"/>
              </a:ext>
            </a:extLst>
          </p:cNvPr>
          <p:cNvSpPr>
            <a:spLocks noGrp="1"/>
          </p:cNvSpPr>
          <p:nvPr>
            <p:ph type="dt" sz="half" idx="10"/>
          </p:nvPr>
        </p:nvSpPr>
        <p:spPr/>
        <p:txBody>
          <a:bodyPr/>
          <a:lstStyle/>
          <a:p>
            <a:fld id="{C69BE874-0DCC-47C3-820B-E85B71F59308}" type="datetime1">
              <a:rPr lang="en-US" smtClean="0"/>
              <a:t>12/4/2024</a:t>
            </a:fld>
            <a:endParaRPr lang="en-US"/>
          </a:p>
        </p:txBody>
      </p:sp>
      <p:sp>
        <p:nvSpPr>
          <p:cNvPr id="3" name="Footer Placeholder 2">
            <a:extLst>
              <a:ext uri="{FF2B5EF4-FFF2-40B4-BE49-F238E27FC236}">
                <a16:creationId xmlns:a16="http://schemas.microsoft.com/office/drawing/2014/main" id="{BB27275D-83C1-490F-A894-FE26651B5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ED366-88CC-4878-BE13-3820F03F1A23}"/>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39060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61219"/>
            <a:ext cx="10515600" cy="1129469"/>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CCC9F39-01F4-466D-A566-1AFD8B67C78C}" type="datetime1">
              <a:rPr lang="en-US" smtClean="0"/>
              <a:t>12/4/2024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1885504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D0D2-2DE9-4474-BC82-73CF59D5F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66AB9B-49FD-4C02-B628-FA1B84FED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4D44A-B7D2-4CE3-A7B7-95772820A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794BB-0B08-4C6B-B317-FF75C3AD26A1}"/>
              </a:ext>
            </a:extLst>
          </p:cNvPr>
          <p:cNvSpPr>
            <a:spLocks noGrp="1"/>
          </p:cNvSpPr>
          <p:nvPr>
            <p:ph type="dt" sz="half" idx="10"/>
          </p:nvPr>
        </p:nvSpPr>
        <p:spPr/>
        <p:txBody>
          <a:bodyPr/>
          <a:lstStyle/>
          <a:p>
            <a:fld id="{79E09BEA-C2A9-4C46-AB3F-80687C8FE72B}" type="datetime1">
              <a:rPr lang="en-US" smtClean="0"/>
              <a:t>12/4/2024</a:t>
            </a:fld>
            <a:endParaRPr lang="en-US"/>
          </a:p>
        </p:txBody>
      </p:sp>
      <p:sp>
        <p:nvSpPr>
          <p:cNvPr id="6" name="Footer Placeholder 5">
            <a:extLst>
              <a:ext uri="{FF2B5EF4-FFF2-40B4-BE49-F238E27FC236}">
                <a16:creationId xmlns:a16="http://schemas.microsoft.com/office/drawing/2014/main" id="{8950AD52-06C7-4D4D-9FBA-0D4868044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024B7-6636-4256-A0FF-A1A4C06E6A60}"/>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008544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734A-151D-44CE-8F6F-B26A8C4F4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4ACA07-4521-4268-9282-D68687944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0E9C3-4E8E-4B51-84B4-7F87129E3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996D1-EEC2-4F5C-99FF-48430EC9B950}"/>
              </a:ext>
            </a:extLst>
          </p:cNvPr>
          <p:cNvSpPr>
            <a:spLocks noGrp="1"/>
          </p:cNvSpPr>
          <p:nvPr>
            <p:ph type="dt" sz="half" idx="10"/>
          </p:nvPr>
        </p:nvSpPr>
        <p:spPr/>
        <p:txBody>
          <a:bodyPr/>
          <a:lstStyle/>
          <a:p>
            <a:fld id="{236D7D7D-FFA9-491F-905F-4D7FF21AA134}" type="datetime1">
              <a:rPr lang="en-US" smtClean="0"/>
              <a:t>12/4/2024</a:t>
            </a:fld>
            <a:endParaRPr lang="en-US"/>
          </a:p>
        </p:txBody>
      </p:sp>
      <p:sp>
        <p:nvSpPr>
          <p:cNvPr id="6" name="Footer Placeholder 5">
            <a:extLst>
              <a:ext uri="{FF2B5EF4-FFF2-40B4-BE49-F238E27FC236}">
                <a16:creationId xmlns:a16="http://schemas.microsoft.com/office/drawing/2014/main" id="{732FAFD2-98D1-40B2-AAA0-C3BBFF5A2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1A3E5-E765-475E-86DB-B5F49E7A0923}"/>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338166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ECE-A327-4593-9B24-B00228B72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8319B-5EC3-4E83-A7F0-D0BB6E025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D7C7A-20DE-40BE-8FA7-7882ED6B447B}"/>
              </a:ext>
            </a:extLst>
          </p:cNvPr>
          <p:cNvSpPr>
            <a:spLocks noGrp="1"/>
          </p:cNvSpPr>
          <p:nvPr>
            <p:ph type="dt" sz="half" idx="10"/>
          </p:nvPr>
        </p:nvSpPr>
        <p:spPr/>
        <p:txBody>
          <a:bodyPr/>
          <a:lstStyle/>
          <a:p>
            <a:fld id="{1CE8EDB0-45DC-4746-8B4A-459B91B0698A}" type="datetime1">
              <a:rPr lang="en-US" smtClean="0"/>
              <a:t>12/4/2024</a:t>
            </a:fld>
            <a:endParaRPr lang="en-US"/>
          </a:p>
        </p:txBody>
      </p:sp>
      <p:sp>
        <p:nvSpPr>
          <p:cNvPr id="5" name="Footer Placeholder 4">
            <a:extLst>
              <a:ext uri="{FF2B5EF4-FFF2-40B4-BE49-F238E27FC236}">
                <a16:creationId xmlns:a16="http://schemas.microsoft.com/office/drawing/2014/main" id="{0AEFFD63-51AF-44C3-979C-C9D363F9F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82D04-8ACB-4D04-8D3E-E9A62D13A3B6}"/>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3679183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F71E1-E997-4AC1-83AB-6BFB81FF7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818DD-4EB9-40B1-9B1C-A6747A567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AFE29-C9CD-479B-B4A7-7CB6CFA429C7}"/>
              </a:ext>
            </a:extLst>
          </p:cNvPr>
          <p:cNvSpPr>
            <a:spLocks noGrp="1"/>
          </p:cNvSpPr>
          <p:nvPr>
            <p:ph type="dt" sz="half" idx="10"/>
          </p:nvPr>
        </p:nvSpPr>
        <p:spPr/>
        <p:txBody>
          <a:bodyPr/>
          <a:lstStyle/>
          <a:p>
            <a:fld id="{4DCEAE66-FF1F-4821-A707-20424C5D89E5}" type="datetime1">
              <a:rPr lang="en-US" smtClean="0"/>
              <a:t>12/4/2024</a:t>
            </a:fld>
            <a:endParaRPr lang="en-US"/>
          </a:p>
        </p:txBody>
      </p:sp>
      <p:sp>
        <p:nvSpPr>
          <p:cNvPr id="5" name="Footer Placeholder 4">
            <a:extLst>
              <a:ext uri="{FF2B5EF4-FFF2-40B4-BE49-F238E27FC236}">
                <a16:creationId xmlns:a16="http://schemas.microsoft.com/office/drawing/2014/main" id="{87021658-B4FF-458F-BA5C-161D6D86C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1D64B-BDBF-446C-B8EE-444E4539AE06}"/>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872899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C43A-A24D-436B-9FE7-ECF6BA8BF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B22BA-184B-4FD3-9DDC-F981C7E0AC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82C2AC-02D1-4FCE-A1F6-3E7E810B7CEE}"/>
              </a:ext>
            </a:extLst>
          </p:cNvPr>
          <p:cNvSpPr>
            <a:spLocks noGrp="1"/>
          </p:cNvSpPr>
          <p:nvPr>
            <p:ph type="dt" sz="half" idx="10"/>
          </p:nvPr>
        </p:nvSpPr>
        <p:spPr/>
        <p:txBody>
          <a:bodyPr/>
          <a:lstStyle/>
          <a:p>
            <a:fld id="{E254661D-BCC0-418A-9ADD-F02B96C6F91C}" type="datetime1">
              <a:rPr lang="en-US" smtClean="0"/>
              <a:t>12/4/2024</a:t>
            </a:fld>
            <a:endParaRPr lang="en-US"/>
          </a:p>
        </p:txBody>
      </p:sp>
      <p:sp>
        <p:nvSpPr>
          <p:cNvPr id="5" name="Footer Placeholder 4">
            <a:extLst>
              <a:ext uri="{FF2B5EF4-FFF2-40B4-BE49-F238E27FC236}">
                <a16:creationId xmlns:a16="http://schemas.microsoft.com/office/drawing/2014/main" id="{E500F9A4-9F19-44AE-873E-DA13D99EA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185BE-5D22-4407-8EA8-342F570C589B}"/>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846995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C2CA-B9B5-431C-9045-DAFBF1FDA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EA982-7618-42AE-AC1D-FACC1DA5F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F1AAD-E46C-4261-9A10-12F95497E7CC}"/>
              </a:ext>
            </a:extLst>
          </p:cNvPr>
          <p:cNvSpPr>
            <a:spLocks noGrp="1"/>
          </p:cNvSpPr>
          <p:nvPr>
            <p:ph type="dt" sz="half" idx="10"/>
          </p:nvPr>
        </p:nvSpPr>
        <p:spPr/>
        <p:txBody>
          <a:bodyPr/>
          <a:lstStyle/>
          <a:p>
            <a:fld id="{362C89D4-FBB6-4438-A42F-590D88E96226}" type="datetime1">
              <a:rPr lang="en-US" smtClean="0"/>
              <a:t>12/4/2024</a:t>
            </a:fld>
            <a:endParaRPr lang="en-US"/>
          </a:p>
        </p:txBody>
      </p:sp>
      <p:sp>
        <p:nvSpPr>
          <p:cNvPr id="5" name="Footer Placeholder 4">
            <a:extLst>
              <a:ext uri="{FF2B5EF4-FFF2-40B4-BE49-F238E27FC236}">
                <a16:creationId xmlns:a16="http://schemas.microsoft.com/office/drawing/2014/main" id="{BE86CF7B-71ED-48EB-9CDB-28F845222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0FFB1-128D-49C6-BDB8-2105D84194E1}"/>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20738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0729-05D7-4C95-B78F-649E503A5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5473C-AB41-4489-9C43-F3BB469A39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B35B4-6254-440E-A617-68272285400D}"/>
              </a:ext>
            </a:extLst>
          </p:cNvPr>
          <p:cNvSpPr>
            <a:spLocks noGrp="1"/>
          </p:cNvSpPr>
          <p:nvPr>
            <p:ph type="dt" sz="half" idx="10"/>
          </p:nvPr>
        </p:nvSpPr>
        <p:spPr/>
        <p:txBody>
          <a:bodyPr/>
          <a:lstStyle/>
          <a:p>
            <a:fld id="{47828F69-511C-424D-AC35-03681D27A471}" type="datetime1">
              <a:rPr lang="en-US" smtClean="0"/>
              <a:t>12/4/2024</a:t>
            </a:fld>
            <a:endParaRPr lang="en-US"/>
          </a:p>
        </p:txBody>
      </p:sp>
      <p:sp>
        <p:nvSpPr>
          <p:cNvPr id="5" name="Footer Placeholder 4">
            <a:extLst>
              <a:ext uri="{FF2B5EF4-FFF2-40B4-BE49-F238E27FC236}">
                <a16:creationId xmlns:a16="http://schemas.microsoft.com/office/drawing/2014/main" id="{9B8C4D81-0B79-4793-A67E-C4E8932B0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92653-891D-40FC-9C69-FEC8B2F579E8}"/>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3570898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3BBD-DBF4-431F-9F61-1C79A8E9C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40374-95E4-4F7B-8966-0536C0257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DEA5-F24A-4BB1-8B20-3E88BFFCC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D1CB7F-8607-43C1-BBC2-793EA319DA62}"/>
              </a:ext>
            </a:extLst>
          </p:cNvPr>
          <p:cNvSpPr>
            <a:spLocks noGrp="1"/>
          </p:cNvSpPr>
          <p:nvPr>
            <p:ph type="dt" sz="half" idx="10"/>
          </p:nvPr>
        </p:nvSpPr>
        <p:spPr/>
        <p:txBody>
          <a:bodyPr/>
          <a:lstStyle/>
          <a:p>
            <a:fld id="{155BD4D7-C7E2-46ED-A66C-BA25072808C7}" type="datetime1">
              <a:rPr lang="en-US" smtClean="0"/>
              <a:t>12/4/2024</a:t>
            </a:fld>
            <a:endParaRPr lang="en-US"/>
          </a:p>
        </p:txBody>
      </p:sp>
      <p:sp>
        <p:nvSpPr>
          <p:cNvPr id="6" name="Footer Placeholder 5">
            <a:extLst>
              <a:ext uri="{FF2B5EF4-FFF2-40B4-BE49-F238E27FC236}">
                <a16:creationId xmlns:a16="http://schemas.microsoft.com/office/drawing/2014/main" id="{579FAE8D-35C1-4352-AB68-01B13DD29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9F26D-BE11-468F-B73B-2DC94B170C7B}"/>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27104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37DA-0476-476C-A6B1-A41C11A20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E0C317-D8B5-4559-8A3A-285A047C4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77B97-6B16-4895-8B8D-F114C5907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A0AA9-2719-4774-A2EC-08885DC9B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13369-B1E5-4C49-8207-89F0905174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31A08-BAF4-41CA-88C3-EF23CD86C13F}"/>
              </a:ext>
            </a:extLst>
          </p:cNvPr>
          <p:cNvSpPr>
            <a:spLocks noGrp="1"/>
          </p:cNvSpPr>
          <p:nvPr>
            <p:ph type="dt" sz="half" idx="10"/>
          </p:nvPr>
        </p:nvSpPr>
        <p:spPr/>
        <p:txBody>
          <a:bodyPr/>
          <a:lstStyle/>
          <a:p>
            <a:fld id="{FBFD12B0-764C-43FB-8D67-983F42ABEA17}" type="datetime1">
              <a:rPr lang="en-US" smtClean="0"/>
              <a:t>12/4/2024</a:t>
            </a:fld>
            <a:endParaRPr lang="en-US"/>
          </a:p>
        </p:txBody>
      </p:sp>
      <p:sp>
        <p:nvSpPr>
          <p:cNvPr id="8" name="Footer Placeholder 7">
            <a:extLst>
              <a:ext uri="{FF2B5EF4-FFF2-40B4-BE49-F238E27FC236}">
                <a16:creationId xmlns:a16="http://schemas.microsoft.com/office/drawing/2014/main" id="{F25F5F90-E7B2-41AF-BA54-B1BB8F803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47ED0C-8FFB-4D2F-B341-FA680609168F}"/>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3739520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451-41FE-4455-9D9C-3051D5CF17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475BA-BCEA-45B1-A863-5D8A1746868C}"/>
              </a:ext>
            </a:extLst>
          </p:cNvPr>
          <p:cNvSpPr>
            <a:spLocks noGrp="1"/>
          </p:cNvSpPr>
          <p:nvPr>
            <p:ph type="dt" sz="half" idx="10"/>
          </p:nvPr>
        </p:nvSpPr>
        <p:spPr/>
        <p:txBody>
          <a:bodyPr/>
          <a:lstStyle/>
          <a:p>
            <a:fld id="{8B842C06-478B-402F-8399-4ED5694AA32B}" type="datetime1">
              <a:rPr lang="en-US" smtClean="0"/>
              <a:t>12/4/2024</a:t>
            </a:fld>
            <a:endParaRPr lang="en-US"/>
          </a:p>
        </p:txBody>
      </p:sp>
      <p:sp>
        <p:nvSpPr>
          <p:cNvPr id="4" name="Footer Placeholder 3">
            <a:extLst>
              <a:ext uri="{FF2B5EF4-FFF2-40B4-BE49-F238E27FC236}">
                <a16:creationId xmlns:a16="http://schemas.microsoft.com/office/drawing/2014/main" id="{C3BDA950-D081-4605-A2B7-6EA1BA0C3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4EA29-6D4E-47E5-8C6E-5FD66253E07E}"/>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24492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5348" y="698953"/>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D900C1-17ED-4E3F-9737-E9548ED591A4}" type="datetime1">
              <a:rPr lang="en-US" smtClean="0"/>
              <a:t>12/4/2024</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6" name="Picture 5"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1995400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E328F-1C29-40CE-A2B4-A8D7F2FD65E2}"/>
              </a:ext>
            </a:extLst>
          </p:cNvPr>
          <p:cNvSpPr>
            <a:spLocks noGrp="1"/>
          </p:cNvSpPr>
          <p:nvPr>
            <p:ph type="dt" sz="half" idx="10"/>
          </p:nvPr>
        </p:nvSpPr>
        <p:spPr/>
        <p:txBody>
          <a:bodyPr/>
          <a:lstStyle/>
          <a:p>
            <a:fld id="{8D80CDC7-20F0-42E1-9614-FF79CEE5083D}" type="datetime1">
              <a:rPr lang="en-US" smtClean="0"/>
              <a:t>12/4/2024</a:t>
            </a:fld>
            <a:endParaRPr lang="en-US"/>
          </a:p>
        </p:txBody>
      </p:sp>
      <p:sp>
        <p:nvSpPr>
          <p:cNvPr id="3" name="Footer Placeholder 2">
            <a:extLst>
              <a:ext uri="{FF2B5EF4-FFF2-40B4-BE49-F238E27FC236}">
                <a16:creationId xmlns:a16="http://schemas.microsoft.com/office/drawing/2014/main" id="{BB27275D-83C1-490F-A894-FE26651B5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ED366-88CC-4878-BE13-3820F03F1A23}"/>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468769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D0D2-2DE9-4474-BC82-73CF59D5F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66AB9B-49FD-4C02-B628-FA1B84FED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4D44A-B7D2-4CE3-A7B7-95772820A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794BB-0B08-4C6B-B317-FF75C3AD26A1}"/>
              </a:ext>
            </a:extLst>
          </p:cNvPr>
          <p:cNvSpPr>
            <a:spLocks noGrp="1"/>
          </p:cNvSpPr>
          <p:nvPr>
            <p:ph type="dt" sz="half" idx="10"/>
          </p:nvPr>
        </p:nvSpPr>
        <p:spPr/>
        <p:txBody>
          <a:bodyPr/>
          <a:lstStyle/>
          <a:p>
            <a:fld id="{6352AC13-F9C1-4C70-8B5E-5CA8B7FD7248}" type="datetime1">
              <a:rPr lang="en-US" smtClean="0"/>
              <a:t>12/4/2024</a:t>
            </a:fld>
            <a:endParaRPr lang="en-US"/>
          </a:p>
        </p:txBody>
      </p:sp>
      <p:sp>
        <p:nvSpPr>
          <p:cNvPr id="6" name="Footer Placeholder 5">
            <a:extLst>
              <a:ext uri="{FF2B5EF4-FFF2-40B4-BE49-F238E27FC236}">
                <a16:creationId xmlns:a16="http://schemas.microsoft.com/office/drawing/2014/main" id="{8950AD52-06C7-4D4D-9FBA-0D4868044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024B7-6636-4256-A0FF-A1A4C06E6A60}"/>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888502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734A-151D-44CE-8F6F-B26A8C4F4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4ACA07-4521-4268-9282-D68687944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0E9C3-4E8E-4B51-84B4-7F87129E3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996D1-EEC2-4F5C-99FF-48430EC9B950}"/>
              </a:ext>
            </a:extLst>
          </p:cNvPr>
          <p:cNvSpPr>
            <a:spLocks noGrp="1"/>
          </p:cNvSpPr>
          <p:nvPr>
            <p:ph type="dt" sz="half" idx="10"/>
          </p:nvPr>
        </p:nvSpPr>
        <p:spPr/>
        <p:txBody>
          <a:bodyPr/>
          <a:lstStyle/>
          <a:p>
            <a:fld id="{22531B66-8917-4045-BDB6-EC25F50EE5D7}" type="datetime1">
              <a:rPr lang="en-US" smtClean="0"/>
              <a:t>12/4/2024</a:t>
            </a:fld>
            <a:endParaRPr lang="en-US"/>
          </a:p>
        </p:txBody>
      </p:sp>
      <p:sp>
        <p:nvSpPr>
          <p:cNvPr id="6" name="Footer Placeholder 5">
            <a:extLst>
              <a:ext uri="{FF2B5EF4-FFF2-40B4-BE49-F238E27FC236}">
                <a16:creationId xmlns:a16="http://schemas.microsoft.com/office/drawing/2014/main" id="{732FAFD2-98D1-40B2-AAA0-C3BBFF5A2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1A3E5-E765-475E-86DB-B5F49E7A0923}"/>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3778250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ECE-A327-4593-9B24-B00228B72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8319B-5EC3-4E83-A7F0-D0BB6E025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D7C7A-20DE-40BE-8FA7-7882ED6B447B}"/>
              </a:ext>
            </a:extLst>
          </p:cNvPr>
          <p:cNvSpPr>
            <a:spLocks noGrp="1"/>
          </p:cNvSpPr>
          <p:nvPr>
            <p:ph type="dt" sz="half" idx="10"/>
          </p:nvPr>
        </p:nvSpPr>
        <p:spPr/>
        <p:txBody>
          <a:bodyPr/>
          <a:lstStyle/>
          <a:p>
            <a:fld id="{ABE8A42C-F152-4255-993C-0AD03B7EDC7C}" type="datetime1">
              <a:rPr lang="en-US" smtClean="0"/>
              <a:t>12/4/2024</a:t>
            </a:fld>
            <a:endParaRPr lang="en-US"/>
          </a:p>
        </p:txBody>
      </p:sp>
      <p:sp>
        <p:nvSpPr>
          <p:cNvPr id="5" name="Footer Placeholder 4">
            <a:extLst>
              <a:ext uri="{FF2B5EF4-FFF2-40B4-BE49-F238E27FC236}">
                <a16:creationId xmlns:a16="http://schemas.microsoft.com/office/drawing/2014/main" id="{0AEFFD63-51AF-44C3-979C-C9D363F9F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82D04-8ACB-4D04-8D3E-E9A62D13A3B6}"/>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428275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F71E1-E997-4AC1-83AB-6BFB81FF7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818DD-4EB9-40B1-9B1C-A6747A567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AFE29-C9CD-479B-B4A7-7CB6CFA429C7}"/>
              </a:ext>
            </a:extLst>
          </p:cNvPr>
          <p:cNvSpPr>
            <a:spLocks noGrp="1"/>
          </p:cNvSpPr>
          <p:nvPr>
            <p:ph type="dt" sz="half" idx="10"/>
          </p:nvPr>
        </p:nvSpPr>
        <p:spPr/>
        <p:txBody>
          <a:bodyPr/>
          <a:lstStyle/>
          <a:p>
            <a:fld id="{54E92F30-EEF3-479D-B762-4AC8BCD9C724}" type="datetime1">
              <a:rPr lang="en-US" smtClean="0"/>
              <a:t>12/4/2024</a:t>
            </a:fld>
            <a:endParaRPr lang="en-US"/>
          </a:p>
        </p:txBody>
      </p:sp>
      <p:sp>
        <p:nvSpPr>
          <p:cNvPr id="5" name="Footer Placeholder 4">
            <a:extLst>
              <a:ext uri="{FF2B5EF4-FFF2-40B4-BE49-F238E27FC236}">
                <a16:creationId xmlns:a16="http://schemas.microsoft.com/office/drawing/2014/main" id="{87021658-B4FF-458F-BA5C-161D6D86C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1D64B-BDBF-446C-B8EE-444E4539AE06}"/>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60188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89989-9048-41AD-ABAD-0B09A9134837}"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301CB-089A-4061-8BBB-88783F2240A8}" type="slidenum">
              <a:rPr lang="en-US" smtClean="0"/>
              <a:t>‹#›</a:t>
            </a:fld>
            <a:endParaRPr lang="en-US"/>
          </a:p>
        </p:txBody>
      </p:sp>
      <p:pic>
        <p:nvPicPr>
          <p:cNvPr id="5" name="Picture 4"/>
          <p:cNvPicPr>
            <a:picLocks noChangeAspect="1"/>
          </p:cNvPicPr>
          <p:nvPr userDrawn="1"/>
        </p:nvPicPr>
        <p:blipFill>
          <a:blip r:embed="rId2"/>
          <a:stretch>
            <a:fillRect/>
          </a:stretch>
        </p:blipFill>
        <p:spPr>
          <a:xfrm>
            <a:off x="0" y="0"/>
            <a:ext cx="12199153" cy="1504648"/>
          </a:xfrm>
          <a:prstGeom prst="rect">
            <a:avLst/>
          </a:prstGeom>
        </p:spPr>
      </p:pic>
    </p:spTree>
    <p:extLst>
      <p:ext uri="{BB962C8B-B14F-4D97-AF65-F5344CB8AC3E}">
        <p14:creationId xmlns:p14="http://schemas.microsoft.com/office/powerpoint/2010/main" val="207763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2688003"/>
          </a:xfrm>
          <a:prstGeom prst="rect">
            <a:avLst/>
          </a:prstGeom>
        </p:spPr>
      </p:pic>
      <p:pic>
        <p:nvPicPr>
          <p:cNvPr id="10" name="Picture 9"/>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2" name="Title 1"/>
          <p:cNvSpPr>
            <a:spLocks noGrp="1"/>
          </p:cNvSpPr>
          <p:nvPr>
            <p:ph type="title"/>
          </p:nvPr>
        </p:nvSpPr>
        <p:spPr>
          <a:xfrm>
            <a:off x="838200" y="366688"/>
            <a:ext cx="10515600" cy="1209615"/>
          </a:xfrm>
        </p:spPr>
        <p:txBody>
          <a:bodyPr/>
          <a:lstStyle>
            <a:lvl1pPr algn="ct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E9653A2-6D2A-4742-A4F8-3E60AB350FD8}"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Quote_bubb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692321" y="1875203"/>
            <a:ext cx="876300" cy="812800"/>
          </a:xfrm>
          <a:prstGeom prst="rect">
            <a:avLst/>
          </a:prstGeom>
        </p:spPr>
      </p:pic>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p:nvPr>
        </p:nvSpPr>
        <p:spPr>
          <a:xfrm>
            <a:off x="3386138" y="2917825"/>
            <a:ext cx="5922962" cy="202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03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BC16E3-FCDC-48A7-B511-BD400BEB88C9}"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4"/>
            <a:ext cx="3376990" cy="6858594"/>
          </a:xfrm>
          <a:prstGeom prst="rect">
            <a:avLst/>
          </a:prstGeom>
        </p:spPr>
      </p:pic>
      <p:sp>
        <p:nvSpPr>
          <p:cNvPr id="2" name="Title 1"/>
          <p:cNvSpPr>
            <a:spLocks noGrp="1"/>
          </p:cNvSpPr>
          <p:nvPr>
            <p:ph type="title"/>
          </p:nvPr>
        </p:nvSpPr>
        <p:spPr>
          <a:xfrm>
            <a:off x="440266" y="1968263"/>
            <a:ext cx="2665791" cy="1209615"/>
          </a:xfrm>
        </p:spPr>
        <p:txBody>
          <a:bodyPr/>
          <a:lstStyle>
            <a:lvl1pPr>
              <a:defRPr>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4038600" y="822325"/>
            <a:ext cx="7877175"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03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91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3" name="Date Placeholder 2"/>
          <p:cNvSpPr>
            <a:spLocks noGrp="1"/>
          </p:cNvSpPr>
          <p:nvPr>
            <p:ph type="dt" sz="half" idx="10"/>
          </p:nvPr>
        </p:nvSpPr>
        <p:spPr/>
        <p:txBody>
          <a:bodyPr/>
          <a:lstStyle/>
          <a:p>
            <a:fld id="{3D144586-75FC-4F65-8D76-F5294858CAB7}"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hasCustomPrompt="1"/>
          </p:nvPr>
        </p:nvSpPr>
        <p:spPr>
          <a:xfrm>
            <a:off x="3386138" y="2917825"/>
            <a:ext cx="5922962" cy="2022475"/>
          </a:xfrm>
        </p:spPr>
        <p:txBody>
          <a:bodyPr anchor="ctr">
            <a:normAutofit/>
          </a:bodyPr>
          <a:lstStyle>
            <a:lvl1pPr marL="0" indent="0" algn="ctr">
              <a:buNone/>
              <a:defRPr sz="4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4126" y="88177"/>
            <a:ext cx="4463748" cy="2142599"/>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16526" y="240577"/>
            <a:ext cx="4463748" cy="2142599"/>
          </a:xfrm>
          <a:prstGeom prst="rect">
            <a:avLst/>
          </a:prstGeom>
        </p:spPr>
      </p:pic>
    </p:spTree>
    <p:extLst>
      <p:ext uri="{BB962C8B-B14F-4D97-AF65-F5344CB8AC3E}">
        <p14:creationId xmlns:p14="http://schemas.microsoft.com/office/powerpoint/2010/main" val="27044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F2F9BBC-A468-4A76-B328-F125C51F0014}" type="datetime1">
              <a:rPr lang="en-US" smtClean="0"/>
              <a:t>12/4/2024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7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91755"/>
            <a:ext cx="10515600" cy="1209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86819"/>
            <a:ext cx="10515600" cy="39901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D5F240D-5685-4BB5-BF6B-C3F64BABF0EB}" type="datetime1">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Tree>
    <p:extLst>
      <p:ext uri="{BB962C8B-B14F-4D97-AF65-F5344CB8AC3E}">
        <p14:creationId xmlns:p14="http://schemas.microsoft.com/office/powerpoint/2010/main" val="1328118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663" r:id="rId3"/>
    <p:sldLayoutId id="2147483709" r:id="rId4"/>
    <p:sldLayoutId id="2147483665" r:id="rId5"/>
    <p:sldLayoutId id="2147483666" r:id="rId6"/>
    <p:sldLayoutId id="2147483667" r:id="rId7"/>
    <p:sldLayoutId id="2147483668" r:id="rId8"/>
    <p:sldLayoutId id="2147483713" r:id="rId9"/>
    <p:sldLayoutId id="2147483660" r:id="rId10"/>
    <p:sldLayoutId id="2147483661" r:id="rId11"/>
    <p:sldLayoutId id="214748366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C2A00-D189-46F7-9F16-965705887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5B61F-9AE6-4C78-B947-19B5CCDC3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587EA-1328-43C6-ACA4-94E771495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E8680-7ECF-46DA-9501-E772C89FFA2B}" type="datetime1">
              <a:rPr lang="en-US" smtClean="0"/>
              <a:t>12/4/2024</a:t>
            </a:fld>
            <a:endParaRPr lang="en-US"/>
          </a:p>
        </p:txBody>
      </p:sp>
      <p:sp>
        <p:nvSpPr>
          <p:cNvPr id="5" name="Footer Placeholder 4">
            <a:extLst>
              <a:ext uri="{FF2B5EF4-FFF2-40B4-BE49-F238E27FC236}">
                <a16:creationId xmlns:a16="http://schemas.microsoft.com/office/drawing/2014/main" id="{375E6449-71C9-41CB-A9B8-5521682F6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5FDC6C-F435-4710-A6B5-57769C6C1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416C4-3E2A-4C79-AE05-143FD2AEAD24}" type="slidenum">
              <a:rPr lang="en-US" smtClean="0"/>
              <a:t>‹#›</a:t>
            </a:fld>
            <a:endParaRPr lang="en-US"/>
          </a:p>
        </p:txBody>
      </p:sp>
    </p:spTree>
    <p:extLst>
      <p:ext uri="{BB962C8B-B14F-4D97-AF65-F5344CB8AC3E}">
        <p14:creationId xmlns:p14="http://schemas.microsoft.com/office/powerpoint/2010/main" val="26838609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C2A00-D189-46F7-9F16-965705887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5B61F-9AE6-4C78-B947-19B5CCDC3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587EA-1328-43C6-ACA4-94E771495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D0508-BDFD-4E4A-ADEF-6B4D0E050D25}" type="datetime1">
              <a:rPr lang="en-US" smtClean="0"/>
              <a:t>12/4/2024</a:t>
            </a:fld>
            <a:endParaRPr lang="en-US"/>
          </a:p>
        </p:txBody>
      </p:sp>
      <p:sp>
        <p:nvSpPr>
          <p:cNvPr id="5" name="Footer Placeholder 4">
            <a:extLst>
              <a:ext uri="{FF2B5EF4-FFF2-40B4-BE49-F238E27FC236}">
                <a16:creationId xmlns:a16="http://schemas.microsoft.com/office/drawing/2014/main" id="{375E6449-71C9-41CB-A9B8-5521682F6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5FDC6C-F435-4710-A6B5-57769C6C1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416C4-3E2A-4C79-AE05-143FD2AEAD24}" type="slidenum">
              <a:rPr lang="en-US" smtClean="0"/>
              <a:t>‹#›</a:t>
            </a:fld>
            <a:endParaRPr lang="en-US"/>
          </a:p>
        </p:txBody>
      </p:sp>
    </p:spTree>
    <p:extLst>
      <p:ext uri="{BB962C8B-B14F-4D97-AF65-F5344CB8AC3E}">
        <p14:creationId xmlns:p14="http://schemas.microsoft.com/office/powerpoint/2010/main" val="20027005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svg"/><Relationship Id="rId7" Type="http://schemas.openxmlformats.org/officeDocument/2006/relationships/diagramColors" Target="../diagrams/colors3.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2.jpeg"/><Relationship Id="rId7" Type="http://schemas.openxmlformats.org/officeDocument/2006/relationships/diagramLayout" Target="../diagrams/layout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image" Target="../media/image44.png"/><Relationship Id="rId5" Type="http://schemas.microsoft.com/office/2007/relationships/hdphoto" Target="../media/hdphoto1.wdp"/><Relationship Id="rId10" Type="http://schemas.microsoft.com/office/2007/relationships/diagramDrawing" Target="../diagrams/drawing7.xml"/><Relationship Id="rId4" Type="http://schemas.openxmlformats.org/officeDocument/2006/relationships/image" Target="../media/image43.png"/><Relationship Id="rId9" Type="http://schemas.openxmlformats.org/officeDocument/2006/relationships/diagramColors" Target="../diagrams/colors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EDC038-FD99-4ABA-B145-85784C796D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1810" y="0"/>
            <a:ext cx="6850190" cy="6858000"/>
          </a:xfrm>
          <a:prstGeom prst="rect">
            <a:avLst/>
          </a:prstGeom>
        </p:spPr>
      </p:pic>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a:xfrm>
            <a:off x="298073" y="2877334"/>
            <a:ext cx="4962296" cy="1658136"/>
          </a:xfrm>
        </p:spPr>
        <p:txBody>
          <a:bodyPr anchor="b">
            <a:normAutofit fontScale="90000"/>
          </a:bodyPr>
          <a:lstStyle/>
          <a:p>
            <a:r>
              <a:rPr lang="en-US" sz="3600" b="1" dirty="0">
                <a:latin typeface="Montserrat"/>
                <a:cs typeface="Arial"/>
              </a:rPr>
              <a:t>The Center for Workforce Inclusion – </a:t>
            </a:r>
            <a:br>
              <a:rPr lang="en-US" sz="3600" b="1" dirty="0">
                <a:latin typeface="Montserrat"/>
                <a:cs typeface="Arial"/>
              </a:rPr>
            </a:br>
            <a:r>
              <a:rPr lang="en-US" sz="3600" b="1" dirty="0">
                <a:latin typeface="Montserrat"/>
                <a:cs typeface="Arial"/>
              </a:rPr>
              <a:t>The Big Picture</a:t>
            </a:r>
            <a:endParaRPr lang="en-US" sz="3600" b="1" dirty="0">
              <a:latin typeface="Montserrat" panose="00000500000000000000" pitchFamily="2" charset="0"/>
            </a:endParaRPr>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0" y="4894158"/>
            <a:ext cx="5352837" cy="1818167"/>
          </a:xfrm>
        </p:spPr>
        <p:txBody>
          <a:bodyPr vert="horz" lIns="91440" tIns="45720" rIns="91440" bIns="45720" rtlCol="0" anchor="t">
            <a:normAutofit/>
          </a:bodyPr>
          <a:lstStyle/>
          <a:p>
            <a:r>
              <a:rPr lang="en-US" sz="2000" dirty="0">
                <a:latin typeface="Montserrat Medium" panose="00000600000000000000" pitchFamily="50" charset="0"/>
              </a:rPr>
              <a:t>PY2023 New Project Directors Training</a:t>
            </a:r>
          </a:p>
          <a:p>
            <a:r>
              <a:rPr lang="en-US" sz="2000" dirty="0">
                <a:latin typeface="Montserrat Medium"/>
                <a:cs typeface="Arial"/>
              </a:rPr>
              <a:t>June 4, 2024</a:t>
            </a:r>
          </a:p>
          <a:p>
            <a:r>
              <a:rPr lang="en-US" sz="2000" dirty="0">
                <a:latin typeface="Montserrat Medium"/>
                <a:cs typeface="Arial"/>
              </a:rPr>
              <a:t>Presented by: Alicia Black</a:t>
            </a:r>
          </a:p>
        </p:txBody>
      </p:sp>
      <p:pic>
        <p:nvPicPr>
          <p:cNvPr id="27" name="Picture 26">
            <a:extLst>
              <a:ext uri="{FF2B5EF4-FFF2-40B4-BE49-F238E27FC236}">
                <a16:creationId xmlns:a16="http://schemas.microsoft.com/office/drawing/2014/main" id="{23E7ACA7-EB57-4069-AE58-DE6F64CE449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12996" y="841907"/>
            <a:ext cx="4331049" cy="866209"/>
          </a:xfrm>
          <a:prstGeom prst="rect">
            <a:avLst/>
          </a:prstGeom>
        </p:spPr>
      </p:pic>
    </p:spTree>
    <p:extLst>
      <p:ext uri="{BB962C8B-B14F-4D97-AF65-F5344CB8AC3E}">
        <p14:creationId xmlns:p14="http://schemas.microsoft.com/office/powerpoint/2010/main" val="61277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CF468886-7D50-EC9A-5A39-3B7763E2F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48438" y="359137"/>
            <a:ext cx="6656337" cy="1829664"/>
          </a:xfrm>
          <a:prstGeom prst="rect">
            <a:avLst/>
          </a:prstGeom>
        </p:spPr>
      </p:pic>
      <p:graphicFrame>
        <p:nvGraphicFramePr>
          <p:cNvPr id="26" name="Content Placeholder 2">
            <a:extLst>
              <a:ext uri="{FF2B5EF4-FFF2-40B4-BE49-F238E27FC236}">
                <a16:creationId xmlns:a16="http://schemas.microsoft.com/office/drawing/2014/main" id="{879C2E4D-15B2-F71A-0D03-F24A3C34BADD}"/>
              </a:ext>
            </a:extLst>
          </p:cNvPr>
          <p:cNvGraphicFramePr>
            <a:graphicFrameLocks noGrp="1"/>
          </p:cNvGraphicFramePr>
          <p:nvPr>
            <p:ph idx="1"/>
            <p:extLst>
              <p:ext uri="{D42A27DB-BD31-4B8C-83A1-F6EECF244321}">
                <p14:modId xmlns:p14="http://schemas.microsoft.com/office/powerpoint/2010/main" val="3297608736"/>
              </p:ext>
            </p:extLst>
          </p:nvPr>
        </p:nvGraphicFramePr>
        <p:xfrm>
          <a:off x="514062" y="2547938"/>
          <a:ext cx="11136832" cy="3606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269D5EC-0AC7-B554-A2A1-BBACF582B9CB}"/>
              </a:ext>
            </a:extLst>
          </p:cNvPr>
          <p:cNvSpPr txBox="1"/>
          <p:nvPr/>
        </p:nvSpPr>
        <p:spPr>
          <a:xfrm>
            <a:off x="1380160" y="3969006"/>
            <a:ext cx="8667966" cy="1107996"/>
          </a:xfrm>
          <a:prstGeom prst="rect">
            <a:avLst/>
          </a:prstGeom>
          <a:noFill/>
        </p:spPr>
        <p:txBody>
          <a:bodyPr wrap="square" rtlCol="0">
            <a:spAutoFit/>
          </a:bodyPr>
          <a:lstStyle/>
          <a:p>
            <a:pPr algn="just"/>
            <a:r>
              <a:rPr lang="en-US" sz="1600" i="0">
                <a:solidFill>
                  <a:schemeClr val="tx1"/>
                </a:solidFill>
                <a:latin typeface="Montserrat" panose="00000500000000000000" pitchFamily="2" charset="0"/>
              </a:rPr>
              <a:t>CWI Labs convenes prominent stakeholders to discuss solutions; we educate employers and policymakers through events, and we enlist experts to share insights through our digital media network. </a:t>
            </a:r>
            <a:endParaRPr lang="en-US" sz="1600">
              <a:solidFill>
                <a:schemeClr val="tx1"/>
              </a:solidFill>
              <a:latin typeface="Montserrat" panose="00000500000000000000" pitchFamily="2" charset="0"/>
            </a:endParaRPr>
          </a:p>
          <a:p>
            <a:pPr algn="just"/>
            <a:endParaRPr lang="en-US"/>
          </a:p>
        </p:txBody>
      </p:sp>
      <p:sp>
        <p:nvSpPr>
          <p:cNvPr id="15" name="TextBox 14">
            <a:extLst>
              <a:ext uri="{FF2B5EF4-FFF2-40B4-BE49-F238E27FC236}">
                <a16:creationId xmlns:a16="http://schemas.microsoft.com/office/drawing/2014/main" id="{20518D75-1983-CEBE-20CC-3E07676DCAC5}"/>
              </a:ext>
            </a:extLst>
          </p:cNvPr>
          <p:cNvSpPr txBox="1"/>
          <p:nvPr/>
        </p:nvSpPr>
        <p:spPr>
          <a:xfrm>
            <a:off x="2265449" y="5107764"/>
            <a:ext cx="8852901" cy="1077218"/>
          </a:xfrm>
          <a:prstGeom prst="rect">
            <a:avLst/>
          </a:prstGeom>
          <a:noFill/>
        </p:spPr>
        <p:txBody>
          <a:bodyPr wrap="square" rtlCol="0">
            <a:spAutoFit/>
          </a:bodyPr>
          <a:lstStyle/>
          <a:p>
            <a:pPr lvl="0" algn="just"/>
            <a:r>
              <a:rPr lang="en-US" sz="1600" i="0" dirty="0">
                <a:effectLst/>
                <a:latin typeface="Montserrat" panose="00000500000000000000" pitchFamily="2" charset="0"/>
              </a:rPr>
              <a:t>CWI Labs partners with like-minded organizations to innovate new approaches, advance best practices, and tackle the labor force obstacles confronting traditionally underserved communities. We are continually working on new projects and developing new initiatives. </a:t>
            </a:r>
          </a:p>
        </p:txBody>
      </p:sp>
    </p:spTree>
    <p:extLst>
      <p:ext uri="{BB962C8B-B14F-4D97-AF65-F5344CB8AC3E}">
        <p14:creationId xmlns:p14="http://schemas.microsoft.com/office/powerpoint/2010/main" val="358635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07DA-215F-F63B-5128-B3CEAF6E7982}"/>
              </a:ext>
            </a:extLst>
          </p:cNvPr>
          <p:cNvSpPr>
            <a:spLocks noGrp="1"/>
          </p:cNvSpPr>
          <p:nvPr>
            <p:ph type="title"/>
          </p:nvPr>
        </p:nvSpPr>
        <p:spPr>
          <a:xfrm>
            <a:off x="6934200" y="666931"/>
            <a:ext cx="4065203" cy="1129469"/>
          </a:xfrm>
        </p:spPr>
        <p:txBody>
          <a:bodyPr>
            <a:normAutofit fontScale="90000"/>
          </a:bodyPr>
          <a:lstStyle/>
          <a:p>
            <a:r>
              <a:rPr lang="en-US" b="1">
                <a:solidFill>
                  <a:schemeClr val="tx2">
                    <a:lumMod val="50000"/>
                  </a:schemeClr>
                </a:solidFill>
                <a:latin typeface="Montserrat" panose="00000500000000000000" pitchFamily="2" charset="0"/>
              </a:rPr>
              <a:t>One voice. </a:t>
            </a:r>
            <a:br>
              <a:rPr lang="en-US" b="1">
                <a:solidFill>
                  <a:schemeClr val="tx2">
                    <a:lumMod val="50000"/>
                  </a:schemeClr>
                </a:solidFill>
                <a:latin typeface="Montserrat" panose="00000500000000000000" pitchFamily="2" charset="0"/>
              </a:rPr>
            </a:br>
            <a:r>
              <a:rPr lang="en-US" b="1">
                <a:solidFill>
                  <a:schemeClr val="tx2">
                    <a:lumMod val="50000"/>
                  </a:schemeClr>
                </a:solidFill>
                <a:latin typeface="Montserrat" panose="00000500000000000000" pitchFamily="2" charset="0"/>
              </a:rPr>
              <a:t>One mission.</a:t>
            </a:r>
          </a:p>
        </p:txBody>
      </p:sp>
      <p:graphicFrame>
        <p:nvGraphicFramePr>
          <p:cNvPr id="7" name="Content Placeholder 2">
            <a:extLst>
              <a:ext uri="{FF2B5EF4-FFF2-40B4-BE49-F238E27FC236}">
                <a16:creationId xmlns:a16="http://schemas.microsoft.com/office/drawing/2014/main" id="{2BB0AFC6-0C7B-1903-43CA-91144B1699D1}"/>
              </a:ext>
            </a:extLst>
          </p:cNvPr>
          <p:cNvGraphicFramePr>
            <a:graphicFrameLocks noGrp="1"/>
          </p:cNvGraphicFramePr>
          <p:nvPr>
            <p:ph idx="1"/>
            <p:extLst>
              <p:ext uri="{D42A27DB-BD31-4B8C-83A1-F6EECF244321}">
                <p14:modId xmlns:p14="http://schemas.microsoft.com/office/powerpoint/2010/main" val="3783608941"/>
              </p:ext>
            </p:extLst>
          </p:nvPr>
        </p:nvGraphicFramePr>
        <p:xfrm>
          <a:off x="842481" y="2198670"/>
          <a:ext cx="10582381" cy="4407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a:extLst>
              <a:ext uri="{FF2B5EF4-FFF2-40B4-BE49-F238E27FC236}">
                <a16:creationId xmlns:a16="http://schemas.microsoft.com/office/drawing/2014/main" id="{0748FC32-44AB-7875-0859-CB24FEB742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2597" y="666931"/>
            <a:ext cx="5270855" cy="1129469"/>
          </a:xfrm>
          <a:prstGeom prst="rect">
            <a:avLst/>
          </a:prstGeom>
        </p:spPr>
      </p:pic>
    </p:spTree>
    <p:extLst>
      <p:ext uri="{BB962C8B-B14F-4D97-AF65-F5344CB8AC3E}">
        <p14:creationId xmlns:p14="http://schemas.microsoft.com/office/powerpoint/2010/main" val="229066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3345005" y="735630"/>
            <a:ext cx="5561938" cy="3988643"/>
          </a:xfrm>
        </p:spPr>
        <p:txBody>
          <a:bodyPr vert="horz" lIns="91440" tIns="45720" rIns="91440" bIns="45720" rtlCol="0" anchor="b">
            <a:normAutofit/>
          </a:bodyPr>
          <a:lstStyle/>
          <a:p>
            <a:pPr algn="ctr"/>
            <a:r>
              <a:rPr lang="en-US" sz="6000" b="1" dirty="0">
                <a:solidFill>
                  <a:schemeClr val="tx2">
                    <a:lumMod val="75000"/>
                  </a:schemeClr>
                </a:solidFill>
                <a:latin typeface="Montserrat" panose="00000500000000000000" pitchFamily="2" charset="0"/>
                <a:cs typeface="Arial"/>
              </a:rPr>
              <a:t>What’s Next? </a:t>
            </a:r>
            <a:r>
              <a:rPr lang="en-US" sz="5400" b="1" dirty="0">
                <a:solidFill>
                  <a:schemeClr val="tx2">
                    <a:lumMod val="75000"/>
                  </a:schemeClr>
                </a:solidFill>
                <a:latin typeface="Montserrat" panose="00000500000000000000" pitchFamily="2" charset="0"/>
                <a:cs typeface="Arial"/>
              </a:rPr>
              <a:t>The Direction of CWI </a:t>
            </a:r>
            <a:endParaRPr lang="en-US" sz="5400" b="1" kern="1200" dirty="0">
              <a:solidFill>
                <a:schemeClr val="accent1">
                  <a:lumMod val="50000"/>
                </a:schemeClr>
              </a:solidFill>
              <a:latin typeface="Montserrat" panose="00000500000000000000" pitchFamily="2" charset="0"/>
              <a:cs typeface="+mj-cs"/>
            </a:endParaRPr>
          </a:p>
        </p:txBody>
      </p:sp>
      <p:sp>
        <p:nvSpPr>
          <p:cNvPr id="25" name="Arc 2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78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412A7-7340-7BC3-37BE-31C7EC7B1B8F}"/>
              </a:ext>
            </a:extLst>
          </p:cNvPr>
          <p:cNvSpPr>
            <a:spLocks noGrp="1"/>
          </p:cNvSpPr>
          <p:nvPr>
            <p:ph type="title"/>
          </p:nvPr>
        </p:nvSpPr>
        <p:spPr>
          <a:xfrm>
            <a:off x="236306" y="1153572"/>
            <a:ext cx="3650928" cy="4461163"/>
          </a:xfrm>
        </p:spPr>
        <p:txBody>
          <a:bodyPr>
            <a:normAutofit/>
          </a:bodyPr>
          <a:lstStyle/>
          <a:p>
            <a:br>
              <a:rPr lang="en-US" sz="3600" b="1">
                <a:solidFill>
                  <a:schemeClr val="tx2">
                    <a:lumMod val="75000"/>
                  </a:schemeClr>
                </a:solidFill>
                <a:latin typeface="Montserrat" panose="00000500000000000000" pitchFamily="2" charset="0"/>
                <a:cs typeface="Arial"/>
              </a:rPr>
            </a:br>
            <a:r>
              <a:rPr lang="en-US" sz="3600" b="1">
                <a:solidFill>
                  <a:schemeClr val="tx2">
                    <a:lumMod val="75000"/>
                  </a:schemeClr>
                </a:solidFill>
                <a:latin typeface="Montserrat" panose="00000500000000000000" pitchFamily="2" charset="0"/>
                <a:cs typeface="Arial"/>
              </a:rPr>
              <a:t>Opportunities and Initiatives Here and on the Horizon</a:t>
            </a:r>
            <a:endParaRPr lang="en-US" sz="3600" b="1">
              <a:solidFill>
                <a:schemeClr val="tx2">
                  <a:lumMod val="75000"/>
                </a:schemeClr>
              </a:solidFill>
              <a:latin typeface="Montserrat" panose="00000500000000000000" pitchFamily="2" charset="0"/>
            </a:endParaRP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99A5637B-443A-384A-EC30-C408D05CA9E5}"/>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endParaRPr lang="en-US" sz="1700" dirty="0">
              <a:latin typeface="Montserrat" panose="00000500000000000000" pitchFamily="2" charset="0"/>
              <a:cs typeface="Arial"/>
            </a:endParaRPr>
          </a:p>
          <a:p>
            <a:pPr marL="0" indent="0">
              <a:spcBef>
                <a:spcPts val="600"/>
              </a:spcBef>
              <a:spcAft>
                <a:spcPts val="600"/>
              </a:spcAft>
              <a:buNone/>
            </a:pPr>
            <a:r>
              <a:rPr lang="en-US" dirty="0">
                <a:latin typeface="Montserrat"/>
                <a:cs typeface="Times New Roman"/>
              </a:rPr>
              <a:t>In PY2024, the Center and our subgrantees will be focusing on: </a:t>
            </a:r>
          </a:p>
          <a:p>
            <a:pPr marL="0" indent="0">
              <a:spcBef>
                <a:spcPts val="600"/>
              </a:spcBef>
              <a:spcAft>
                <a:spcPts val="600"/>
              </a:spcAft>
              <a:buNone/>
            </a:pPr>
            <a:endParaRPr lang="en-US" dirty="0">
              <a:highlight>
                <a:srgbClr val="FFFF00"/>
              </a:highlight>
              <a:latin typeface="Montserrat"/>
              <a:cs typeface="Times New Roman"/>
            </a:endParaRPr>
          </a:p>
          <a:p>
            <a:pPr>
              <a:spcBef>
                <a:spcPts val="600"/>
              </a:spcBef>
              <a:spcAft>
                <a:spcPts val="600"/>
              </a:spcAft>
            </a:pPr>
            <a:r>
              <a:rPr lang="en-US" dirty="0">
                <a:latin typeface="Montserrat" panose="00000500000000000000" pitchFamily="2" charset="0"/>
                <a:cs typeface="Arial"/>
              </a:rPr>
              <a:t>Digital Certification Program </a:t>
            </a:r>
          </a:p>
          <a:p>
            <a:pPr lvl="0" rtl="0">
              <a:lnSpc>
                <a:spcPct val="100000"/>
              </a:lnSpc>
              <a:spcAft>
                <a:spcPts val="0"/>
              </a:spcAft>
            </a:pPr>
            <a:r>
              <a:rPr lang="en-US" b="0" dirty="0">
                <a:latin typeface="Montserrat"/>
              </a:rPr>
              <a:t>Career Pathways</a:t>
            </a:r>
          </a:p>
          <a:p>
            <a:pPr lvl="0" rtl="0">
              <a:lnSpc>
                <a:spcPct val="100000"/>
              </a:lnSpc>
              <a:spcAft>
                <a:spcPts val="0"/>
              </a:spcAft>
            </a:pPr>
            <a:r>
              <a:rPr lang="en-US" b="0" dirty="0">
                <a:latin typeface="Montserrat"/>
              </a:rPr>
              <a:t>Apricot360</a:t>
            </a:r>
          </a:p>
          <a:p>
            <a:pPr lvl="0" rtl="0">
              <a:lnSpc>
                <a:spcPct val="100000"/>
              </a:lnSpc>
              <a:spcAft>
                <a:spcPts val="0"/>
              </a:spcAft>
            </a:pPr>
            <a:r>
              <a:rPr lang="en-US" b="0" dirty="0">
                <a:latin typeface="Montserrat"/>
              </a:rPr>
              <a:t>2024 Equity Summit </a:t>
            </a:r>
            <a:endParaRPr lang="en-US" dirty="0"/>
          </a:p>
          <a:p>
            <a:pPr>
              <a:spcBef>
                <a:spcPts val="600"/>
              </a:spcBef>
              <a:spcAft>
                <a:spcPts val="600"/>
              </a:spcAft>
            </a:pPr>
            <a:endParaRPr lang="en-US" sz="2400" b="1" dirty="0">
              <a:latin typeface="Montserrat" panose="00000500000000000000" pitchFamily="2" charset="0"/>
              <a:cs typeface="Arial"/>
            </a:endParaRPr>
          </a:p>
          <a:p>
            <a:pPr marL="457200" lvl="1" indent="0">
              <a:spcBef>
                <a:spcPts val="600"/>
              </a:spcBef>
              <a:spcAft>
                <a:spcPts val="600"/>
              </a:spcAft>
              <a:buNone/>
            </a:pPr>
            <a:endParaRPr lang="en-US" sz="1700" dirty="0">
              <a:latin typeface="Montserrat" panose="00000500000000000000" pitchFamily="2" charset="0"/>
              <a:cs typeface="Calibri"/>
            </a:endParaRPr>
          </a:p>
        </p:txBody>
      </p:sp>
    </p:spTree>
    <p:extLst>
      <p:ext uri="{BB962C8B-B14F-4D97-AF65-F5344CB8AC3E}">
        <p14:creationId xmlns:p14="http://schemas.microsoft.com/office/powerpoint/2010/main" val="290569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dirty="0">
                <a:solidFill>
                  <a:schemeClr val="accent1">
                    <a:lumMod val="50000"/>
                  </a:schemeClr>
                </a:solidFill>
                <a:latin typeface="Montserrat" panose="00000500000000000000" pitchFamily="2" charset="0"/>
                <a:cs typeface="+mj-cs"/>
              </a:rPr>
              <a:t>Digital Certification Program</a:t>
            </a:r>
          </a:p>
        </p:txBody>
      </p:sp>
      <p:cxnSp>
        <p:nvCxnSpPr>
          <p:cNvPr id="56" name="Straight Connector 5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35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12A7-7340-7BC3-37BE-31C7EC7B1B8F}"/>
              </a:ext>
            </a:extLst>
          </p:cNvPr>
          <p:cNvSpPr>
            <a:spLocks noGrp="1"/>
          </p:cNvSpPr>
          <p:nvPr>
            <p:ph type="title"/>
          </p:nvPr>
        </p:nvSpPr>
        <p:spPr>
          <a:xfrm>
            <a:off x="876693" y="741391"/>
            <a:ext cx="5219307" cy="1616203"/>
          </a:xfrm>
        </p:spPr>
        <p:txBody>
          <a:bodyPr anchor="b">
            <a:normAutofit/>
          </a:bodyPr>
          <a:lstStyle/>
          <a:p>
            <a:br>
              <a:rPr lang="en-US" sz="3200" b="1">
                <a:latin typeface="Montserrat" panose="00000500000000000000" pitchFamily="2" charset="0"/>
                <a:cs typeface="Arial"/>
              </a:rPr>
            </a:br>
            <a:endParaRPr lang="en-US" sz="3200" b="1">
              <a:latin typeface="Montserrat" panose="00000500000000000000" pitchFamily="2" charset="0"/>
            </a:endParaRPr>
          </a:p>
        </p:txBody>
      </p:sp>
      <p:sp>
        <p:nvSpPr>
          <p:cNvPr id="27" name="Content Placeholder 2">
            <a:extLst>
              <a:ext uri="{FF2B5EF4-FFF2-40B4-BE49-F238E27FC236}">
                <a16:creationId xmlns:a16="http://schemas.microsoft.com/office/drawing/2014/main" id="{99A5637B-443A-384A-EC30-C408D05CA9E5}"/>
              </a:ext>
            </a:extLst>
          </p:cNvPr>
          <p:cNvSpPr>
            <a:spLocks noGrp="1"/>
          </p:cNvSpPr>
          <p:nvPr>
            <p:ph idx="1"/>
          </p:nvPr>
        </p:nvSpPr>
        <p:spPr>
          <a:xfrm>
            <a:off x="6056715" y="625643"/>
            <a:ext cx="5545373" cy="6001188"/>
          </a:xfrm>
        </p:spPr>
        <p:txBody>
          <a:bodyPr vert="horz" lIns="91440" tIns="45720" rIns="91440" bIns="45720" rtlCol="0" anchor="t">
            <a:normAutofit fontScale="47500" lnSpcReduction="20000"/>
          </a:bodyPr>
          <a:lstStyle/>
          <a:p>
            <a:endParaRPr lang="en-US" sz="5100" b="0" i="0" dirty="0">
              <a:effectLst/>
              <a:latin typeface="Rubik"/>
            </a:endParaRPr>
          </a:p>
          <a:p>
            <a:pPr marL="0" indent="0">
              <a:buNone/>
            </a:pPr>
            <a:r>
              <a:rPr lang="en-US" sz="5100" b="0" i="0" dirty="0">
                <a:effectLst/>
                <a:latin typeface="Montserrat" panose="00000500000000000000" pitchFamily="2" charset="0"/>
              </a:rPr>
              <a:t>The Digital Certification Program was created by CWI Labs to prepare older workers for the modern workplace while combating ageism by directly refuting two myths holding older workers back from equitable economic opportunity – that they are not digitally savvy and that they do not want to learn digital skills. </a:t>
            </a:r>
          </a:p>
          <a:p>
            <a:pPr marL="0" indent="0">
              <a:buNone/>
            </a:pPr>
            <a:endParaRPr lang="en-US" sz="5100" dirty="0">
              <a:latin typeface="Montserrat" panose="00000500000000000000" pitchFamily="2" charset="0"/>
            </a:endParaRPr>
          </a:p>
          <a:p>
            <a:pPr marL="0" indent="0">
              <a:buNone/>
            </a:pPr>
            <a:r>
              <a:rPr lang="en-US" sz="5100" b="0" i="0" dirty="0">
                <a:effectLst/>
                <a:latin typeface="Montserrat" panose="00000500000000000000" pitchFamily="2" charset="0"/>
              </a:rPr>
              <a:t>A Digital Certification provides job seekers with in-demand skills and a means to showcase those skills to potential employers.</a:t>
            </a:r>
          </a:p>
          <a:p>
            <a:pPr marL="0" indent="0">
              <a:buNone/>
            </a:pPr>
            <a:endParaRPr lang="en-US" sz="5500" b="0" i="0" dirty="0">
              <a:effectLst/>
              <a:latin typeface="Montserrat" panose="00000500000000000000" pitchFamily="2" charset="0"/>
            </a:endParaRPr>
          </a:p>
          <a:p>
            <a:pPr marL="0" indent="0">
              <a:buNone/>
            </a:pPr>
            <a:endParaRPr lang="en-US" sz="5500" dirty="0">
              <a:latin typeface="Montserrat" panose="00000500000000000000" pitchFamily="2" charset="0"/>
            </a:endParaRPr>
          </a:p>
          <a:p>
            <a:pPr marL="0" indent="0">
              <a:buNone/>
            </a:pPr>
            <a:endParaRPr lang="en-US" sz="5500" b="0" i="0" dirty="0">
              <a:effectLst/>
              <a:latin typeface="Montserrat" panose="00000500000000000000" pitchFamily="2" charset="0"/>
            </a:endParaRPr>
          </a:p>
          <a:p>
            <a:pPr marL="0" indent="0">
              <a:buNone/>
            </a:pPr>
            <a:endParaRPr lang="en-US" sz="700" dirty="0">
              <a:latin typeface="Montserrat" panose="00000500000000000000" pitchFamily="2" charset="0"/>
              <a:cs typeface="Arial"/>
            </a:endParaRPr>
          </a:p>
          <a:p>
            <a:pPr>
              <a:spcBef>
                <a:spcPts val="600"/>
              </a:spcBef>
              <a:spcAft>
                <a:spcPts val="600"/>
              </a:spcAft>
            </a:pPr>
            <a:endParaRPr lang="en-US" sz="700" b="1" dirty="0">
              <a:latin typeface="Montserrat" panose="00000500000000000000" pitchFamily="2" charset="0"/>
              <a:cs typeface="Arial"/>
            </a:endParaRPr>
          </a:p>
          <a:p>
            <a:pPr marL="457200" lvl="1" indent="0">
              <a:spcBef>
                <a:spcPts val="600"/>
              </a:spcBef>
              <a:spcAft>
                <a:spcPts val="600"/>
              </a:spcAft>
              <a:buNone/>
            </a:pPr>
            <a:endParaRPr lang="en-US" sz="700" dirty="0">
              <a:latin typeface="Montserrat" panose="00000500000000000000" pitchFamily="2" charset="0"/>
              <a:cs typeface="Calibri"/>
            </a:endParaRPr>
          </a:p>
        </p:txBody>
      </p:sp>
      <p:pic>
        <p:nvPicPr>
          <p:cNvPr id="4" name="Picture 3" descr="A logo with blue letters and orange arrow&#10;&#10;Description automatically generated">
            <a:extLst>
              <a:ext uri="{FF2B5EF4-FFF2-40B4-BE49-F238E27FC236}">
                <a16:creationId xmlns:a16="http://schemas.microsoft.com/office/drawing/2014/main" id="{E6F68EBE-D95F-D9EA-AD64-DDB7F5C91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6" y="703069"/>
            <a:ext cx="4273463" cy="3005669"/>
          </a:xfrm>
          <a:prstGeom prst="rect">
            <a:avLst/>
          </a:prstGeom>
        </p:spPr>
      </p:pic>
      <p:grpSp>
        <p:nvGrpSpPr>
          <p:cNvPr id="41" name="Group 40">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42" name="Rectangle 41">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BC482A3-488C-9D9E-B498-CD620FC6C0AE}"/>
              </a:ext>
            </a:extLst>
          </p:cNvPr>
          <p:cNvSpPr txBox="1"/>
          <p:nvPr/>
        </p:nvSpPr>
        <p:spPr>
          <a:xfrm>
            <a:off x="297711" y="3846703"/>
            <a:ext cx="5545372" cy="2585323"/>
          </a:xfrm>
          <a:prstGeom prst="rect">
            <a:avLst/>
          </a:prstGeom>
          <a:noFill/>
        </p:spPr>
        <p:txBody>
          <a:bodyPr wrap="square" rtlCol="0">
            <a:spAutoFit/>
          </a:bodyPr>
          <a:lstStyle/>
          <a:p>
            <a:r>
              <a:rPr lang="en-US" sz="1800" b="1" i="0" cap="all" dirty="0">
                <a:solidFill>
                  <a:schemeClr val="accent2"/>
                </a:solidFill>
                <a:effectLst/>
                <a:latin typeface="Montserrat" panose="00000500000000000000" pitchFamily="2" charset="0"/>
              </a:rPr>
              <a:t>92% </a:t>
            </a:r>
            <a:r>
              <a:rPr lang="en-US" sz="1800" b="0" i="0" cap="all" dirty="0">
                <a:effectLst/>
                <a:latin typeface="Montserrat" panose="00000500000000000000" pitchFamily="2" charset="0"/>
              </a:rPr>
              <a:t>OF JOBS REQUIRE DIGITAL SKILLS</a:t>
            </a:r>
          </a:p>
          <a:p>
            <a:endParaRPr lang="en-US" sz="1800" b="0" i="0" cap="all" dirty="0">
              <a:effectLst/>
              <a:latin typeface="Montserrat" panose="00000500000000000000" pitchFamily="2" charset="0"/>
            </a:endParaRPr>
          </a:p>
          <a:p>
            <a:r>
              <a:rPr lang="en-US" sz="1800" b="1" i="0" cap="all" dirty="0">
                <a:solidFill>
                  <a:schemeClr val="accent2"/>
                </a:solidFill>
                <a:effectLst/>
                <a:latin typeface="Montserrat" panose="00000500000000000000" pitchFamily="2" charset="0"/>
              </a:rPr>
              <a:t>23% </a:t>
            </a:r>
            <a:r>
              <a:rPr lang="en-US" sz="1800" b="0" i="0" cap="all" dirty="0">
                <a:effectLst/>
                <a:latin typeface="Montserrat" panose="00000500000000000000" pitchFamily="2" charset="0"/>
              </a:rPr>
              <a:t>INCREASE IN EARNINGS FOR THOSE WHO POSSESS AT LEAST ONE DIGITAL SKILL</a:t>
            </a:r>
          </a:p>
          <a:p>
            <a:endParaRPr lang="en-US" sz="1800" b="0" i="0" cap="all" dirty="0">
              <a:effectLst/>
              <a:latin typeface="Montserrat" panose="00000500000000000000" pitchFamily="2" charset="0"/>
            </a:endParaRPr>
          </a:p>
          <a:p>
            <a:r>
              <a:rPr lang="en-US" sz="1800" b="1" i="0" cap="all" dirty="0">
                <a:solidFill>
                  <a:schemeClr val="accent2"/>
                </a:solidFill>
                <a:effectLst/>
                <a:latin typeface="Montserrat" panose="00000500000000000000" pitchFamily="2" charset="0"/>
              </a:rPr>
              <a:t>45% </a:t>
            </a:r>
            <a:r>
              <a:rPr lang="en-US" sz="1800" b="0" i="0" cap="all" dirty="0">
                <a:effectLst/>
                <a:latin typeface="Montserrat" panose="00000500000000000000" pitchFamily="2" charset="0"/>
              </a:rPr>
              <a:t>TRANSITIONING FROM A JOB WITHOUT DIGITAL SKILLS TO ONE REQUIRING AT LEAST 3 CAN SIGNIFICANTLY BOOST PAY</a:t>
            </a:r>
          </a:p>
          <a:p>
            <a:endParaRPr lang="en-US" dirty="0"/>
          </a:p>
        </p:txBody>
      </p:sp>
    </p:spTree>
    <p:extLst>
      <p:ext uri="{BB962C8B-B14F-4D97-AF65-F5344CB8AC3E}">
        <p14:creationId xmlns:p14="http://schemas.microsoft.com/office/powerpoint/2010/main" val="14903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anim calcmode="lin" valueType="num">
                                      <p:cBhvr>
                                        <p:cTn id="1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98AF1A-1828-C361-3775-6B9081A7151D}"/>
              </a:ext>
            </a:extLst>
          </p:cNvPr>
          <p:cNvPicPr>
            <a:picLocks noChangeAspect="1"/>
          </p:cNvPicPr>
          <p:nvPr/>
        </p:nvPicPr>
        <p:blipFill rotWithShape="1">
          <a:blip r:embed="rId3">
            <a:duotone>
              <a:prstClr val="black"/>
              <a:srgbClr val="E7E6E6">
                <a:tint val="45000"/>
                <a:satMod val="400000"/>
              </a:srgbClr>
            </a:duotone>
            <a:alphaModFix amt="25000"/>
          </a:blip>
          <a:srcRect t="3919" b="19289"/>
          <a:stretch/>
        </p:blipFill>
        <p:spPr>
          <a:xfrm>
            <a:off x="20" y="-59220"/>
            <a:ext cx="12191980" cy="6857990"/>
          </a:xfrm>
          <a:prstGeom prst="rect">
            <a:avLst/>
          </a:prstGeom>
          <a:solidFill>
            <a:schemeClr val="tx1"/>
          </a:solidFill>
        </p:spPr>
      </p:pic>
      <p:sp>
        <p:nvSpPr>
          <p:cNvPr id="2" name="Title 1">
            <a:extLst>
              <a:ext uri="{FF2B5EF4-FFF2-40B4-BE49-F238E27FC236}">
                <a16:creationId xmlns:a16="http://schemas.microsoft.com/office/drawing/2014/main" id="{98FE63B3-491A-A38F-85CF-47E8AFFC760F}"/>
              </a:ext>
            </a:extLst>
          </p:cNvPr>
          <p:cNvSpPr>
            <a:spLocks noGrp="1"/>
          </p:cNvSpPr>
          <p:nvPr>
            <p:ph type="title"/>
          </p:nvPr>
        </p:nvSpPr>
        <p:spPr>
          <a:xfrm>
            <a:off x="1479478" y="311858"/>
            <a:ext cx="9442807" cy="1325563"/>
          </a:xfrm>
        </p:spPr>
        <p:txBody>
          <a:bodyPr>
            <a:normAutofit/>
          </a:bodyPr>
          <a:lstStyle/>
          <a:p>
            <a:pPr algn="ctr"/>
            <a:r>
              <a:rPr lang="en-US" b="1" dirty="0">
                <a:solidFill>
                  <a:schemeClr val="accent1">
                    <a:lumMod val="50000"/>
                  </a:schemeClr>
                </a:solidFill>
                <a:latin typeface="Montserrat"/>
                <a:cs typeface="Arial"/>
              </a:rPr>
              <a:t>DCP Components </a:t>
            </a:r>
            <a:endParaRPr lang="en-US" b="1" dirty="0">
              <a:solidFill>
                <a:schemeClr val="accent1">
                  <a:lumMod val="50000"/>
                </a:schemeClr>
              </a:solidFill>
              <a:latin typeface="Montserrat"/>
            </a:endParaRPr>
          </a:p>
        </p:txBody>
      </p:sp>
      <p:graphicFrame>
        <p:nvGraphicFramePr>
          <p:cNvPr id="5" name="Content Placeholder 2">
            <a:extLst>
              <a:ext uri="{FF2B5EF4-FFF2-40B4-BE49-F238E27FC236}">
                <a16:creationId xmlns:a16="http://schemas.microsoft.com/office/drawing/2014/main" id="{71945EA5-8161-55A7-F345-4BC0D779187F}"/>
              </a:ext>
            </a:extLst>
          </p:cNvPr>
          <p:cNvGraphicFramePr>
            <a:graphicFrameLocks noGrp="1"/>
          </p:cNvGraphicFramePr>
          <p:nvPr>
            <p:ph idx="1"/>
            <p:extLst>
              <p:ext uri="{D42A27DB-BD31-4B8C-83A1-F6EECF244321}">
                <p14:modId xmlns:p14="http://schemas.microsoft.com/office/powerpoint/2010/main" val="2442178851"/>
              </p:ext>
            </p:extLst>
          </p:nvPr>
        </p:nvGraphicFramePr>
        <p:xfrm>
          <a:off x="571071" y="1867177"/>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7624A8CB-E642-7413-561F-40690FE66A57}"/>
              </a:ext>
            </a:extLst>
          </p:cNvPr>
          <p:cNvSpPr txBox="1"/>
          <p:nvPr/>
        </p:nvSpPr>
        <p:spPr>
          <a:xfrm>
            <a:off x="1623318" y="2022729"/>
            <a:ext cx="3698696" cy="1923604"/>
          </a:xfrm>
          <a:prstGeom prst="rect">
            <a:avLst/>
          </a:prstGeom>
          <a:noFill/>
        </p:spPr>
        <p:txBody>
          <a:bodyPr wrap="square" rtlCol="0">
            <a:spAutoFit/>
          </a:bodyPr>
          <a:lstStyle/>
          <a:p>
            <a:r>
              <a:rPr lang="en-US" sz="1700" b="1" i="0" dirty="0">
                <a:solidFill>
                  <a:srgbClr val="161663"/>
                </a:solidFill>
                <a:effectLst/>
                <a:latin typeface="Montserrat" panose="00000500000000000000" pitchFamily="2" charset="0"/>
              </a:rPr>
              <a:t>Equipment + Connection</a:t>
            </a:r>
          </a:p>
          <a:p>
            <a:pPr algn="l"/>
            <a:r>
              <a:rPr lang="en-US" sz="1700" b="0" i="0" dirty="0">
                <a:solidFill>
                  <a:srgbClr val="515151"/>
                </a:solidFill>
                <a:effectLst/>
                <a:latin typeface="Montserrat" panose="00000500000000000000" pitchFamily="2" charset="0"/>
              </a:rPr>
              <a:t>A new laptop and accessories, so training equipment mirrors a workplace setting. And a new hot spot with 12 months of prepaid internet to ensure ongoing connectivity.</a:t>
            </a:r>
          </a:p>
        </p:txBody>
      </p:sp>
      <p:sp>
        <p:nvSpPr>
          <p:cNvPr id="10" name="TextBox 9">
            <a:extLst>
              <a:ext uri="{FF2B5EF4-FFF2-40B4-BE49-F238E27FC236}">
                <a16:creationId xmlns:a16="http://schemas.microsoft.com/office/drawing/2014/main" id="{4C8A3694-40E2-6ED9-5AD5-FDE536CD830B}"/>
              </a:ext>
            </a:extLst>
          </p:cNvPr>
          <p:cNvSpPr txBox="1"/>
          <p:nvPr/>
        </p:nvSpPr>
        <p:spPr>
          <a:xfrm>
            <a:off x="5702157" y="2062774"/>
            <a:ext cx="4469257" cy="1923604"/>
          </a:xfrm>
          <a:prstGeom prst="rect">
            <a:avLst/>
          </a:prstGeom>
          <a:noFill/>
        </p:spPr>
        <p:txBody>
          <a:bodyPr wrap="square" rtlCol="0">
            <a:spAutoFit/>
          </a:bodyPr>
          <a:lstStyle/>
          <a:p>
            <a:pPr algn="l"/>
            <a:r>
              <a:rPr lang="en-US" sz="1700" b="1" i="0" dirty="0">
                <a:solidFill>
                  <a:srgbClr val="161663"/>
                </a:solidFill>
                <a:effectLst/>
                <a:latin typeface="Montserrat" panose="00000500000000000000" pitchFamily="2" charset="0"/>
              </a:rPr>
              <a:t>Digital Navigator</a:t>
            </a:r>
          </a:p>
          <a:p>
            <a:pPr algn="l"/>
            <a:r>
              <a:rPr lang="en-US" sz="1700" b="0" i="0" dirty="0">
                <a:solidFill>
                  <a:srgbClr val="515151"/>
                </a:solidFill>
                <a:effectLst/>
                <a:latin typeface="Montserrat" panose="00000500000000000000" pitchFamily="2" charset="0"/>
              </a:rPr>
              <a:t>Weekly training including tailored lessons, pre and post skill-tested assessments, independent lesson practice, and access to a Digital Navigator for guidance and technical support.</a:t>
            </a:r>
          </a:p>
        </p:txBody>
      </p:sp>
      <p:sp>
        <p:nvSpPr>
          <p:cNvPr id="11" name="TextBox 10">
            <a:extLst>
              <a:ext uri="{FF2B5EF4-FFF2-40B4-BE49-F238E27FC236}">
                <a16:creationId xmlns:a16="http://schemas.microsoft.com/office/drawing/2014/main" id="{46A41732-B0A2-E4AB-4137-FE3ADC808B79}"/>
              </a:ext>
            </a:extLst>
          </p:cNvPr>
          <p:cNvSpPr txBox="1"/>
          <p:nvPr/>
        </p:nvSpPr>
        <p:spPr>
          <a:xfrm>
            <a:off x="571071" y="4226576"/>
            <a:ext cx="4833135" cy="2200602"/>
          </a:xfrm>
          <a:prstGeom prst="rect">
            <a:avLst/>
          </a:prstGeom>
          <a:noFill/>
        </p:spPr>
        <p:txBody>
          <a:bodyPr wrap="square" rtlCol="0">
            <a:spAutoFit/>
          </a:bodyPr>
          <a:lstStyle/>
          <a:p>
            <a:r>
              <a:rPr lang="en-US" sz="1700" b="1" i="0" dirty="0">
                <a:solidFill>
                  <a:srgbClr val="161663"/>
                </a:solidFill>
                <a:effectLst/>
                <a:latin typeface="Montserrat" panose="00000500000000000000" pitchFamily="2" charset="0"/>
              </a:rPr>
              <a:t>Certifications</a:t>
            </a:r>
          </a:p>
          <a:p>
            <a:pPr algn="l"/>
            <a:r>
              <a:rPr lang="en-US" sz="1700" b="0" i="0" dirty="0">
                <a:solidFill>
                  <a:srgbClr val="515151"/>
                </a:solidFill>
                <a:effectLst/>
                <a:latin typeface="Montserrat" panose="00000500000000000000" pitchFamily="2" charset="0"/>
              </a:rPr>
              <a:t>Skill-tested certifications in digital modules including computer basics, Microsoft Windows, Microsoft Office Suite (Word, Excel, PowerPoint), and career pathway-based Capstone Practicum Project.</a:t>
            </a:r>
          </a:p>
          <a:p>
            <a:endParaRPr lang="en-US" dirty="0"/>
          </a:p>
        </p:txBody>
      </p:sp>
      <p:sp>
        <p:nvSpPr>
          <p:cNvPr id="12" name="TextBox 11">
            <a:extLst>
              <a:ext uri="{FF2B5EF4-FFF2-40B4-BE49-F238E27FC236}">
                <a16:creationId xmlns:a16="http://schemas.microsoft.com/office/drawing/2014/main" id="{2D14EAC1-E541-F774-4252-C6EF358BE95B}"/>
              </a:ext>
            </a:extLst>
          </p:cNvPr>
          <p:cNvSpPr txBox="1"/>
          <p:nvPr/>
        </p:nvSpPr>
        <p:spPr>
          <a:xfrm>
            <a:off x="5609690" y="4241482"/>
            <a:ext cx="5476981" cy="1938992"/>
          </a:xfrm>
          <a:prstGeom prst="rect">
            <a:avLst/>
          </a:prstGeom>
          <a:noFill/>
        </p:spPr>
        <p:txBody>
          <a:bodyPr wrap="square" rtlCol="0">
            <a:spAutoFit/>
          </a:bodyPr>
          <a:lstStyle/>
          <a:p>
            <a:pPr algn="l"/>
            <a:r>
              <a:rPr lang="en-US" sz="1700" b="1" i="0" dirty="0">
                <a:solidFill>
                  <a:srgbClr val="161663"/>
                </a:solidFill>
                <a:effectLst/>
                <a:latin typeface="Montserrat" panose="00000500000000000000" pitchFamily="2" charset="0"/>
              </a:rPr>
              <a:t>Postgraduate Career Services</a:t>
            </a:r>
          </a:p>
          <a:p>
            <a:pPr algn="l"/>
            <a:r>
              <a:rPr lang="en-US" sz="1700" b="0" i="0" dirty="0">
                <a:solidFill>
                  <a:srgbClr val="515151"/>
                </a:solidFill>
                <a:effectLst/>
                <a:latin typeface="Montserrat" panose="00000500000000000000" pitchFamily="2" charset="0"/>
              </a:rPr>
              <a:t>Upon completing the Digital Certification Program, job </a:t>
            </a:r>
            <a:r>
              <a:rPr lang="en-US" sz="1700" dirty="0">
                <a:solidFill>
                  <a:srgbClr val="515151"/>
                </a:solidFill>
                <a:latin typeface="Montserrat" panose="00000500000000000000" pitchFamily="2" charset="0"/>
              </a:rPr>
              <a:t>s</a:t>
            </a:r>
            <a:r>
              <a:rPr lang="en-US" sz="1700" b="0" i="0" dirty="0">
                <a:solidFill>
                  <a:srgbClr val="515151"/>
                </a:solidFill>
                <a:effectLst/>
                <a:latin typeface="Montserrat" panose="00000500000000000000" pitchFamily="2" charset="0"/>
              </a:rPr>
              <a:t>eekers will retain all provided equipment, in addition to access to opportunities, including resume development, mock interviews, and career coaching.</a:t>
            </a:r>
          </a:p>
          <a:p>
            <a:endParaRPr lang="en-US" dirty="0"/>
          </a:p>
        </p:txBody>
      </p:sp>
    </p:spTree>
    <p:extLst>
      <p:ext uri="{BB962C8B-B14F-4D97-AF65-F5344CB8AC3E}">
        <p14:creationId xmlns:p14="http://schemas.microsoft.com/office/powerpoint/2010/main" val="66149791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blurry green and white background&#10;&#10;Description automatically generated">
            <a:extLst>
              <a:ext uri="{FF2B5EF4-FFF2-40B4-BE49-F238E27FC236}">
                <a16:creationId xmlns:a16="http://schemas.microsoft.com/office/drawing/2014/main" id="{C498AF1A-1828-C361-3775-6B9081A7151D}"/>
              </a:ext>
            </a:extLst>
          </p:cNvPr>
          <p:cNvPicPr>
            <a:picLocks noChangeAspect="1"/>
          </p:cNvPicPr>
          <p:nvPr/>
        </p:nvPicPr>
        <p:blipFill rotWithShape="1">
          <a:blip r:embed="rId3">
            <a:duotone>
              <a:prstClr val="black"/>
              <a:srgbClr val="E7E6E6">
                <a:tint val="45000"/>
                <a:satMod val="400000"/>
              </a:srgbClr>
            </a:duotone>
            <a:alphaModFix amt="25000"/>
          </a:blip>
          <a:srcRect t="3919" b="19289"/>
          <a:stretch/>
        </p:blipFill>
        <p:spPr>
          <a:xfrm>
            <a:off x="0" y="125714"/>
            <a:ext cx="12191980" cy="6857990"/>
          </a:xfrm>
          <a:prstGeom prst="rect">
            <a:avLst/>
          </a:prstGeom>
          <a:solidFill>
            <a:schemeClr val="tx1"/>
          </a:solidFill>
        </p:spPr>
      </p:pic>
      <p:sp>
        <p:nvSpPr>
          <p:cNvPr id="2" name="Title 1">
            <a:extLst>
              <a:ext uri="{FF2B5EF4-FFF2-40B4-BE49-F238E27FC236}">
                <a16:creationId xmlns:a16="http://schemas.microsoft.com/office/drawing/2014/main" id="{98FE63B3-491A-A38F-85CF-47E8AFFC760F}"/>
              </a:ext>
            </a:extLst>
          </p:cNvPr>
          <p:cNvSpPr>
            <a:spLocks noGrp="1"/>
          </p:cNvSpPr>
          <p:nvPr>
            <p:ph type="title"/>
          </p:nvPr>
        </p:nvSpPr>
        <p:spPr>
          <a:xfrm>
            <a:off x="1479478" y="311858"/>
            <a:ext cx="9442807" cy="1325563"/>
          </a:xfrm>
        </p:spPr>
        <p:txBody>
          <a:bodyPr>
            <a:normAutofit/>
          </a:bodyPr>
          <a:lstStyle/>
          <a:p>
            <a:pPr algn="ctr"/>
            <a:r>
              <a:rPr lang="en-US" b="1" dirty="0">
                <a:solidFill>
                  <a:schemeClr val="accent1">
                    <a:lumMod val="50000"/>
                  </a:schemeClr>
                </a:solidFill>
                <a:latin typeface="Montserrat"/>
                <a:cs typeface="Arial"/>
              </a:rPr>
              <a:t>What sets the DCP apart?</a:t>
            </a:r>
            <a:endParaRPr lang="en-US" b="1" dirty="0">
              <a:solidFill>
                <a:schemeClr val="accent1">
                  <a:lumMod val="50000"/>
                </a:schemeClr>
              </a:solidFill>
              <a:latin typeface="Montserrat"/>
            </a:endParaRPr>
          </a:p>
        </p:txBody>
      </p:sp>
      <p:graphicFrame>
        <p:nvGraphicFramePr>
          <p:cNvPr id="14" name="TextBox 11">
            <a:extLst>
              <a:ext uri="{FF2B5EF4-FFF2-40B4-BE49-F238E27FC236}">
                <a16:creationId xmlns:a16="http://schemas.microsoft.com/office/drawing/2014/main" id="{C9529B0C-A20A-0A91-CABC-B5D1C4F3B609}"/>
              </a:ext>
            </a:extLst>
          </p:cNvPr>
          <p:cNvGraphicFramePr/>
          <p:nvPr>
            <p:extLst>
              <p:ext uri="{D42A27DB-BD31-4B8C-83A1-F6EECF244321}">
                <p14:modId xmlns:p14="http://schemas.microsoft.com/office/powerpoint/2010/main" val="522558543"/>
              </p:ext>
            </p:extLst>
          </p:nvPr>
        </p:nvGraphicFramePr>
        <p:xfrm>
          <a:off x="1022277" y="1637421"/>
          <a:ext cx="10357207" cy="4893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05860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dirty="0">
                <a:solidFill>
                  <a:schemeClr val="accent1">
                    <a:lumMod val="50000"/>
                  </a:schemeClr>
                </a:solidFill>
                <a:latin typeface="Montserrat" panose="00000500000000000000" pitchFamily="2" charset="0"/>
                <a:cs typeface="+mj-cs"/>
              </a:rPr>
              <a:t>Career Pathways</a:t>
            </a:r>
          </a:p>
        </p:txBody>
      </p:sp>
      <p:cxnSp>
        <p:nvCxnSpPr>
          <p:cNvPr id="56" name="Straight Connector 5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52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F60F61-C598-DA00-ED07-5486D0C4ECE6}"/>
              </a:ext>
            </a:extLst>
          </p:cNvPr>
          <p:cNvSpPr txBox="1"/>
          <p:nvPr/>
        </p:nvSpPr>
        <p:spPr>
          <a:xfrm>
            <a:off x="844128" y="483816"/>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accent5">
                    <a:lumMod val="75000"/>
                  </a:schemeClr>
                </a:solidFill>
                <a:latin typeface="Montserrat" panose="00000500000000000000" pitchFamily="2" charset="0"/>
                <a:ea typeface="+mj-ea"/>
                <a:cs typeface="+mj-cs"/>
              </a:rPr>
              <a:t>Career Pathways</a:t>
            </a:r>
          </a:p>
        </p:txBody>
      </p:sp>
      <p:sp>
        <p:nvSpPr>
          <p:cNvPr id="2" name="TextBox 1">
            <a:extLst>
              <a:ext uri="{FF2B5EF4-FFF2-40B4-BE49-F238E27FC236}">
                <a16:creationId xmlns:a16="http://schemas.microsoft.com/office/drawing/2014/main" id="{9B5905DE-E07F-DBA1-25AB-C165D443199B}"/>
              </a:ext>
            </a:extLst>
          </p:cNvPr>
          <p:cNvSpPr txBox="1"/>
          <p:nvPr/>
        </p:nvSpPr>
        <p:spPr>
          <a:xfrm>
            <a:off x="417007" y="1629089"/>
            <a:ext cx="5832218" cy="4900583"/>
          </a:xfrm>
          <a:prstGeom prst="rect">
            <a:avLst/>
          </a:prstGeom>
        </p:spPr>
        <p:txBody>
          <a:bodyPr vert="horz" lIns="91440" tIns="45720" rIns="91440" bIns="45720" rtlCol="0" anchor="ctr">
            <a:normAutofit fontScale="92500" lnSpcReduction="20000"/>
          </a:bodyPr>
          <a:lstStyle/>
          <a:p>
            <a:pPr marR="0" indent="-228600">
              <a:lnSpc>
                <a:spcPct val="90000"/>
              </a:lnSpc>
              <a:spcBef>
                <a:spcPts val="0"/>
              </a:spcBef>
              <a:spcAft>
                <a:spcPts val="800"/>
              </a:spcAft>
              <a:buFont typeface="Arial" panose="020B0604020202020204" pitchFamily="34" charset="0"/>
              <a:buChar char="•"/>
            </a:pPr>
            <a:endParaRPr lang="en-US" sz="1700" b="1" dirty="0">
              <a:solidFill>
                <a:schemeClr val="tx2"/>
              </a:solidFill>
              <a:effectLst/>
              <a:latin typeface="Montserrat" panose="00000500000000000000" pitchFamily="2" charset="0"/>
            </a:endParaRPr>
          </a:p>
          <a:p>
            <a:pPr>
              <a:lnSpc>
                <a:spcPct val="90000"/>
              </a:lnSpc>
            </a:pPr>
            <a:r>
              <a:rPr lang="en-US" sz="2200" dirty="0">
                <a:solidFill>
                  <a:schemeClr val="tx2"/>
                </a:solidFill>
                <a:latin typeface="Montserrat" panose="00000500000000000000" pitchFamily="2" charset="0"/>
              </a:rPr>
              <a:t>Career Pathways is a toolkit that facilitates our work and makes the process of placing a job seeker into a training assignment (</a:t>
            </a:r>
            <a:r>
              <a:rPr lang="en-US" sz="2200" dirty="0">
                <a:solidFill>
                  <a:schemeClr val="tx2">
                    <a:lumMod val="75000"/>
                  </a:schemeClr>
                </a:solidFill>
                <a:latin typeface="Montserrat" panose="00000500000000000000" pitchFamily="2" charset="0"/>
              </a:rPr>
              <a:t>and</a:t>
            </a:r>
            <a:r>
              <a:rPr lang="en-US" sz="2200" dirty="0">
                <a:solidFill>
                  <a:schemeClr val="tx2"/>
                </a:solidFill>
                <a:latin typeface="Montserrat" panose="00000500000000000000" pitchFamily="2" charset="0"/>
              </a:rPr>
              <a:t> ultimately, unsubsidized employment!) more user friendly and engaging for all stakeholders, including the job seekers themselves.</a:t>
            </a:r>
          </a:p>
          <a:p>
            <a:pPr>
              <a:lnSpc>
                <a:spcPct val="90000"/>
              </a:lnSpc>
            </a:pPr>
            <a:endParaRPr lang="en-US" sz="2200" dirty="0">
              <a:solidFill>
                <a:schemeClr val="tx2"/>
              </a:solidFill>
              <a:latin typeface="Montserrat" panose="00000500000000000000" pitchFamily="2" charset="0"/>
            </a:endParaRPr>
          </a:p>
          <a:p>
            <a:pPr>
              <a:lnSpc>
                <a:spcPct val="90000"/>
              </a:lnSpc>
            </a:pPr>
            <a:r>
              <a:rPr lang="en-US" sz="2200" dirty="0">
                <a:solidFill>
                  <a:schemeClr val="tx2"/>
                </a:solidFill>
                <a:latin typeface="Montserrat" panose="00000500000000000000" pitchFamily="2" charset="0"/>
              </a:rPr>
              <a:t>The toolkit will help drill down on which of five Career Pathways, or occupations, to pursue and map out the steps to take to work towards achieving that employment goal using the Department of Labor’s O*Net as the vetted and established groundwork. </a:t>
            </a:r>
          </a:p>
          <a:p>
            <a:pPr>
              <a:lnSpc>
                <a:spcPct val="90000"/>
              </a:lnSpc>
            </a:pPr>
            <a:endParaRPr lang="en-US" sz="2200" dirty="0">
              <a:solidFill>
                <a:schemeClr val="tx2"/>
              </a:solidFill>
              <a:latin typeface="Montserrat" panose="00000500000000000000" pitchFamily="2" charset="0"/>
            </a:endParaRPr>
          </a:p>
          <a:p>
            <a:pPr>
              <a:lnSpc>
                <a:spcPct val="90000"/>
              </a:lnSpc>
            </a:pPr>
            <a:r>
              <a:rPr lang="en-US" sz="2200" dirty="0">
                <a:solidFill>
                  <a:schemeClr val="tx2"/>
                </a:solidFill>
                <a:latin typeface="Montserrat" panose="00000500000000000000" pitchFamily="2" charset="0"/>
              </a:rPr>
              <a:t>The Career Pathways model is being piloted by the Center’s largest subgrantee and we intend to roll it out to the full network in PY2024.</a:t>
            </a:r>
          </a:p>
          <a:p>
            <a:pPr>
              <a:lnSpc>
                <a:spcPct val="90000"/>
              </a:lnSpc>
            </a:pPr>
            <a:endParaRPr lang="en-US" sz="1700" dirty="0">
              <a:solidFill>
                <a:schemeClr val="tx2"/>
              </a:solidFill>
            </a:endParaRPr>
          </a:p>
          <a:p>
            <a:pPr indent="-228600">
              <a:lnSpc>
                <a:spcPct val="90000"/>
              </a:lnSpc>
              <a:buFont typeface="Arial" panose="020B0604020202020204" pitchFamily="34" charset="0"/>
              <a:buChar char="•"/>
            </a:pPr>
            <a:endParaRPr lang="en-US" sz="1700" dirty="0">
              <a:solidFill>
                <a:schemeClr val="tx2"/>
              </a:solidFill>
            </a:endParaRPr>
          </a:p>
          <a:p>
            <a:pPr indent="-228600">
              <a:lnSpc>
                <a:spcPct val="90000"/>
              </a:lnSpc>
              <a:buFont typeface="Arial" panose="020B0604020202020204" pitchFamily="34" charset="0"/>
              <a:buChar char="•"/>
            </a:pPr>
            <a:endParaRPr lang="en-US" sz="1700" dirty="0">
              <a:solidFill>
                <a:schemeClr val="tx2"/>
              </a:solidFill>
            </a:endParaRPr>
          </a:p>
        </p:txBody>
      </p:sp>
      <p:grpSp>
        <p:nvGrpSpPr>
          <p:cNvPr id="23" name="Group 22">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4" name="Freeform: Shape 23">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CD059BA1-B4B8-3B65-0D8C-4C7CFC0E6C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47195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98AF1A-1828-C361-3775-6B9081A7151D}"/>
              </a:ext>
            </a:extLst>
          </p:cNvPr>
          <p:cNvPicPr>
            <a:picLocks noChangeAspect="1"/>
          </p:cNvPicPr>
          <p:nvPr/>
        </p:nvPicPr>
        <p:blipFill rotWithShape="1">
          <a:blip r:embed="rId2">
            <a:duotone>
              <a:prstClr val="black"/>
              <a:srgbClr val="E7E6E6">
                <a:tint val="45000"/>
                <a:satMod val="400000"/>
              </a:srgbClr>
            </a:duotone>
            <a:alphaModFix amt="25000"/>
          </a:blip>
          <a:srcRect t="3919" b="19289"/>
          <a:stretch/>
        </p:blipFill>
        <p:spPr>
          <a:xfrm>
            <a:off x="20" y="-85051"/>
            <a:ext cx="12191980" cy="6857990"/>
          </a:xfrm>
          <a:prstGeom prst="rect">
            <a:avLst/>
          </a:prstGeom>
          <a:solidFill>
            <a:schemeClr val="tx1"/>
          </a:solidFill>
        </p:spPr>
      </p:pic>
      <p:sp>
        <p:nvSpPr>
          <p:cNvPr id="2" name="Title 1">
            <a:extLst>
              <a:ext uri="{FF2B5EF4-FFF2-40B4-BE49-F238E27FC236}">
                <a16:creationId xmlns:a16="http://schemas.microsoft.com/office/drawing/2014/main" id="{98FE63B3-491A-A38F-85CF-47E8AFFC760F}"/>
              </a:ext>
            </a:extLst>
          </p:cNvPr>
          <p:cNvSpPr>
            <a:spLocks noGrp="1"/>
          </p:cNvSpPr>
          <p:nvPr>
            <p:ph type="title"/>
          </p:nvPr>
        </p:nvSpPr>
        <p:spPr>
          <a:xfrm>
            <a:off x="606175" y="365125"/>
            <a:ext cx="10747625" cy="1325563"/>
          </a:xfrm>
        </p:spPr>
        <p:txBody>
          <a:bodyPr>
            <a:normAutofit/>
          </a:bodyPr>
          <a:lstStyle/>
          <a:p>
            <a:r>
              <a:rPr lang="en-US" b="1" dirty="0">
                <a:solidFill>
                  <a:schemeClr val="accent5">
                    <a:lumMod val="75000"/>
                  </a:schemeClr>
                </a:solidFill>
                <a:latin typeface="Montserrat"/>
                <a:cs typeface="Arial"/>
              </a:rPr>
              <a:t>This training will introduce you to…</a:t>
            </a:r>
            <a:endParaRPr lang="en-US" b="1" dirty="0">
              <a:solidFill>
                <a:schemeClr val="accent5">
                  <a:lumMod val="75000"/>
                </a:schemeClr>
              </a:solidFill>
              <a:latin typeface="Montserrat"/>
            </a:endParaRPr>
          </a:p>
        </p:txBody>
      </p:sp>
      <p:graphicFrame>
        <p:nvGraphicFramePr>
          <p:cNvPr id="5" name="Content Placeholder 2">
            <a:extLst>
              <a:ext uri="{FF2B5EF4-FFF2-40B4-BE49-F238E27FC236}">
                <a16:creationId xmlns:a16="http://schemas.microsoft.com/office/drawing/2014/main" id="{71945EA5-8161-55A7-F345-4BC0D779187F}"/>
              </a:ext>
            </a:extLst>
          </p:cNvPr>
          <p:cNvGraphicFramePr>
            <a:graphicFrameLocks noGrp="1"/>
          </p:cNvGraphicFramePr>
          <p:nvPr>
            <p:ph idx="1"/>
            <p:extLst>
              <p:ext uri="{D42A27DB-BD31-4B8C-83A1-F6EECF244321}">
                <p14:modId xmlns:p14="http://schemas.microsoft.com/office/powerpoint/2010/main" val="28633533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55543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dirty="0">
                <a:solidFill>
                  <a:schemeClr val="accent5">
                    <a:lumMod val="75000"/>
                  </a:schemeClr>
                </a:solidFill>
                <a:latin typeface="Montserrat" panose="00000500000000000000" pitchFamily="2" charset="0"/>
                <a:cs typeface="+mj-cs"/>
              </a:rPr>
              <a:t>Apricot360</a:t>
            </a:r>
          </a:p>
        </p:txBody>
      </p:sp>
      <p:cxnSp>
        <p:nvCxnSpPr>
          <p:cNvPr id="56" name="Straight Connector 5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53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60F61-C598-DA00-ED07-5486D0C4ECE6}"/>
              </a:ext>
            </a:extLst>
          </p:cNvPr>
          <p:cNvSpPr txBox="1"/>
          <p:nvPr/>
        </p:nvSpPr>
        <p:spPr>
          <a:xfrm>
            <a:off x="702030" y="-323935"/>
            <a:ext cx="9541305"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chemeClr val="bg1"/>
                </a:solidFill>
                <a:latin typeface="Montserrat" panose="00000500000000000000" pitchFamily="2" charset="0"/>
                <a:ea typeface="+mj-ea"/>
                <a:cs typeface="+mj-cs"/>
              </a:rPr>
              <a:t>New Customer Relationship Management (CRM) – Apricot360</a:t>
            </a:r>
          </a:p>
        </p:txBody>
      </p:sp>
      <p:sp>
        <p:nvSpPr>
          <p:cNvPr id="2" name="TextBox 1">
            <a:extLst>
              <a:ext uri="{FF2B5EF4-FFF2-40B4-BE49-F238E27FC236}">
                <a16:creationId xmlns:a16="http://schemas.microsoft.com/office/drawing/2014/main" id="{9B5905DE-E07F-DBA1-25AB-C165D443199B}"/>
              </a:ext>
            </a:extLst>
          </p:cNvPr>
          <p:cNvSpPr txBox="1"/>
          <p:nvPr/>
        </p:nvSpPr>
        <p:spPr>
          <a:xfrm>
            <a:off x="509753" y="1649898"/>
            <a:ext cx="9389613" cy="3723486"/>
          </a:xfrm>
          <a:prstGeom prst="rect">
            <a:avLst/>
          </a:prstGeom>
        </p:spPr>
        <p:txBody>
          <a:bodyPr vert="horz" lIns="91440" tIns="45720" rIns="91440" bIns="45720" rtlCol="0" anchor="t">
            <a:noAutofit/>
          </a:bodyPr>
          <a:lstStyle/>
          <a:p>
            <a:pPr marR="0" algn="ctr">
              <a:lnSpc>
                <a:spcPct val="90000"/>
              </a:lnSpc>
              <a:spcBef>
                <a:spcPts val="0"/>
              </a:spcBef>
              <a:spcAft>
                <a:spcPts val="800"/>
              </a:spcAft>
            </a:pPr>
            <a:endParaRPr lang="en-US" sz="2400" b="1" dirty="0">
              <a:latin typeface="Montserrat" panose="00000500000000000000" pitchFamily="2" charset="0"/>
            </a:endParaRPr>
          </a:p>
          <a:p>
            <a:pPr marR="0" algn="ctr">
              <a:lnSpc>
                <a:spcPct val="90000"/>
              </a:lnSpc>
              <a:spcBef>
                <a:spcPts val="0"/>
              </a:spcBef>
              <a:spcAft>
                <a:spcPts val="800"/>
              </a:spcAft>
            </a:pPr>
            <a:r>
              <a:rPr lang="en-US" sz="2400" b="1" dirty="0">
                <a:latin typeface="Montserrat" panose="00000500000000000000" pitchFamily="2" charset="0"/>
              </a:rPr>
              <a:t>Out with the old – in with the new!</a:t>
            </a:r>
          </a:p>
          <a:p>
            <a:pPr indent="-228600">
              <a:lnSpc>
                <a:spcPct val="90000"/>
              </a:lnSpc>
              <a:spcAft>
                <a:spcPts val="800"/>
              </a:spcAft>
              <a:buFont typeface="Arial" panose="020B0604020202020204" pitchFamily="34" charset="0"/>
              <a:buChar char="•"/>
            </a:pPr>
            <a:r>
              <a:rPr lang="en-US" sz="2400" dirty="0">
                <a:latin typeface="Montserrat" panose="00000500000000000000" pitchFamily="2" charset="0"/>
              </a:rPr>
              <a:t>As a result of a challenging Grantee Performance Management System (GPMS) roll out, the Department of Labor allocated special limited term (one year) grant funding for national grantees to create their own CRM software.</a:t>
            </a:r>
          </a:p>
          <a:p>
            <a:pPr indent="-228600">
              <a:lnSpc>
                <a:spcPct val="90000"/>
              </a:lnSpc>
              <a:spcAft>
                <a:spcPts val="800"/>
              </a:spcAft>
              <a:buFont typeface="Arial" panose="020B0604020202020204" pitchFamily="34" charset="0"/>
              <a:buChar char="•"/>
            </a:pPr>
            <a:r>
              <a:rPr lang="en-US" sz="2400" dirty="0">
                <a:latin typeface="Montserrat" panose="00000500000000000000" pitchFamily="2" charset="0"/>
              </a:rPr>
              <a:t>The Center has partnered with a consultant group who is building the Apricot360 software, which will be highly tailored to the unique needs of SCSEP. </a:t>
            </a:r>
          </a:p>
          <a:p>
            <a:pPr indent="-228600">
              <a:lnSpc>
                <a:spcPct val="90000"/>
              </a:lnSpc>
              <a:spcAft>
                <a:spcPts val="800"/>
              </a:spcAft>
              <a:buFont typeface="Arial" panose="020B0604020202020204" pitchFamily="34" charset="0"/>
              <a:buChar char="•"/>
            </a:pPr>
            <a:r>
              <a:rPr lang="en-US" sz="2400" dirty="0">
                <a:latin typeface="Montserrat" panose="00000500000000000000" pitchFamily="2" charset="0"/>
              </a:rPr>
              <a:t>Over the past several months, a team of Center staff have been hard at work conceptualizing, collaborating, mapping, creating, and testing Apricot360 to bring it to life. </a:t>
            </a:r>
          </a:p>
          <a:p>
            <a:pPr indent="-228600">
              <a:lnSpc>
                <a:spcPct val="90000"/>
              </a:lnSpc>
              <a:buFont typeface="Arial" panose="020B0604020202020204" pitchFamily="34" charset="0"/>
              <a:buChar char="•"/>
            </a:pPr>
            <a:endParaRPr lang="en-US" sz="2400" dirty="0"/>
          </a:p>
        </p:txBody>
      </p:sp>
      <p:pic>
        <p:nvPicPr>
          <p:cNvPr id="7" name="Graphic 6" descr="Flowchart">
            <a:extLst>
              <a:ext uri="{FF2B5EF4-FFF2-40B4-BE49-F238E27FC236}">
                <a16:creationId xmlns:a16="http://schemas.microsoft.com/office/drawing/2014/main" id="{A350E173-5F31-EDC9-FB00-9D6A8BCE6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1947" y="1981735"/>
            <a:ext cx="2272722" cy="2272722"/>
          </a:xfrm>
          <a:prstGeom prst="rect">
            <a:avLst/>
          </a:prstGeom>
        </p:spPr>
      </p:pic>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592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60F61-C598-DA00-ED07-5486D0C4ECE6}"/>
              </a:ext>
            </a:extLst>
          </p:cNvPr>
          <p:cNvSpPr txBox="1"/>
          <p:nvPr/>
        </p:nvSpPr>
        <p:spPr>
          <a:xfrm>
            <a:off x="702030" y="-323935"/>
            <a:ext cx="9541305"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chemeClr val="bg1"/>
                </a:solidFill>
                <a:latin typeface="Montserrat" panose="00000500000000000000" pitchFamily="2" charset="0"/>
                <a:ea typeface="+mj-ea"/>
                <a:cs typeface="+mj-cs"/>
              </a:rPr>
              <a:t>New Customer Relationship Management (CRM) – Apricot360 (continued)</a:t>
            </a:r>
          </a:p>
        </p:txBody>
      </p:sp>
      <p:sp>
        <p:nvSpPr>
          <p:cNvPr id="2" name="TextBox 1">
            <a:extLst>
              <a:ext uri="{FF2B5EF4-FFF2-40B4-BE49-F238E27FC236}">
                <a16:creationId xmlns:a16="http://schemas.microsoft.com/office/drawing/2014/main" id="{9B5905DE-E07F-DBA1-25AB-C165D443199B}"/>
              </a:ext>
            </a:extLst>
          </p:cNvPr>
          <p:cNvSpPr txBox="1"/>
          <p:nvPr/>
        </p:nvSpPr>
        <p:spPr>
          <a:xfrm>
            <a:off x="509753" y="1649898"/>
            <a:ext cx="11198136" cy="3723486"/>
          </a:xfrm>
          <a:prstGeom prst="rect">
            <a:avLst/>
          </a:prstGeom>
        </p:spPr>
        <p:txBody>
          <a:bodyPr vert="horz" lIns="91440" tIns="45720" rIns="91440" bIns="45720" rtlCol="0" anchor="t">
            <a:normAutofit/>
          </a:bodyPr>
          <a:lstStyle/>
          <a:p>
            <a:pPr marR="0">
              <a:lnSpc>
                <a:spcPct val="90000"/>
              </a:lnSpc>
              <a:spcBef>
                <a:spcPts val="0"/>
              </a:spcBef>
              <a:spcAft>
                <a:spcPts val="800"/>
              </a:spcAft>
            </a:pPr>
            <a:endParaRPr lang="en-US" sz="2100" b="1" dirty="0">
              <a:effectLst/>
              <a:latin typeface="Montserrat" panose="00000500000000000000" pitchFamily="2" charset="0"/>
            </a:endParaRPr>
          </a:p>
          <a:p>
            <a:pPr marR="0">
              <a:lnSpc>
                <a:spcPct val="90000"/>
              </a:lnSpc>
              <a:spcBef>
                <a:spcPts val="0"/>
              </a:spcBef>
              <a:spcAft>
                <a:spcPts val="800"/>
              </a:spcAft>
            </a:pPr>
            <a:endParaRPr lang="en-US" sz="800" dirty="0">
              <a:effectLst/>
            </a:endParaRPr>
          </a:p>
          <a:p>
            <a:pPr indent="-228600">
              <a:lnSpc>
                <a:spcPct val="90000"/>
              </a:lnSpc>
              <a:buFont typeface="Arial" panose="020B0604020202020204" pitchFamily="34" charset="0"/>
              <a:buChar char="•"/>
            </a:pPr>
            <a:endParaRPr lang="en-US" sz="800" dirty="0"/>
          </a:p>
        </p:txBody>
      </p:sp>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81567E3-A939-0CFC-68B3-BFAA7F849626}"/>
              </a:ext>
            </a:extLst>
          </p:cNvPr>
          <p:cNvSpPr txBox="1"/>
          <p:nvPr/>
        </p:nvSpPr>
        <p:spPr>
          <a:xfrm>
            <a:off x="450507" y="1650116"/>
            <a:ext cx="11231740" cy="3754874"/>
          </a:xfrm>
          <a:prstGeom prst="rect">
            <a:avLst/>
          </a:prstGeom>
          <a:noFill/>
        </p:spPr>
        <p:txBody>
          <a:bodyPr wrap="square" rtlCol="0">
            <a:spAutoFit/>
          </a:bodyPr>
          <a:lstStyle/>
          <a:p>
            <a:pPr marR="0">
              <a:lnSpc>
                <a:spcPct val="90000"/>
              </a:lnSpc>
              <a:spcBef>
                <a:spcPts val="0"/>
              </a:spcBef>
              <a:spcAft>
                <a:spcPts val="800"/>
              </a:spcAft>
            </a:pPr>
            <a:r>
              <a:rPr lang="en-US" sz="2000" b="1" dirty="0">
                <a:effectLst/>
                <a:latin typeface="Montserrat" panose="00000500000000000000" pitchFamily="2" charset="0"/>
              </a:rPr>
              <a:t>What will change?</a:t>
            </a:r>
          </a:p>
          <a:p>
            <a:pPr marL="0" marR="0" indent="-228600">
              <a:lnSpc>
                <a:spcPct val="90000"/>
              </a:lnSpc>
              <a:spcBef>
                <a:spcPts val="0"/>
              </a:spcBef>
              <a:spcAft>
                <a:spcPts val="800"/>
              </a:spcAft>
              <a:buFont typeface="Arial" panose="020B0604020202020204" pitchFamily="34" charset="0"/>
              <a:buChar char="•"/>
            </a:pPr>
            <a:r>
              <a:rPr lang="en-US" sz="2000" dirty="0">
                <a:effectLst/>
                <a:latin typeface="Montserrat" panose="00000500000000000000" pitchFamily="2" charset="0"/>
              </a:rPr>
              <a:t>Once </a:t>
            </a:r>
            <a:r>
              <a:rPr lang="en-US" sz="2000" dirty="0">
                <a:latin typeface="Montserrat" panose="00000500000000000000" pitchFamily="2" charset="0"/>
              </a:rPr>
              <a:t>Apricot360 </a:t>
            </a:r>
            <a:r>
              <a:rPr lang="en-US" sz="2000" dirty="0">
                <a:effectLst/>
                <a:latin typeface="Montserrat" panose="00000500000000000000" pitchFamily="2" charset="0"/>
              </a:rPr>
              <a:t>is built out and ready for use, Center subgrantees will no longer have to enter data into GPMS.</a:t>
            </a:r>
          </a:p>
          <a:p>
            <a:pPr marL="0" marR="0" indent="-228600">
              <a:lnSpc>
                <a:spcPct val="90000"/>
              </a:lnSpc>
              <a:spcBef>
                <a:spcPts val="0"/>
              </a:spcBef>
              <a:spcAft>
                <a:spcPts val="800"/>
              </a:spcAft>
              <a:buFont typeface="Arial" panose="020B0604020202020204" pitchFamily="34" charset="0"/>
              <a:buChar char="•"/>
            </a:pPr>
            <a:r>
              <a:rPr lang="en-US" sz="2000" dirty="0">
                <a:effectLst/>
                <a:latin typeface="Montserrat" panose="00000500000000000000" pitchFamily="2" charset="0"/>
              </a:rPr>
              <a:t>You’ll enter data into Apricot360 and we’ll have an internal data entry team that will transfer that data into GPMS to meet DOLs data entry requirements.</a:t>
            </a:r>
          </a:p>
          <a:p>
            <a:pPr marL="0" marR="0" indent="-228600">
              <a:lnSpc>
                <a:spcPct val="90000"/>
              </a:lnSpc>
              <a:spcBef>
                <a:spcPts val="0"/>
              </a:spcBef>
              <a:spcAft>
                <a:spcPts val="800"/>
              </a:spcAft>
              <a:buFont typeface="Arial" panose="020B0604020202020204" pitchFamily="34" charset="0"/>
              <a:buChar char="•"/>
            </a:pPr>
            <a:r>
              <a:rPr lang="en-US" sz="2000" dirty="0">
                <a:effectLst/>
                <a:latin typeface="Montserrat" panose="00000500000000000000" pitchFamily="2" charset="0"/>
              </a:rPr>
              <a:t>Shifting away from paper files – Apricot360 will pull all information on job seekers into one place that you can use to run the program.</a:t>
            </a:r>
            <a:endParaRPr lang="en-US" sz="2000" dirty="0">
              <a:latin typeface="Montserrat" panose="00000500000000000000" pitchFamily="2" charset="0"/>
            </a:endParaRPr>
          </a:p>
          <a:p>
            <a:pPr marL="0" marR="0" indent="-228600">
              <a:lnSpc>
                <a:spcPct val="90000"/>
              </a:lnSpc>
              <a:spcBef>
                <a:spcPts val="0"/>
              </a:spcBef>
              <a:spcAft>
                <a:spcPts val="800"/>
              </a:spcAft>
              <a:buFont typeface="Arial" panose="020B0604020202020204" pitchFamily="34" charset="0"/>
              <a:buChar char="•"/>
            </a:pPr>
            <a:r>
              <a:rPr lang="en-US" sz="2000" dirty="0">
                <a:latin typeface="Montserrat" panose="00000500000000000000" pitchFamily="2" charset="0"/>
              </a:rPr>
              <a:t>Our goal is that we can access the data anytime and anywhere without needing a box of files. </a:t>
            </a:r>
          </a:p>
          <a:p>
            <a:pPr marL="0" marR="0" indent="-228600">
              <a:lnSpc>
                <a:spcPct val="90000"/>
              </a:lnSpc>
              <a:spcBef>
                <a:spcPts val="0"/>
              </a:spcBef>
              <a:spcAft>
                <a:spcPts val="800"/>
              </a:spcAft>
              <a:buFont typeface="Arial" panose="020B0604020202020204" pitchFamily="34" charset="0"/>
              <a:buChar char="•"/>
            </a:pPr>
            <a:endParaRPr lang="en-US" sz="2000" dirty="0">
              <a:effectLst/>
              <a:latin typeface="Montserrat" panose="00000500000000000000" pitchFamily="2" charset="0"/>
            </a:endParaRPr>
          </a:p>
          <a:p>
            <a:endParaRPr lang="en-US" dirty="0"/>
          </a:p>
        </p:txBody>
      </p:sp>
      <p:sp>
        <p:nvSpPr>
          <p:cNvPr id="5" name="TextBox 4">
            <a:extLst>
              <a:ext uri="{FF2B5EF4-FFF2-40B4-BE49-F238E27FC236}">
                <a16:creationId xmlns:a16="http://schemas.microsoft.com/office/drawing/2014/main" id="{E6FDDF09-391D-386A-088D-AAF9014F502E}"/>
              </a:ext>
            </a:extLst>
          </p:cNvPr>
          <p:cNvSpPr txBox="1"/>
          <p:nvPr/>
        </p:nvSpPr>
        <p:spPr>
          <a:xfrm>
            <a:off x="450507" y="4274340"/>
            <a:ext cx="11600008" cy="3098284"/>
          </a:xfrm>
          <a:prstGeom prst="rect">
            <a:avLst/>
          </a:prstGeom>
          <a:noFill/>
        </p:spPr>
        <p:txBody>
          <a:bodyPr wrap="square" rtlCol="0">
            <a:spAutoFit/>
          </a:bodyPr>
          <a:lstStyle/>
          <a:p>
            <a:pPr marR="0">
              <a:lnSpc>
                <a:spcPct val="90000"/>
              </a:lnSpc>
              <a:spcBef>
                <a:spcPts val="0"/>
              </a:spcBef>
              <a:spcAft>
                <a:spcPts val="800"/>
              </a:spcAft>
            </a:pPr>
            <a:endParaRPr lang="en-US" sz="2000" b="1" dirty="0">
              <a:latin typeface="Montserrat" panose="00000500000000000000" pitchFamily="2" charset="0"/>
            </a:endParaRPr>
          </a:p>
          <a:p>
            <a:pPr marR="0">
              <a:lnSpc>
                <a:spcPct val="90000"/>
              </a:lnSpc>
              <a:spcBef>
                <a:spcPts val="0"/>
              </a:spcBef>
              <a:spcAft>
                <a:spcPts val="800"/>
              </a:spcAft>
            </a:pPr>
            <a:r>
              <a:rPr lang="en-US" sz="2000" b="1" dirty="0">
                <a:latin typeface="Montserrat" panose="00000500000000000000" pitchFamily="2" charset="0"/>
              </a:rPr>
              <a:t>Still to come</a:t>
            </a:r>
            <a:endParaRPr lang="en-US" sz="2000" b="1" dirty="0">
              <a:effectLst/>
              <a:latin typeface="Montserrat" panose="00000500000000000000" pitchFamily="2" charset="0"/>
            </a:endParaRPr>
          </a:p>
          <a:p>
            <a:pPr marL="0" marR="0" indent="-228600">
              <a:lnSpc>
                <a:spcPct val="90000"/>
              </a:lnSpc>
              <a:spcBef>
                <a:spcPts val="0"/>
              </a:spcBef>
              <a:spcAft>
                <a:spcPts val="800"/>
              </a:spcAft>
              <a:buFont typeface="Arial" panose="020B0604020202020204" pitchFamily="34" charset="0"/>
              <a:buChar char="•"/>
            </a:pPr>
            <a:r>
              <a:rPr lang="en-US" sz="2000" dirty="0">
                <a:effectLst/>
                <a:latin typeface="Montserrat" panose="00000500000000000000" pitchFamily="2" charset="0"/>
              </a:rPr>
              <a:t>Testing and </a:t>
            </a:r>
            <a:r>
              <a:rPr lang="en-US" sz="2000" dirty="0">
                <a:latin typeface="Montserrat" panose="00000500000000000000" pitchFamily="2" charset="0"/>
              </a:rPr>
              <a:t>training! </a:t>
            </a:r>
            <a:r>
              <a:rPr lang="en-US" sz="2000" dirty="0">
                <a:effectLst/>
                <a:latin typeface="Montserrat" panose="00000500000000000000" pitchFamily="2" charset="0"/>
              </a:rPr>
              <a:t>Comprehensive software – we know it won’t be perfect in the beginning, but we’ll have much more control over making changes. </a:t>
            </a:r>
          </a:p>
          <a:p>
            <a:pPr indent="-228600">
              <a:lnSpc>
                <a:spcPct val="90000"/>
              </a:lnSpc>
              <a:spcAft>
                <a:spcPts val="800"/>
              </a:spcAft>
              <a:buFont typeface="Arial" panose="020B0604020202020204" pitchFamily="34" charset="0"/>
              <a:buChar char="•"/>
            </a:pPr>
            <a:r>
              <a:rPr lang="en-US" sz="2000" dirty="0">
                <a:effectLst/>
                <a:latin typeface="Montserrat" panose="00000500000000000000" pitchFamily="2" charset="0"/>
              </a:rPr>
              <a:t>Drilling down on new features, dashboards, and the reporting capabilities we want and need to modernize SCSEP. Our goal is to improve the user experience and have access to </a:t>
            </a:r>
            <a:r>
              <a:rPr lang="en-US" sz="2000" dirty="0">
                <a:latin typeface="Montserrat" panose="00000500000000000000" pitchFamily="2" charset="0"/>
              </a:rPr>
              <a:t>quality </a:t>
            </a:r>
            <a:r>
              <a:rPr lang="en-US" sz="2000" dirty="0">
                <a:effectLst/>
                <a:latin typeface="Montserrat" panose="00000500000000000000" pitchFamily="2" charset="0"/>
              </a:rPr>
              <a:t>data for stronger analysis and advocacy. </a:t>
            </a:r>
            <a:endParaRPr lang="en-US" sz="2000" dirty="0"/>
          </a:p>
          <a:p>
            <a:pPr marL="0" marR="0" indent="-228600">
              <a:lnSpc>
                <a:spcPct val="90000"/>
              </a:lnSpc>
              <a:spcBef>
                <a:spcPts val="0"/>
              </a:spcBef>
              <a:spcAft>
                <a:spcPts val="800"/>
              </a:spcAft>
              <a:buFont typeface="Arial" panose="020B0604020202020204" pitchFamily="34" charset="0"/>
              <a:buChar char="•"/>
            </a:pPr>
            <a:endParaRPr lang="en-US" sz="2000" dirty="0">
              <a:effectLst/>
              <a:latin typeface="Montserrat" panose="00000500000000000000" pitchFamily="2" charset="0"/>
            </a:endParaRPr>
          </a:p>
          <a:p>
            <a:endParaRPr lang="en-US" dirty="0"/>
          </a:p>
        </p:txBody>
      </p:sp>
    </p:spTree>
    <p:extLst>
      <p:ext uri="{BB962C8B-B14F-4D97-AF65-F5344CB8AC3E}">
        <p14:creationId xmlns:p14="http://schemas.microsoft.com/office/powerpoint/2010/main" val="383135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dirty="0">
                <a:solidFill>
                  <a:schemeClr val="accent5">
                    <a:lumMod val="75000"/>
                  </a:schemeClr>
                </a:solidFill>
                <a:latin typeface="Montserrat" panose="00000500000000000000" pitchFamily="2" charset="0"/>
                <a:cs typeface="+mj-cs"/>
              </a:rPr>
              <a:t>2024 Equity Summit </a:t>
            </a:r>
          </a:p>
        </p:txBody>
      </p:sp>
      <p:cxnSp>
        <p:nvCxnSpPr>
          <p:cNvPr id="56" name="Straight Connector 5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0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5B7147FC-C2BE-F8E7-86EB-F72FF28C2519}"/>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artisticPaintBrush/>
                    </a14:imgEffect>
                  </a14:imgLayer>
                </a14:imgProps>
              </a:ext>
            </a:extLst>
          </a:blip>
          <a:srcRect b="15730"/>
          <a:stretch/>
        </p:blipFill>
        <p:spPr>
          <a:xfrm>
            <a:off x="20" y="10"/>
            <a:ext cx="12191980" cy="6857990"/>
          </a:xfrm>
          <a:prstGeom prst="rect">
            <a:avLst/>
          </a:prstGeom>
        </p:spPr>
      </p:pic>
      <p:graphicFrame>
        <p:nvGraphicFramePr>
          <p:cNvPr id="11" name="Content Placeholder 2">
            <a:extLst>
              <a:ext uri="{FF2B5EF4-FFF2-40B4-BE49-F238E27FC236}">
                <a16:creationId xmlns:a16="http://schemas.microsoft.com/office/drawing/2014/main" id="{854BE650-6D3C-6A33-F1C9-EEBD6F9BD02F}"/>
              </a:ext>
            </a:extLst>
          </p:cNvPr>
          <p:cNvGraphicFramePr>
            <a:graphicFrameLocks noGrp="1"/>
          </p:cNvGraphicFramePr>
          <p:nvPr>
            <p:ph idx="1"/>
            <p:extLst>
              <p:ext uri="{D42A27DB-BD31-4B8C-83A1-F6EECF244321}">
                <p14:modId xmlns:p14="http://schemas.microsoft.com/office/powerpoint/2010/main" val="34713416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3">
            <a:extLst>
              <a:ext uri="{FF2B5EF4-FFF2-40B4-BE49-F238E27FC236}">
                <a16:creationId xmlns:a16="http://schemas.microsoft.com/office/drawing/2014/main" id="{C6F3CDD5-0D0C-0C76-EB52-DB6C43AEF0E6}"/>
              </a:ext>
            </a:extLst>
          </p:cNvPr>
          <p:cNvPicPr>
            <a:picLocks noChangeAspect="1"/>
          </p:cNvPicPr>
          <p:nvPr/>
        </p:nvPicPr>
        <p:blipFill>
          <a:blip r:embed="rId11"/>
          <a:stretch>
            <a:fillRect/>
          </a:stretch>
        </p:blipFill>
        <p:spPr>
          <a:xfrm>
            <a:off x="2942383" y="-29375"/>
            <a:ext cx="6127190" cy="6887365"/>
          </a:xfrm>
          <a:prstGeom prst="rect">
            <a:avLst/>
          </a:prstGeom>
        </p:spPr>
      </p:pic>
      <p:sp>
        <p:nvSpPr>
          <p:cNvPr id="7" name="Title 6">
            <a:extLst>
              <a:ext uri="{FF2B5EF4-FFF2-40B4-BE49-F238E27FC236}">
                <a16:creationId xmlns:a16="http://schemas.microsoft.com/office/drawing/2014/main" id="{791D9421-B0FB-6CEF-4949-AF5E0FAB10CE}"/>
              </a:ext>
            </a:extLst>
          </p:cNvPr>
          <p:cNvSpPr>
            <a:spLocks noGrp="1"/>
          </p:cNvSpPr>
          <p:nvPr>
            <p:ph type="title"/>
          </p:nvPr>
        </p:nvSpPr>
        <p:spPr>
          <a:xfrm>
            <a:off x="14540461" y="686077"/>
            <a:ext cx="10515600" cy="1129469"/>
          </a:xfrm>
        </p:spPr>
        <p:txBody>
          <a:bodyPr/>
          <a:lstStyle/>
          <a:p>
            <a:endParaRPr lang="en-US" dirty="0"/>
          </a:p>
        </p:txBody>
      </p:sp>
    </p:spTree>
    <p:extLst>
      <p:ext uri="{BB962C8B-B14F-4D97-AF65-F5344CB8AC3E}">
        <p14:creationId xmlns:p14="http://schemas.microsoft.com/office/powerpoint/2010/main" val="160784373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A97A0-1042-5BDA-23C7-7C597F534BB5}"/>
              </a:ext>
            </a:extLst>
          </p:cNvPr>
          <p:cNvSpPr>
            <a:spLocks noGrp="1"/>
          </p:cNvSpPr>
          <p:nvPr>
            <p:ph type="title"/>
          </p:nvPr>
        </p:nvSpPr>
        <p:spPr>
          <a:xfrm>
            <a:off x="686834" y="1153572"/>
            <a:ext cx="3200400" cy="4461163"/>
          </a:xfrm>
        </p:spPr>
        <p:txBody>
          <a:bodyPr>
            <a:normAutofit/>
          </a:bodyPr>
          <a:lstStyle/>
          <a:p>
            <a:r>
              <a:rPr lang="en-US" b="1" dirty="0">
                <a:solidFill>
                  <a:schemeClr val="accent1">
                    <a:lumMod val="50000"/>
                  </a:schemeClr>
                </a:solidFill>
                <a:latin typeface="Montserrat" panose="00000500000000000000" pitchFamily="2" charset="0"/>
              </a:rPr>
              <a:t>Equity Summit 2024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148B6A-AC95-B955-2AC2-57DA648A791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dirty="0">
                <a:latin typeface="Montserrat" panose="00000500000000000000" pitchFamily="2" charset="0"/>
                <a:cs typeface="Arial"/>
              </a:rPr>
              <a:t>Our third annual Equity Summit is scheduled for </a:t>
            </a:r>
            <a:r>
              <a:rPr lang="en-US" sz="2400" b="1" dirty="0">
                <a:latin typeface="Montserrat" panose="00000500000000000000" pitchFamily="2" charset="0"/>
                <a:cs typeface="Arial"/>
              </a:rPr>
              <a:t>September 24</a:t>
            </a:r>
            <a:r>
              <a:rPr lang="en-US" sz="2400" dirty="0">
                <a:latin typeface="Montserrat" panose="00000500000000000000" pitchFamily="2" charset="0"/>
                <a:cs typeface="Arial"/>
              </a:rPr>
              <a:t>, at the National Press Club in Washington, D.C. </a:t>
            </a:r>
            <a:endParaRPr lang="en-US" sz="2400" dirty="0">
              <a:latin typeface="Montserrat" panose="00000500000000000000" pitchFamily="2" charset="0"/>
            </a:endParaRPr>
          </a:p>
          <a:p>
            <a:r>
              <a:rPr lang="en-US" sz="2400" dirty="0">
                <a:latin typeface="Montserrat" panose="00000500000000000000" pitchFamily="2" charset="0"/>
                <a:ea typeface="Times New Roman" panose="02020603050405020304" pitchFamily="18" charset="0"/>
                <a:cs typeface="Aptos" panose="020B0004020202020204" pitchFamily="34" charset="0"/>
              </a:rPr>
              <a:t>M</a:t>
            </a:r>
            <a:r>
              <a:rPr lang="en-US" sz="2400" dirty="0">
                <a:effectLst/>
                <a:latin typeface="Montserrat" panose="00000500000000000000" pitchFamily="2" charset="0"/>
                <a:ea typeface="Times New Roman" panose="02020603050405020304" pitchFamily="18" charset="0"/>
                <a:cs typeface="Aptos" panose="020B0004020202020204" pitchFamily="34" charset="0"/>
              </a:rPr>
              <a:t>ore than 1,000 attendees will convene to advance the workforce aspirations of older workers. </a:t>
            </a:r>
          </a:p>
          <a:p>
            <a:pPr lvl="1"/>
            <a:r>
              <a:rPr lang="en-US" sz="2000" dirty="0">
                <a:effectLst/>
                <a:latin typeface="Montserrat" panose="00000500000000000000" pitchFamily="2" charset="0"/>
                <a:ea typeface="Times New Roman" panose="02020603050405020304" pitchFamily="18" charset="0"/>
                <a:cs typeface="Aptos" panose="020B0004020202020204" pitchFamily="34" charset="0"/>
              </a:rPr>
              <a:t>The Equity Summit is a hybrid event with approximately 100 VIP guests attending in-person and the remainder joining online.</a:t>
            </a:r>
            <a:endParaRPr lang="en-US" sz="2000" dirty="0">
              <a:effectLst/>
              <a:latin typeface="Montserrat" panose="00000500000000000000" pitchFamily="2" charset="0"/>
              <a:ea typeface="Aptos" panose="020B0004020202020204" pitchFamily="34" charset="0"/>
              <a:cs typeface="Aptos" panose="020B0004020202020204" pitchFamily="34" charset="0"/>
            </a:endParaRPr>
          </a:p>
          <a:p>
            <a:r>
              <a:rPr lang="en-US" sz="2400" kern="0" dirty="0">
                <a:effectLst/>
                <a:latin typeface="Montserrat" panose="00000500000000000000" pitchFamily="2" charset="0"/>
                <a:ea typeface="Times New Roman" panose="02020603050405020304" pitchFamily="18" charset="0"/>
                <a:cs typeface="Arial"/>
              </a:rPr>
              <a:t>The </a:t>
            </a:r>
            <a:r>
              <a:rPr lang="en-US" sz="2400" kern="0" dirty="0">
                <a:latin typeface="Montserrat" panose="00000500000000000000" pitchFamily="2" charset="0"/>
                <a:ea typeface="Times New Roman" panose="02020603050405020304" pitchFamily="18" charset="0"/>
                <a:cs typeface="Arial"/>
              </a:rPr>
              <a:t>event </a:t>
            </a:r>
            <a:r>
              <a:rPr lang="en-US" sz="2400" kern="0" dirty="0">
                <a:effectLst/>
                <a:latin typeface="Montserrat" panose="00000500000000000000" pitchFamily="2" charset="0"/>
                <a:ea typeface="Times New Roman" panose="02020603050405020304" pitchFamily="18" charset="0"/>
                <a:cs typeface="Arial"/>
              </a:rPr>
              <a:t>will be </a:t>
            </a:r>
            <a:r>
              <a:rPr lang="en-US" sz="2400" kern="0" dirty="0">
                <a:latin typeface="Montserrat" panose="00000500000000000000" pitchFamily="2" charset="0"/>
                <a:ea typeface="Times New Roman" panose="02020603050405020304" pitchFamily="18" charset="0"/>
                <a:cs typeface="Arial"/>
              </a:rPr>
              <a:t>live-streamed</a:t>
            </a:r>
            <a:r>
              <a:rPr lang="en-US" sz="2400" kern="0" dirty="0">
                <a:effectLst/>
                <a:latin typeface="Montserrat" panose="00000500000000000000" pitchFamily="2" charset="0"/>
                <a:ea typeface="Times New Roman" panose="02020603050405020304" pitchFamily="18" charset="0"/>
                <a:cs typeface="Arial"/>
              </a:rPr>
              <a:t> again this year </a:t>
            </a:r>
            <a:r>
              <a:rPr lang="en-US" sz="2400" kern="0" dirty="0">
                <a:latin typeface="Montserrat" panose="00000500000000000000" pitchFamily="2" charset="0"/>
                <a:ea typeface="Times New Roman" panose="02020603050405020304" pitchFamily="18" charset="0"/>
                <a:cs typeface="Arial"/>
              </a:rPr>
              <a:t>--</a:t>
            </a:r>
            <a:r>
              <a:rPr lang="en-US" sz="2400" kern="0" dirty="0">
                <a:effectLst/>
                <a:latin typeface="Montserrat" panose="00000500000000000000" pitchFamily="2" charset="0"/>
                <a:ea typeface="Times New Roman" panose="02020603050405020304" pitchFamily="18" charset="0"/>
                <a:cs typeface="Arial"/>
              </a:rPr>
              <a:t> please mark your calendars for this exciting and interactive event.</a:t>
            </a:r>
            <a:r>
              <a:rPr lang="en-US" sz="2400" kern="0" dirty="0">
                <a:latin typeface="Montserrat" panose="00000500000000000000" pitchFamily="2" charset="0"/>
                <a:ea typeface="Times New Roman" panose="02020603050405020304" pitchFamily="18" charset="0"/>
                <a:cs typeface="Arial"/>
              </a:rPr>
              <a:t> </a:t>
            </a:r>
            <a:endParaRPr lang="en-US" sz="2400" kern="0" dirty="0">
              <a:effectLst/>
              <a:latin typeface="Montserrat" panose="00000500000000000000" pitchFamily="2" charset="0"/>
              <a:ea typeface="Times New Roman" panose="02020603050405020304" pitchFamily="18" charset="0"/>
            </a:endParaRPr>
          </a:p>
          <a:p>
            <a:r>
              <a:rPr lang="en-US" sz="2400" kern="0" dirty="0">
                <a:latin typeface="Montserrat" panose="00000500000000000000" pitchFamily="2" charset="0"/>
                <a:ea typeface="Times New Roman" panose="02020603050405020304" pitchFamily="18" charset="0"/>
              </a:rPr>
              <a:t>S</a:t>
            </a:r>
            <a:r>
              <a:rPr lang="en-US" sz="2400" kern="0" dirty="0">
                <a:effectLst/>
                <a:latin typeface="Montserrat" panose="00000500000000000000" pitchFamily="2" charset="0"/>
                <a:ea typeface="Times New Roman" panose="02020603050405020304" pitchFamily="18" charset="0"/>
              </a:rPr>
              <a:t>tay tuned for more information!</a:t>
            </a:r>
            <a:endParaRPr lang="en-US" sz="2400" kern="100" dirty="0">
              <a:effectLst/>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1453951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vided by Business Website">
            <a:extLst>
              <a:ext uri="{FF2B5EF4-FFF2-40B4-BE49-F238E27FC236}">
                <a16:creationId xmlns:a16="http://schemas.microsoft.com/office/drawing/2014/main" id="{36CA546D-A86A-3607-8F99-352A4B52F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49" r="19276" b="134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16988-1472-48F0-A24C-BDDE4C40A150}"/>
              </a:ext>
            </a:extLst>
          </p:cNvPr>
          <p:cNvSpPr>
            <a:spLocks noGrp="1"/>
          </p:cNvSpPr>
          <p:nvPr>
            <p:ph type="title"/>
          </p:nvPr>
        </p:nvSpPr>
        <p:spPr>
          <a:xfrm>
            <a:off x="481029" y="2268202"/>
            <a:ext cx="4023360" cy="1940875"/>
          </a:xfrm>
        </p:spPr>
        <p:txBody>
          <a:bodyPr vert="horz" lIns="91440" tIns="45720" rIns="91440" bIns="45720" rtlCol="0" anchor="b">
            <a:normAutofit fontScale="90000"/>
          </a:bodyPr>
          <a:lstStyle/>
          <a:p>
            <a:r>
              <a:rPr lang="en-US" sz="4800" b="1" dirty="0">
                <a:solidFill>
                  <a:schemeClr val="accent1">
                    <a:lumMod val="50000"/>
                  </a:schemeClr>
                </a:solidFill>
                <a:latin typeface="Montserrat" panose="00000500000000000000" pitchFamily="2" charset="0"/>
                <a:cs typeface="Arial"/>
              </a:rPr>
              <a:t>Questions?</a:t>
            </a:r>
            <a:br>
              <a:rPr lang="en-US" sz="4800" b="1" dirty="0">
                <a:solidFill>
                  <a:schemeClr val="accent1">
                    <a:lumMod val="50000"/>
                  </a:schemeClr>
                </a:solidFill>
                <a:latin typeface="Montserrat" panose="00000500000000000000" pitchFamily="2" charset="0"/>
                <a:cs typeface="Arial"/>
              </a:rPr>
            </a:br>
            <a:br>
              <a:rPr lang="en-US" sz="4800" b="1" dirty="0">
                <a:solidFill>
                  <a:schemeClr val="accent1">
                    <a:lumMod val="50000"/>
                  </a:schemeClr>
                </a:solidFill>
                <a:latin typeface="Montserrat" panose="00000500000000000000" pitchFamily="2" charset="0"/>
                <a:cs typeface="Arial"/>
              </a:rPr>
            </a:br>
            <a:br>
              <a:rPr lang="en-US" sz="4800" b="1" dirty="0">
                <a:solidFill>
                  <a:schemeClr val="accent1">
                    <a:lumMod val="50000"/>
                  </a:schemeClr>
                </a:solidFill>
                <a:latin typeface="Montserrat" panose="00000500000000000000" pitchFamily="2" charset="0"/>
                <a:cs typeface="Arial"/>
              </a:rPr>
            </a:br>
            <a:r>
              <a:rPr lang="en-US" sz="4800" b="1" dirty="0">
                <a:solidFill>
                  <a:schemeClr val="accent1">
                    <a:lumMod val="50000"/>
                  </a:schemeClr>
                </a:solidFill>
                <a:latin typeface="Montserrat" panose="00000500000000000000" pitchFamily="2" charset="0"/>
                <a:cs typeface="Arial"/>
              </a:rPr>
              <a:t>Thank you!</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06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6C2C-981D-9CC1-F70C-E6B084A1EE2D}"/>
              </a:ext>
            </a:extLst>
          </p:cNvPr>
          <p:cNvSpPr>
            <a:spLocks noGrp="1"/>
          </p:cNvSpPr>
          <p:nvPr>
            <p:ph type="title"/>
          </p:nvPr>
        </p:nvSpPr>
        <p:spPr/>
        <p:txBody>
          <a:bodyPr>
            <a:normAutofit/>
          </a:bodyPr>
          <a:lstStyle/>
          <a:p>
            <a:r>
              <a:rPr lang="en-US" sz="2800" b="1">
                <a:solidFill>
                  <a:schemeClr val="accent2"/>
                </a:solidFill>
                <a:latin typeface="Montserrat" panose="00000500000000000000" pitchFamily="2" charset="0"/>
                <a:cs typeface="Arial"/>
              </a:rPr>
              <a:t>About the Center for Workforce Inclusion (CWI)</a:t>
            </a:r>
            <a:endParaRPr lang="en-US" sz="2800">
              <a:solidFill>
                <a:schemeClr val="accent2"/>
              </a:solidFill>
              <a:latin typeface="Montserrat" panose="00000500000000000000" pitchFamily="2" charset="0"/>
            </a:endParaRPr>
          </a:p>
        </p:txBody>
      </p:sp>
      <p:graphicFrame>
        <p:nvGraphicFramePr>
          <p:cNvPr id="7" name="Content Placeholder 2">
            <a:extLst>
              <a:ext uri="{FF2B5EF4-FFF2-40B4-BE49-F238E27FC236}">
                <a16:creationId xmlns:a16="http://schemas.microsoft.com/office/drawing/2014/main" id="{5508835A-37A8-6F0E-FE93-EB9170159D66}"/>
              </a:ext>
            </a:extLst>
          </p:cNvPr>
          <p:cNvGraphicFramePr>
            <a:graphicFrameLocks noGrp="1"/>
          </p:cNvGraphicFramePr>
          <p:nvPr>
            <p:ph idx="1"/>
            <p:extLst>
              <p:ext uri="{D42A27DB-BD31-4B8C-83A1-F6EECF244321}">
                <p14:modId xmlns:p14="http://schemas.microsoft.com/office/powerpoint/2010/main" val="1158475261"/>
              </p:ext>
            </p:extLst>
          </p:nvPr>
        </p:nvGraphicFramePr>
        <p:xfrm>
          <a:off x="838200" y="1638864"/>
          <a:ext cx="10515600" cy="453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83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4">
            <a:extLst>
              <a:ext uri="{FF2B5EF4-FFF2-40B4-BE49-F238E27FC236}">
                <a16:creationId xmlns:a16="http://schemas.microsoft.com/office/drawing/2014/main" id="{EA0C12B8-22CB-4B27-9B71-415A10193EDD}"/>
              </a:ext>
            </a:extLst>
          </p:cNvPr>
          <p:cNvSpPr txBox="1">
            <a:spLocks/>
          </p:cNvSpPr>
          <p:nvPr/>
        </p:nvSpPr>
        <p:spPr>
          <a:xfrm>
            <a:off x="838200" y="408492"/>
            <a:ext cx="10515600" cy="1004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b="1" i="0" u="none" strike="noStrike" kern="1200" cap="none" spc="0" normalizeH="0" baseline="0" noProof="0">
                <a:ln>
                  <a:noFill/>
                </a:ln>
                <a:effectLst/>
                <a:uLnTx/>
                <a:uFillTx/>
                <a:latin typeface="Montserrat" panose="00000500000000000000" pitchFamily="2" charset="0"/>
              </a:rPr>
              <a:t>CWI’s</a:t>
            </a:r>
            <a:r>
              <a:rPr kumimoji="0" lang="en-US" b="1" i="0" u="none" strike="noStrike" kern="1200" cap="none" spc="0" normalizeH="0" baseline="0" noProof="0">
                <a:ln>
                  <a:noFill/>
                </a:ln>
                <a:solidFill>
                  <a:schemeClr val="tx2">
                    <a:lumMod val="75000"/>
                  </a:schemeClr>
                </a:solidFill>
                <a:effectLst/>
                <a:uLnTx/>
                <a:uFillTx/>
                <a:latin typeface="Montserrat" panose="00000500000000000000" pitchFamily="2" charset="0"/>
              </a:rPr>
              <a:t> </a:t>
            </a:r>
            <a:r>
              <a:rPr kumimoji="0" lang="en-US" b="1" i="0" u="none" strike="noStrike" kern="1200" cap="none" spc="0" normalizeH="0" baseline="0" noProof="0">
                <a:ln>
                  <a:noFill/>
                </a:ln>
                <a:effectLst/>
                <a:uLnTx/>
                <a:uFillTx/>
                <a:latin typeface="Montserrat" panose="00000500000000000000" pitchFamily="2" charset="0"/>
              </a:rPr>
              <a:t>Mission and Vision</a:t>
            </a:r>
          </a:p>
        </p:txBody>
      </p:sp>
      <p:sp>
        <p:nvSpPr>
          <p:cNvPr id="20" name="Rectangle: Rounded Corners 2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24E890-AD63-9F4E-3A4F-9D3BFF2BF33D}"/>
              </a:ext>
            </a:extLst>
          </p:cNvPr>
          <p:cNvPicPr>
            <a:picLocks noChangeAspect="1"/>
          </p:cNvPicPr>
          <p:nvPr/>
        </p:nvPicPr>
        <p:blipFill>
          <a:blip r:embed="rId3"/>
          <a:stretch>
            <a:fillRect/>
          </a:stretch>
        </p:blipFill>
        <p:spPr>
          <a:xfrm>
            <a:off x="838200" y="2119017"/>
            <a:ext cx="1409854" cy="1497970"/>
          </a:xfrm>
          <a:prstGeom prst="rect">
            <a:avLst/>
          </a:prstGeom>
        </p:spPr>
      </p:pic>
      <p:pic>
        <p:nvPicPr>
          <p:cNvPr id="5" name="Picture 4">
            <a:extLst>
              <a:ext uri="{FF2B5EF4-FFF2-40B4-BE49-F238E27FC236}">
                <a16:creationId xmlns:a16="http://schemas.microsoft.com/office/drawing/2014/main" id="{CD461FFE-A4B1-D3B5-2E50-159899946789}"/>
              </a:ext>
            </a:extLst>
          </p:cNvPr>
          <p:cNvPicPr>
            <a:picLocks noChangeAspect="1"/>
          </p:cNvPicPr>
          <p:nvPr/>
        </p:nvPicPr>
        <p:blipFill>
          <a:blip r:embed="rId4"/>
          <a:stretch>
            <a:fillRect/>
          </a:stretch>
        </p:blipFill>
        <p:spPr>
          <a:xfrm>
            <a:off x="936099" y="4129346"/>
            <a:ext cx="1214056" cy="1350637"/>
          </a:xfrm>
          <a:prstGeom prst="rect">
            <a:avLst/>
          </a:prstGeom>
        </p:spPr>
      </p:pic>
      <p:sp>
        <p:nvSpPr>
          <p:cNvPr id="7" name="TextBox 6">
            <a:extLst>
              <a:ext uri="{FF2B5EF4-FFF2-40B4-BE49-F238E27FC236}">
                <a16:creationId xmlns:a16="http://schemas.microsoft.com/office/drawing/2014/main" id="{63CC69EF-E18E-B045-8716-48E407B60470}"/>
              </a:ext>
            </a:extLst>
          </p:cNvPr>
          <p:cNvSpPr txBox="1"/>
          <p:nvPr/>
        </p:nvSpPr>
        <p:spPr>
          <a:xfrm>
            <a:off x="2432610" y="2338715"/>
            <a:ext cx="8921190" cy="1528367"/>
          </a:xfrm>
          <a:prstGeom prst="rect">
            <a:avLst/>
          </a:prstGeom>
          <a:noFill/>
        </p:spPr>
        <p:txBody>
          <a:bodyPr wrap="square" rtlCol="0">
            <a:spAutoFit/>
          </a:bodyPr>
          <a:lstStyle/>
          <a:p>
            <a:pPr defTabSz="841248">
              <a:spcAft>
                <a:spcPts val="600"/>
              </a:spcAft>
              <a:defRPr/>
            </a:pPr>
            <a:r>
              <a:rPr lang="en-US" sz="2208" b="1" kern="1200">
                <a:solidFill>
                  <a:srgbClr val="242424"/>
                </a:solidFill>
                <a:latin typeface="Montserrat" panose="00000500000000000000" pitchFamily="2" charset="0"/>
                <a:ea typeface="+mn-ea"/>
                <a:cs typeface="+mn-cs"/>
              </a:rPr>
              <a:t>Our Mission</a:t>
            </a:r>
          </a:p>
          <a:p>
            <a:pPr defTabSz="841248">
              <a:spcAft>
                <a:spcPts val="600"/>
              </a:spcAft>
              <a:defRPr/>
            </a:pPr>
            <a:r>
              <a:rPr lang="en-US" sz="2208" kern="1200">
                <a:solidFill>
                  <a:srgbClr val="242424"/>
                </a:solidFill>
                <a:latin typeface="Montserrat" panose="00000500000000000000" pitchFamily="2" charset="0"/>
                <a:ea typeface="+mn-ea"/>
                <a:cs typeface="+mn-cs"/>
              </a:rPr>
              <a:t>Connecting experienced Americans, especially low-income and disadvantaged adults, with employers in all 50 states to ensure a vibrant, diverse, and productive workforce.</a:t>
            </a:r>
            <a:endParaRPr kumimoji="0" lang="en-US" sz="2400" b="0" i="0" u="none" strike="noStrike" kern="1200" cap="none" spc="0" normalizeH="0" baseline="0" noProof="0">
              <a:ln>
                <a:noFill/>
              </a:ln>
              <a:solidFill>
                <a:srgbClr val="242424"/>
              </a:solidFill>
              <a:effectLst/>
              <a:uLnTx/>
              <a:uFillTx/>
              <a:latin typeface="Montserrat" panose="00000500000000000000" pitchFamily="2" charset="0"/>
            </a:endParaRPr>
          </a:p>
        </p:txBody>
      </p:sp>
      <p:sp>
        <p:nvSpPr>
          <p:cNvPr id="8" name="TextBox 7">
            <a:extLst>
              <a:ext uri="{FF2B5EF4-FFF2-40B4-BE49-F238E27FC236}">
                <a16:creationId xmlns:a16="http://schemas.microsoft.com/office/drawing/2014/main" id="{8F956755-D3F5-CC10-278B-3A333834AF65}"/>
              </a:ext>
            </a:extLst>
          </p:cNvPr>
          <p:cNvSpPr txBox="1"/>
          <p:nvPr/>
        </p:nvSpPr>
        <p:spPr>
          <a:xfrm>
            <a:off x="2368031" y="4305776"/>
            <a:ext cx="8287980" cy="1528367"/>
          </a:xfrm>
          <a:prstGeom prst="rect">
            <a:avLst/>
          </a:prstGeom>
          <a:noFill/>
        </p:spPr>
        <p:txBody>
          <a:bodyPr wrap="square" rtlCol="0">
            <a:spAutoFit/>
          </a:bodyPr>
          <a:lstStyle/>
          <a:p>
            <a:pPr defTabSz="841248">
              <a:spcAft>
                <a:spcPts val="600"/>
              </a:spcAft>
              <a:defRPr/>
            </a:pPr>
            <a:r>
              <a:rPr lang="en-US" sz="2208" b="1" kern="1200">
                <a:solidFill>
                  <a:srgbClr val="242424"/>
                </a:solidFill>
                <a:latin typeface="Montserrat" panose="00000500000000000000" pitchFamily="2" charset="0"/>
                <a:ea typeface="+mn-ea"/>
                <a:cs typeface="+mn-cs"/>
              </a:rPr>
              <a:t>Our Vision</a:t>
            </a:r>
          </a:p>
          <a:p>
            <a:pPr defTabSz="841248">
              <a:spcAft>
                <a:spcPts val="600"/>
              </a:spcAft>
              <a:defRPr/>
            </a:pPr>
            <a:r>
              <a:rPr lang="en-US" sz="2208" kern="1200">
                <a:solidFill>
                  <a:srgbClr val="242424"/>
                </a:solidFill>
                <a:latin typeface="Montserrat" panose="00000500000000000000" pitchFamily="2" charset="0"/>
                <a:ea typeface="+mn-ea"/>
                <a:cs typeface="+mn-cs"/>
              </a:rPr>
              <a:t>A world where experienced Americans can apply their talents and actively contribute to society through productive, meaningful work.</a:t>
            </a:r>
            <a:endParaRPr kumimoji="0" lang="en-US" sz="2400" b="0" i="0" u="none" strike="noStrike" kern="1200" cap="none" spc="0" normalizeH="0" baseline="0" noProof="0">
              <a:ln>
                <a:noFill/>
              </a:ln>
              <a:solidFill>
                <a:prstClr val="black"/>
              </a:solidFill>
              <a:effectLst/>
              <a:uLnTx/>
              <a:uFillTx/>
              <a:latin typeface="Montserrat" panose="00000500000000000000" pitchFamily="2" charset="0"/>
            </a:endParaRPr>
          </a:p>
        </p:txBody>
      </p:sp>
    </p:spTree>
    <p:extLst>
      <p:ext uri="{BB962C8B-B14F-4D97-AF65-F5344CB8AC3E}">
        <p14:creationId xmlns:p14="http://schemas.microsoft.com/office/powerpoint/2010/main" val="373555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5917-EB28-E050-40E4-FF5A9EDE4750}"/>
              </a:ext>
            </a:extLst>
          </p:cNvPr>
          <p:cNvSpPr>
            <a:spLocks noGrp="1"/>
          </p:cNvSpPr>
          <p:nvPr>
            <p:ph type="title"/>
          </p:nvPr>
        </p:nvSpPr>
        <p:spPr>
          <a:xfrm>
            <a:off x="128451" y="404628"/>
            <a:ext cx="4368602" cy="1956841"/>
          </a:xfrm>
        </p:spPr>
        <p:txBody>
          <a:bodyPr anchor="b">
            <a:normAutofit/>
          </a:bodyPr>
          <a:lstStyle/>
          <a:p>
            <a:pPr algn="ctr"/>
            <a:r>
              <a:rPr lang="en-US" sz="4200" b="1">
                <a:latin typeface="Montserrat"/>
                <a:cs typeface="Arial"/>
              </a:rPr>
              <a:t>CWI Leadership</a:t>
            </a:r>
            <a:endParaRPr lang="en-US" sz="4200" b="1">
              <a:latin typeface="Montserrat"/>
            </a:endParaRPr>
          </a:p>
        </p:txBody>
      </p:sp>
      <p:sp>
        <p:nvSpPr>
          <p:cNvPr id="3" name="Content Placeholder 2">
            <a:extLst>
              <a:ext uri="{FF2B5EF4-FFF2-40B4-BE49-F238E27FC236}">
                <a16:creationId xmlns:a16="http://schemas.microsoft.com/office/drawing/2014/main" id="{713107DC-F994-270D-A6C7-B046FE9DCA09}"/>
              </a:ext>
            </a:extLst>
          </p:cNvPr>
          <p:cNvSpPr>
            <a:spLocks noGrp="1"/>
          </p:cNvSpPr>
          <p:nvPr>
            <p:ph idx="1"/>
          </p:nvPr>
        </p:nvSpPr>
        <p:spPr>
          <a:xfrm>
            <a:off x="640080" y="2720499"/>
            <a:ext cx="4243589" cy="3875839"/>
          </a:xfrm>
        </p:spPr>
        <p:txBody>
          <a:bodyPr vert="horz" lIns="91440" tIns="45720" rIns="91440" bIns="45720" rtlCol="0" anchor="t">
            <a:normAutofit/>
          </a:bodyPr>
          <a:lstStyle/>
          <a:p>
            <a:pPr marL="0" indent="0">
              <a:buNone/>
            </a:pPr>
            <a:r>
              <a:rPr lang="en-US" sz="2200" i="1" dirty="0">
                <a:effectLst/>
                <a:latin typeface="Montserrat"/>
                <a:ea typeface="Calibri" panose="020F0502020204030204" pitchFamily="34" charset="0"/>
                <a:cs typeface="Montserrat" panose="00000500000000000000" pitchFamily="2" charset="0"/>
              </a:rPr>
              <a:t>“We are committed to innovative, systemic change that creates pathways to economic opportunity for all </a:t>
            </a:r>
            <a:r>
              <a:rPr lang="en-US" sz="2200" i="1" u="sng" dirty="0">
                <a:effectLst/>
                <a:latin typeface="Montserrat"/>
                <a:ea typeface="Calibri" panose="020F0502020204030204" pitchFamily="34" charset="0"/>
                <a:cs typeface="Montserrat" panose="00000500000000000000" pitchFamily="2" charset="0"/>
              </a:rPr>
              <a:t>older</a:t>
            </a:r>
            <a:r>
              <a:rPr lang="en-US" sz="2200" i="1" dirty="0">
                <a:latin typeface="Montserrat"/>
                <a:ea typeface="Calibri" panose="020F0502020204030204" pitchFamily="34" charset="0"/>
                <a:cs typeface="Montserrat" panose="00000500000000000000" pitchFamily="2" charset="0"/>
              </a:rPr>
              <a:t> </a:t>
            </a:r>
            <a:r>
              <a:rPr lang="en-US" sz="2200" i="1" dirty="0">
                <a:effectLst/>
                <a:latin typeface="Montserrat"/>
                <a:ea typeface="Calibri" panose="020F0502020204030204" pitchFamily="34" charset="0"/>
                <a:cs typeface="Montserrat" panose="00000500000000000000" pitchFamily="2" charset="0"/>
              </a:rPr>
              <a:t>job seekers. This is the vision we share with our partners and the mission we pursue every day.”</a:t>
            </a:r>
            <a:endParaRPr lang="en-US" sz="2200" dirty="0">
              <a:latin typeface="Montserrat"/>
              <a:ea typeface="Calibri" panose="020F0502020204030204" pitchFamily="34" charset="0"/>
            </a:endParaRPr>
          </a:p>
          <a:p>
            <a:pPr marL="0" indent="0">
              <a:lnSpc>
                <a:spcPct val="100000"/>
              </a:lnSpc>
              <a:spcBef>
                <a:spcPts val="0"/>
              </a:spcBef>
              <a:buNone/>
            </a:pPr>
            <a:endParaRPr lang="en-US" sz="2200" b="1" i="1" dirty="0">
              <a:latin typeface="Montserrat"/>
              <a:ea typeface="Calibri" panose="020F0502020204030204" pitchFamily="34" charset="0"/>
              <a:cs typeface="Montserrat" panose="00000500000000000000" pitchFamily="2" charset="0"/>
            </a:endParaRPr>
          </a:p>
          <a:p>
            <a:pPr marL="0" indent="0">
              <a:lnSpc>
                <a:spcPct val="100000"/>
              </a:lnSpc>
              <a:spcBef>
                <a:spcPts val="0"/>
              </a:spcBef>
              <a:buNone/>
            </a:pPr>
            <a:r>
              <a:rPr lang="en-US" sz="2200" b="1" i="1" dirty="0">
                <a:effectLst/>
                <a:latin typeface="Montserrat"/>
                <a:ea typeface="Calibri" panose="020F0502020204030204" pitchFamily="34" charset="0"/>
                <a:cs typeface="Montserrat" panose="00000500000000000000" pitchFamily="2" charset="0"/>
              </a:rPr>
              <a:t>Gary A. Officer,</a:t>
            </a:r>
            <a:r>
              <a:rPr lang="en-US" sz="2200" b="1" i="1" dirty="0">
                <a:latin typeface="Montserrat"/>
                <a:ea typeface="Calibri" panose="020F0502020204030204" pitchFamily="34" charset="0"/>
                <a:cs typeface="Montserrat" panose="00000500000000000000" pitchFamily="2" charset="0"/>
              </a:rPr>
              <a:t> </a:t>
            </a:r>
            <a:endParaRPr lang="en-US" sz="2200" b="1" dirty="0">
              <a:latin typeface="Montserrat"/>
              <a:ea typeface="Calibri" panose="020F0502020204030204" pitchFamily="34" charset="0"/>
            </a:endParaRPr>
          </a:p>
          <a:p>
            <a:pPr marL="0" indent="0">
              <a:lnSpc>
                <a:spcPct val="100000"/>
              </a:lnSpc>
              <a:spcBef>
                <a:spcPts val="0"/>
              </a:spcBef>
              <a:buNone/>
            </a:pPr>
            <a:r>
              <a:rPr lang="en-US" sz="2200" b="1" i="1" dirty="0">
                <a:latin typeface="Montserrat"/>
                <a:ea typeface="Calibri" panose="020F0502020204030204" pitchFamily="34" charset="0"/>
                <a:cs typeface="Montserrat" panose="00000500000000000000" pitchFamily="2" charset="0"/>
              </a:rPr>
              <a:t>CWI President</a:t>
            </a:r>
            <a:r>
              <a:rPr lang="en-US" sz="2200" b="1" i="1" dirty="0">
                <a:effectLst/>
                <a:latin typeface="Montserrat"/>
                <a:ea typeface="Calibri" panose="020F0502020204030204" pitchFamily="34" charset="0"/>
                <a:cs typeface="Montserrat" panose="00000500000000000000" pitchFamily="2" charset="0"/>
              </a:rPr>
              <a:t> &amp; CEO</a:t>
            </a:r>
            <a:endParaRPr lang="en-US" sz="2200" b="1" dirty="0">
              <a:latin typeface="Montserrat"/>
            </a:endParaRPr>
          </a:p>
          <a:p>
            <a:endParaRPr lang="en-US" sz="2200" dirty="0"/>
          </a:p>
        </p:txBody>
      </p:sp>
      <p:pic>
        <p:nvPicPr>
          <p:cNvPr id="4" name="Picture 4">
            <a:extLst>
              <a:ext uri="{FF2B5EF4-FFF2-40B4-BE49-F238E27FC236}">
                <a16:creationId xmlns:a16="http://schemas.microsoft.com/office/drawing/2014/main" id="{3C8197DC-E176-E898-EFFE-AC431604A776}"/>
              </a:ext>
            </a:extLst>
          </p:cNvPr>
          <p:cNvPicPr>
            <a:picLocks noChangeAspect="1"/>
          </p:cNvPicPr>
          <p:nvPr/>
        </p:nvPicPr>
        <p:blipFill rotWithShape="1">
          <a:blip r:embed="rId2"/>
          <a:srcRect r="-2" b="3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9384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05917-EB28-E050-40E4-FF5A9EDE4750}"/>
              </a:ext>
            </a:extLst>
          </p:cNvPr>
          <p:cNvSpPr>
            <a:spLocks noGrp="1"/>
          </p:cNvSpPr>
          <p:nvPr>
            <p:ph type="title"/>
          </p:nvPr>
        </p:nvSpPr>
        <p:spPr>
          <a:xfrm>
            <a:off x="589560" y="856180"/>
            <a:ext cx="4560584" cy="1128068"/>
          </a:xfrm>
        </p:spPr>
        <p:txBody>
          <a:bodyPr anchor="ctr">
            <a:normAutofit/>
          </a:bodyPr>
          <a:lstStyle/>
          <a:p>
            <a:r>
              <a:rPr lang="en-US" sz="4000" b="1" dirty="0">
                <a:latin typeface="Montserrat"/>
                <a:cs typeface="Arial"/>
              </a:rPr>
              <a:t>CWI Leadership</a:t>
            </a:r>
            <a:endParaRPr lang="en-US" sz="4000" b="1" dirty="0">
              <a:latin typeface="Montserrat"/>
            </a:endParaRP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3107DC-F994-270D-A6C7-B046FE9DCA09}"/>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spcBef>
                <a:spcPts val="0"/>
              </a:spcBef>
              <a:buNone/>
            </a:pPr>
            <a:endParaRPr lang="en-US" sz="2000" b="1" i="1" dirty="0">
              <a:latin typeface="Montserrat"/>
              <a:ea typeface="Calibri" panose="020F0502020204030204" pitchFamily="34" charset="0"/>
              <a:cs typeface="Montserrat" panose="00000500000000000000" pitchFamily="2" charset="0"/>
            </a:endParaRPr>
          </a:p>
          <a:p>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CFCF05-43DA-8CDD-BDF1-835A98C6513A}"/>
              </a:ext>
            </a:extLst>
          </p:cNvPr>
          <p:cNvPicPr>
            <a:picLocks noChangeAspect="1"/>
          </p:cNvPicPr>
          <p:nvPr/>
        </p:nvPicPr>
        <p:blipFill rotWithShape="1">
          <a:blip r:embed="rId2"/>
          <a:srcRect r="-2" b="3060"/>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C7BB79F6-B6A1-6039-3ED8-B3B134AA6E99}"/>
              </a:ext>
            </a:extLst>
          </p:cNvPr>
          <p:cNvSpPr txBox="1"/>
          <p:nvPr/>
        </p:nvSpPr>
        <p:spPr>
          <a:xfrm>
            <a:off x="384859" y="2186981"/>
            <a:ext cx="4916093" cy="646331"/>
          </a:xfrm>
          <a:prstGeom prst="rect">
            <a:avLst/>
          </a:prstGeom>
          <a:noFill/>
        </p:spPr>
        <p:txBody>
          <a:bodyPr wrap="square" rtlCol="0">
            <a:spAutoFit/>
          </a:bodyPr>
          <a:lstStyle/>
          <a:p>
            <a:pPr marL="0" indent="0" algn="ctr">
              <a:lnSpc>
                <a:spcPct val="100000"/>
              </a:lnSpc>
              <a:spcBef>
                <a:spcPts val="0"/>
              </a:spcBef>
              <a:buNone/>
            </a:pPr>
            <a:r>
              <a:rPr lang="en-US" sz="1800" b="1" i="1" dirty="0">
                <a:effectLst/>
                <a:latin typeface="Montserrat"/>
                <a:ea typeface="Calibri" panose="020F0502020204030204" pitchFamily="34" charset="0"/>
                <a:cs typeface="Montserrat" panose="00000500000000000000" pitchFamily="2" charset="0"/>
              </a:rPr>
              <a:t>Ann Manby,</a:t>
            </a:r>
            <a:r>
              <a:rPr lang="en-US" sz="1800" b="1" i="1" dirty="0">
                <a:latin typeface="Montserrat"/>
                <a:ea typeface="Calibri" panose="020F0502020204030204" pitchFamily="34" charset="0"/>
                <a:cs typeface="Montserrat" panose="00000500000000000000" pitchFamily="2" charset="0"/>
              </a:rPr>
              <a:t> </a:t>
            </a:r>
            <a:endParaRPr lang="en-US" sz="1800" b="1" dirty="0">
              <a:latin typeface="Montserrat"/>
              <a:ea typeface="Calibri" panose="020F0502020204030204" pitchFamily="34" charset="0"/>
            </a:endParaRPr>
          </a:p>
          <a:p>
            <a:pPr marL="0" indent="0" algn="ctr">
              <a:lnSpc>
                <a:spcPct val="100000"/>
              </a:lnSpc>
              <a:spcBef>
                <a:spcPts val="0"/>
              </a:spcBef>
              <a:buNone/>
            </a:pPr>
            <a:r>
              <a:rPr lang="en-US" sz="1800" b="1" i="1" dirty="0">
                <a:latin typeface="Montserrat"/>
                <a:ea typeface="Calibri" panose="020F0502020204030204" pitchFamily="34" charset="0"/>
                <a:cs typeface="Montserrat" panose="00000500000000000000" pitchFamily="2" charset="0"/>
              </a:rPr>
              <a:t>Chief Workforce Development Officer </a:t>
            </a:r>
            <a:endParaRPr lang="en-US" sz="1800" b="1" dirty="0">
              <a:latin typeface="Montserrat"/>
            </a:endParaRPr>
          </a:p>
        </p:txBody>
      </p:sp>
      <p:sp>
        <p:nvSpPr>
          <p:cNvPr id="7" name="TextBox 6">
            <a:extLst>
              <a:ext uri="{FF2B5EF4-FFF2-40B4-BE49-F238E27FC236}">
                <a16:creationId xmlns:a16="http://schemas.microsoft.com/office/drawing/2014/main" id="{DFAD8579-3EFB-C024-DA92-636F4E9C8D5F}"/>
              </a:ext>
            </a:extLst>
          </p:cNvPr>
          <p:cNvSpPr txBox="1"/>
          <p:nvPr/>
        </p:nvSpPr>
        <p:spPr>
          <a:xfrm>
            <a:off x="310586" y="2833312"/>
            <a:ext cx="5425410" cy="3970318"/>
          </a:xfrm>
          <a:prstGeom prst="rect">
            <a:avLst/>
          </a:prstGeom>
          <a:noFill/>
        </p:spPr>
        <p:txBody>
          <a:bodyPr wrap="square" rtlCol="0">
            <a:spAutoFit/>
          </a:bodyPr>
          <a:lstStyle/>
          <a:p>
            <a:r>
              <a:rPr lang="en-US" b="0" i="0" dirty="0">
                <a:solidFill>
                  <a:srgbClr val="515151"/>
                </a:solidFill>
                <a:effectLst/>
                <a:latin typeface="Montserrat" panose="00000500000000000000" pitchFamily="2" charset="0"/>
              </a:rPr>
              <a:t>Ann Manby joined the Center for Workforce Inclusion’s Leadership team in July 2023.</a:t>
            </a:r>
          </a:p>
          <a:p>
            <a:r>
              <a:rPr lang="en-US" b="0" i="0" dirty="0">
                <a:solidFill>
                  <a:srgbClr val="515151"/>
                </a:solidFill>
                <a:effectLst/>
                <a:latin typeface="Montserrat" panose="00000500000000000000" pitchFamily="2" charset="0"/>
              </a:rPr>
              <a:t>She has two decades of </a:t>
            </a:r>
            <a:r>
              <a:rPr lang="en-US" sz="1800" dirty="0">
                <a:solidFill>
                  <a:srgbClr val="515151"/>
                </a:solidFill>
                <a:effectLst/>
                <a:latin typeface="Montserrat" panose="00000500000000000000" pitchFamily="2" charset="0"/>
                <a:ea typeface="Aptos" panose="020B0004020202020204" pitchFamily="34" charset="0"/>
              </a:rPr>
              <a:t>experience in nonprofit finance and workforce development and brings a wealth of knowledge and expertise to the Center. </a:t>
            </a:r>
          </a:p>
          <a:p>
            <a:endParaRPr lang="en-US" b="0" i="0" dirty="0">
              <a:solidFill>
                <a:srgbClr val="515151"/>
              </a:solidFill>
              <a:latin typeface="Montserrat" panose="00000500000000000000" pitchFamily="2" charset="0"/>
            </a:endParaRPr>
          </a:p>
          <a:p>
            <a:r>
              <a:rPr lang="en-US" b="0" i="0" dirty="0">
                <a:solidFill>
                  <a:srgbClr val="515151"/>
                </a:solidFill>
                <a:effectLst/>
                <a:latin typeface="Montserrat" panose="00000500000000000000" pitchFamily="2" charset="0"/>
              </a:rPr>
              <a:t>Ann has been instrumental in spearheading multiple new initiatives, including </a:t>
            </a:r>
            <a:r>
              <a:rPr lang="en-US" dirty="0">
                <a:solidFill>
                  <a:srgbClr val="515151"/>
                </a:solidFill>
                <a:latin typeface="Montserrat" panose="00000500000000000000" pitchFamily="2" charset="0"/>
              </a:rPr>
              <a:t>our Digital Certification Program and Career Pathways model, which allow us to further develop training opportunities and aptitude advancement for the job seekers we serve. </a:t>
            </a:r>
          </a:p>
          <a:p>
            <a:endParaRPr lang="en-US" dirty="0">
              <a:solidFill>
                <a:srgbClr val="515151"/>
              </a:solidFill>
              <a:latin typeface="Montserrat" panose="00000500000000000000" pitchFamily="2" charset="0"/>
            </a:endParaRPr>
          </a:p>
        </p:txBody>
      </p:sp>
    </p:spTree>
    <p:extLst>
      <p:ext uri="{BB962C8B-B14F-4D97-AF65-F5344CB8AC3E}">
        <p14:creationId xmlns:p14="http://schemas.microsoft.com/office/powerpoint/2010/main" val="314428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36BFC68-4E7B-57B5-183B-132D1407216A}"/>
              </a:ext>
            </a:extLst>
          </p:cNvPr>
          <p:cNvSpPr>
            <a:spLocks noGrp="1"/>
          </p:cNvSpPr>
          <p:nvPr>
            <p:ph type="title"/>
          </p:nvPr>
        </p:nvSpPr>
        <p:spPr>
          <a:xfrm>
            <a:off x="3315031" y="1456660"/>
            <a:ext cx="5561938" cy="3274827"/>
          </a:xfrm>
        </p:spPr>
        <p:txBody>
          <a:bodyPr vert="horz" lIns="91440" tIns="45720" rIns="91440" bIns="45720" rtlCol="0" anchor="b">
            <a:normAutofit fontScale="90000"/>
          </a:bodyPr>
          <a:lstStyle/>
          <a:p>
            <a:pPr algn="ctr"/>
            <a:r>
              <a:rPr lang="en-US" sz="6000" b="1" kern="1200">
                <a:solidFill>
                  <a:schemeClr val="accent1">
                    <a:lumMod val="50000"/>
                  </a:schemeClr>
                </a:solidFill>
                <a:latin typeface="Montserrat" panose="00000500000000000000" pitchFamily="2" charset="0"/>
                <a:cs typeface="+mj-cs"/>
              </a:rPr>
              <a:t>CWI’s Programs and Initiatives</a:t>
            </a:r>
          </a:p>
        </p:txBody>
      </p:sp>
      <p:sp>
        <p:nvSpPr>
          <p:cNvPr id="25" name="Arc 2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9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3B2FD-1054-E818-5E83-E0166CD53B0A}"/>
              </a:ext>
            </a:extLst>
          </p:cNvPr>
          <p:cNvSpPr>
            <a:spLocks noGrp="1"/>
          </p:cNvSpPr>
          <p:nvPr>
            <p:ph type="title"/>
          </p:nvPr>
        </p:nvSpPr>
        <p:spPr>
          <a:xfrm>
            <a:off x="3966681" y="283608"/>
            <a:ext cx="7219908" cy="834979"/>
          </a:xfrm>
        </p:spPr>
        <p:txBody>
          <a:bodyPr anchor="b">
            <a:noAutofit/>
          </a:bodyPr>
          <a:lstStyle/>
          <a:p>
            <a:r>
              <a:rPr lang="en-US" sz="3200" b="1">
                <a:solidFill>
                  <a:srgbClr val="ED7D31"/>
                </a:solidFill>
                <a:latin typeface="Montserrat" panose="00000500000000000000" pitchFamily="2" charset="0"/>
              </a:rPr>
              <a:t>The Senior Community Service Employment Program (SCSEP) </a:t>
            </a:r>
          </a:p>
        </p:txBody>
      </p:sp>
      <p:sp>
        <p:nvSpPr>
          <p:cNvPr id="3" name="Content Placeholder 2">
            <a:extLst>
              <a:ext uri="{FF2B5EF4-FFF2-40B4-BE49-F238E27FC236}">
                <a16:creationId xmlns:a16="http://schemas.microsoft.com/office/drawing/2014/main" id="{2483F596-BBF5-F883-062F-809C5AB6510A}"/>
              </a:ext>
            </a:extLst>
          </p:cNvPr>
          <p:cNvSpPr>
            <a:spLocks noGrp="1"/>
          </p:cNvSpPr>
          <p:nvPr>
            <p:ph idx="1"/>
          </p:nvPr>
        </p:nvSpPr>
        <p:spPr>
          <a:xfrm>
            <a:off x="3327233" y="1402195"/>
            <a:ext cx="8527312" cy="4852469"/>
          </a:xfrm>
        </p:spPr>
        <p:txBody>
          <a:bodyPr anchor="t">
            <a:normAutofit/>
          </a:bodyPr>
          <a:lstStyle/>
          <a:p>
            <a:r>
              <a:rPr lang="en-US" b="0" i="0" dirty="0">
                <a:effectLst/>
                <a:latin typeface="Montserrat" panose="00000500000000000000" pitchFamily="2" charset="0"/>
              </a:rPr>
              <a:t>The Center’s SCSEP is funded annually by a $46.8 million grant from the U.S. Department of Labor (DOL). </a:t>
            </a:r>
          </a:p>
          <a:p>
            <a:r>
              <a:rPr lang="en-US" b="0" i="0" dirty="0">
                <a:effectLst/>
                <a:latin typeface="Montserrat" panose="00000500000000000000" pitchFamily="2" charset="0"/>
              </a:rPr>
              <a:t>In PY2023, the Center was allocated 4,840 Authorized Positions. </a:t>
            </a:r>
          </a:p>
          <a:p>
            <a:r>
              <a:rPr lang="en-US" b="0" i="0" dirty="0">
                <a:effectLst/>
                <a:latin typeface="Montserrat" panose="00000500000000000000" pitchFamily="2" charset="0"/>
              </a:rPr>
              <a:t>The Center operates SCSEP predominantly through a subgrantee network of local partner organizations in urban and rural counties throughout twelv</a:t>
            </a:r>
            <a:r>
              <a:rPr lang="en-US" dirty="0">
                <a:latin typeface="Montserrat" panose="00000500000000000000" pitchFamily="2" charset="0"/>
              </a:rPr>
              <a:t>e states. </a:t>
            </a:r>
          </a:p>
          <a:p>
            <a:r>
              <a:rPr lang="en-US" dirty="0">
                <a:latin typeface="Montserrat" panose="00000500000000000000" pitchFamily="2" charset="0"/>
              </a:rPr>
              <a:t>SCSEP delivers a “triple win” for our nation.</a:t>
            </a:r>
            <a:endParaRPr lang="en-US" dirty="0"/>
          </a:p>
          <a:p>
            <a:endParaRPr lang="en-US" sz="1100" b="0" i="0" dirty="0">
              <a:effectLst/>
              <a:latin typeface="Montserrat" panose="00000500000000000000" pitchFamily="2" charset="0"/>
            </a:endParaRPr>
          </a:p>
        </p:txBody>
      </p:sp>
      <p:sp>
        <p:nvSpPr>
          <p:cNvPr id="24"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D12F8EE3-8354-3A97-9833-54C8842CB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68" y="1515706"/>
            <a:ext cx="2496911" cy="2661027"/>
          </a:xfrm>
          <a:prstGeom prst="rect">
            <a:avLst/>
          </a:prstGeom>
        </p:spPr>
      </p:pic>
    </p:spTree>
    <p:extLst>
      <p:ext uri="{BB962C8B-B14F-4D97-AF65-F5344CB8AC3E}">
        <p14:creationId xmlns:p14="http://schemas.microsoft.com/office/powerpoint/2010/main" val="245934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A0C12B8-22CB-4B27-9B71-415A10193EDD}"/>
              </a:ext>
            </a:extLst>
          </p:cNvPr>
          <p:cNvSpPr txBox="1">
            <a:spLocks/>
          </p:cNvSpPr>
          <p:nvPr/>
        </p:nvSpPr>
        <p:spPr>
          <a:xfrm>
            <a:off x="7902085" y="341806"/>
            <a:ext cx="3985112" cy="1657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defRPr/>
            </a:pPr>
            <a:r>
              <a:rPr kumimoji="0" lang="en-US" sz="3200" b="1" i="0" u="none" strike="noStrike" kern="1200" cap="none" spc="0" normalizeH="0" baseline="0" noProof="0">
                <a:ln>
                  <a:noFill/>
                </a:ln>
                <a:effectLst/>
                <a:uLnTx/>
                <a:uFillTx/>
                <a:latin typeface="Montserrat"/>
              </a:rPr>
              <a:t>Experienced Service </a:t>
            </a:r>
            <a:r>
              <a:rPr lang="en-US" sz="3200" b="1">
                <a:latin typeface="Montserrat"/>
              </a:rPr>
              <a:t>Programs </a:t>
            </a:r>
            <a:r>
              <a:rPr kumimoji="0" lang="en-US" sz="3200" b="1" i="0" u="none" strike="noStrike" kern="1200" cap="none" spc="0" normalizeH="0" baseline="0" noProof="0">
                <a:ln>
                  <a:noFill/>
                </a:ln>
                <a:effectLst/>
                <a:uLnTx/>
                <a:uFillTx/>
                <a:latin typeface="Montserrat"/>
              </a:rPr>
              <a:t>(ESP)</a:t>
            </a:r>
          </a:p>
        </p:txBody>
      </p:sp>
      <p:cxnSp>
        <p:nvCxnSpPr>
          <p:cNvPr id="1067" name="Straight Connector 1066">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CC69EF-E18E-B045-8716-48E407B60470}"/>
              </a:ext>
            </a:extLst>
          </p:cNvPr>
          <p:cNvSpPr txBox="1"/>
          <p:nvPr/>
        </p:nvSpPr>
        <p:spPr>
          <a:xfrm>
            <a:off x="7902084" y="1999420"/>
            <a:ext cx="3985111" cy="3221165"/>
          </a:xfrm>
          <a:prstGeom prst="rect">
            <a:avLst/>
          </a:prstGeom>
        </p:spPr>
        <p:txBody>
          <a:bodyPr vert="horz" lIns="91440" tIns="45720" rIns="91440" bIns="45720" rtlCol="0">
            <a:noAutofit/>
          </a:bodyPr>
          <a:lstStyle/>
          <a:p>
            <a:pPr>
              <a:lnSpc>
                <a:spcPct val="90000"/>
              </a:lnSpc>
              <a:spcAft>
                <a:spcPts val="600"/>
              </a:spcAft>
            </a:pPr>
            <a:r>
              <a:rPr lang="en-US" sz="2100">
                <a:effectLst/>
                <a:latin typeface="Montserrat" panose="00000500000000000000" pitchFamily="2" charset="0"/>
              </a:rPr>
              <a:t>The Center </a:t>
            </a:r>
            <a:r>
              <a:rPr lang="en-US" sz="2100">
                <a:latin typeface="Montserrat" panose="00000500000000000000" pitchFamily="2" charset="0"/>
              </a:rPr>
              <a:t>has partnerships with five Federal agencies to provide</a:t>
            </a:r>
            <a:r>
              <a:rPr lang="en-US" sz="2100">
                <a:effectLst/>
                <a:latin typeface="Montserrat" panose="00000500000000000000" pitchFamily="2" charset="0"/>
              </a:rPr>
              <a:t> job placement services for over 300 skilled older job seekers who are aged 55+. These temporary paid positions </a:t>
            </a:r>
            <a:r>
              <a:rPr lang="en-US" sz="2100">
                <a:latin typeface="Montserrat" panose="00000500000000000000" pitchFamily="2" charset="0"/>
              </a:rPr>
              <a:t>allow job seekers to provide technical services in environmental and conservation-related projects. </a:t>
            </a:r>
          </a:p>
        </p:txBody>
      </p:sp>
      <p:cxnSp>
        <p:nvCxnSpPr>
          <p:cNvPr id="1073" name="Straight Connector 1072">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8CBB6EC6-7A35-52EF-F127-F4F53314A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050" y="2373002"/>
            <a:ext cx="2034326" cy="2034326"/>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D1856F6A-6453-DCD8-FA46-B94CB9E94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855" y="4763107"/>
            <a:ext cx="1600200" cy="1911096"/>
          </a:xfrm>
          <a:prstGeom prst="rect">
            <a:avLst/>
          </a:prstGeom>
        </p:spPr>
      </p:pic>
      <p:pic>
        <p:nvPicPr>
          <p:cNvPr id="15" name="Picture 14" descr="Logo&#10;&#10;Description automatically generated">
            <a:extLst>
              <a:ext uri="{FF2B5EF4-FFF2-40B4-BE49-F238E27FC236}">
                <a16:creationId xmlns:a16="http://schemas.microsoft.com/office/drawing/2014/main" id="{DFD6C5C5-39EB-CD05-E39E-BFA443595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490" y="4728483"/>
            <a:ext cx="1790177" cy="1952920"/>
          </a:xfrm>
          <a:prstGeom prst="rect">
            <a:avLst/>
          </a:prstGeom>
        </p:spPr>
      </p:pic>
      <p:pic>
        <p:nvPicPr>
          <p:cNvPr id="18" name="Picture 17" descr="Map&#10;&#10;Description automatically generated">
            <a:extLst>
              <a:ext uri="{FF2B5EF4-FFF2-40B4-BE49-F238E27FC236}">
                <a16:creationId xmlns:a16="http://schemas.microsoft.com/office/drawing/2014/main" id="{03517C82-FFF0-32C3-3D92-B484CAF8A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87" y="243075"/>
            <a:ext cx="4306013" cy="4306013"/>
          </a:xfrm>
          <a:prstGeom prst="rect">
            <a:avLst/>
          </a:prstGeom>
        </p:spPr>
      </p:pic>
      <p:pic>
        <p:nvPicPr>
          <p:cNvPr id="20" name="Picture 19" descr="Logo&#10;&#10;Description automatically generated">
            <a:extLst>
              <a:ext uri="{FF2B5EF4-FFF2-40B4-BE49-F238E27FC236}">
                <a16:creationId xmlns:a16="http://schemas.microsoft.com/office/drawing/2014/main" id="{B5748734-F4DB-950B-5E0D-2F074AA4C6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0820" y="205159"/>
            <a:ext cx="2610360" cy="1794261"/>
          </a:xfrm>
          <a:prstGeom prst="rect">
            <a:avLst/>
          </a:prstGeom>
        </p:spPr>
      </p:pic>
      <p:sp>
        <p:nvSpPr>
          <p:cNvPr id="21" name="TextBox 20">
            <a:extLst>
              <a:ext uri="{FF2B5EF4-FFF2-40B4-BE49-F238E27FC236}">
                <a16:creationId xmlns:a16="http://schemas.microsoft.com/office/drawing/2014/main" id="{2323EE5D-B3BF-C285-085A-752634FBC275}"/>
              </a:ext>
            </a:extLst>
          </p:cNvPr>
          <p:cNvSpPr txBox="1"/>
          <p:nvPr/>
        </p:nvSpPr>
        <p:spPr>
          <a:xfrm>
            <a:off x="5369442" y="5245047"/>
            <a:ext cx="6714085" cy="1661993"/>
          </a:xfrm>
          <a:prstGeom prst="rect">
            <a:avLst/>
          </a:prstGeom>
          <a:noFill/>
        </p:spPr>
        <p:txBody>
          <a:bodyPr wrap="square" rtlCol="0">
            <a:spAutoFit/>
          </a:bodyPr>
          <a:lstStyle/>
          <a:p>
            <a:r>
              <a:rPr lang="en-US" sz="2100">
                <a:latin typeface="Montserrat" panose="00000500000000000000" pitchFamily="2" charset="0"/>
              </a:rPr>
              <a:t>Older job seekers </a:t>
            </a:r>
            <a:r>
              <a:rPr lang="en-US" sz="2100" b="0" i="0">
                <a:effectLst/>
                <a:latin typeface="Montserrat" panose="00000500000000000000" pitchFamily="2" charset="0"/>
              </a:rPr>
              <a:t>help these agencies meet </a:t>
            </a:r>
            <a:r>
              <a:rPr lang="en-US" sz="2100">
                <a:latin typeface="Montserrat" panose="00000500000000000000" pitchFamily="2" charset="0"/>
              </a:rPr>
              <a:t>their </a:t>
            </a:r>
            <a:r>
              <a:rPr lang="en-US" sz="2100" b="0" i="0">
                <a:effectLst/>
                <a:latin typeface="Montserrat" panose="00000500000000000000" pitchFamily="2" charset="0"/>
              </a:rPr>
              <a:t>missions, goals</a:t>
            </a:r>
            <a:r>
              <a:rPr lang="en-US" sz="2100">
                <a:latin typeface="Montserrat" panose="00000500000000000000" pitchFamily="2" charset="0"/>
              </a:rPr>
              <a:t>,</a:t>
            </a:r>
            <a:r>
              <a:rPr lang="en-US" sz="2100" b="0" i="0">
                <a:effectLst/>
                <a:latin typeface="Montserrat" panose="00000500000000000000" pitchFamily="2" charset="0"/>
              </a:rPr>
              <a:t> and objectives by adding capacity to support the Federal programs they operate.</a:t>
            </a:r>
            <a:endParaRPr lang="en-US" sz="2100">
              <a:effectLst/>
              <a:latin typeface="Montserrat" panose="00000500000000000000" pitchFamily="2" charset="0"/>
            </a:endParaRPr>
          </a:p>
          <a:p>
            <a:endParaRPr lang="en-US"/>
          </a:p>
        </p:txBody>
      </p:sp>
    </p:spTree>
    <p:extLst>
      <p:ext uri="{BB962C8B-B14F-4D97-AF65-F5344CB8AC3E}">
        <p14:creationId xmlns:p14="http://schemas.microsoft.com/office/powerpoint/2010/main" val="18989756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ED7D31"/>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78E0F6-F682-4071-8FED-78F74A59BC57}">
  <ds:schemaRefs>
    <ds:schemaRef ds:uri="http://schemas.microsoft.com/sharepoint/v3/contenttype/forms"/>
  </ds:schemaRefs>
</ds:datastoreItem>
</file>

<file path=customXml/itemProps2.xml><?xml version="1.0" encoding="utf-8"?>
<ds:datastoreItem xmlns:ds="http://schemas.openxmlformats.org/officeDocument/2006/customXml" ds:itemID="{879407DD-1FB0-4275-8A1E-03C3A7D2D6A7}">
  <ds:schemaRefs>
    <ds:schemaRef ds:uri="195da388-4f1f-499a-b8f1-0cc267dad8f1"/>
    <ds:schemaRef ds:uri="8d46c058-239c-49e6-9ab3-aff88b7744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BA08AE-391D-4D0B-B934-2FE1C68A2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439</TotalTime>
  <Words>1825</Words>
  <Application>Microsoft Office PowerPoint</Application>
  <PresentationFormat>Widescreen</PresentationFormat>
  <Paragraphs>144</Paragraphs>
  <Slides>26</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Montserrat</vt:lpstr>
      <vt:lpstr>Montserrat Medium</vt:lpstr>
      <vt:lpstr>Rubik</vt:lpstr>
      <vt:lpstr>1_Office Theme</vt:lpstr>
      <vt:lpstr>2_Office Theme</vt:lpstr>
      <vt:lpstr>3_Office Theme</vt:lpstr>
      <vt:lpstr>The Center for Workforce Inclusion –  The Big Picture</vt:lpstr>
      <vt:lpstr>This training will introduce you to…</vt:lpstr>
      <vt:lpstr>About the Center for Workforce Inclusion (CWI)</vt:lpstr>
      <vt:lpstr>PowerPoint Presentation</vt:lpstr>
      <vt:lpstr>CWI Leadership</vt:lpstr>
      <vt:lpstr>CWI Leadership</vt:lpstr>
      <vt:lpstr>CWI’s Programs and Initiatives</vt:lpstr>
      <vt:lpstr>The Senior Community Service Employment Program (SCSEP) </vt:lpstr>
      <vt:lpstr>PowerPoint Presentation</vt:lpstr>
      <vt:lpstr>PowerPoint Presentation</vt:lpstr>
      <vt:lpstr>One voice.  One mission.</vt:lpstr>
      <vt:lpstr>What’s Next? The Direction of CWI </vt:lpstr>
      <vt:lpstr> Opportunities and Initiatives Here and on the Horizon</vt:lpstr>
      <vt:lpstr>Digital Certification Program</vt:lpstr>
      <vt:lpstr> </vt:lpstr>
      <vt:lpstr>DCP Components </vt:lpstr>
      <vt:lpstr>What sets the DCP apart?</vt:lpstr>
      <vt:lpstr>Career Pathways</vt:lpstr>
      <vt:lpstr>PowerPoint Presentation</vt:lpstr>
      <vt:lpstr>Apricot360</vt:lpstr>
      <vt:lpstr>PowerPoint Presentation</vt:lpstr>
      <vt:lpstr>PowerPoint Presentation</vt:lpstr>
      <vt:lpstr>2024 Equity Summit </vt:lpstr>
      <vt:lpstr>PowerPoint Presentation</vt:lpstr>
      <vt:lpstr>Equity Summit 2024 </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Update</dc:title>
  <dc:creator>Rita Santelli</dc:creator>
  <cp:lastModifiedBy>Sue Chapman</cp:lastModifiedBy>
  <cp:revision>9</cp:revision>
  <cp:lastPrinted>2022-11-21T14:15:23Z</cp:lastPrinted>
  <dcterms:created xsi:type="dcterms:W3CDTF">2021-10-29T17:09:05Z</dcterms:created>
  <dcterms:modified xsi:type="dcterms:W3CDTF">2024-12-04T16:19:47Z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